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sldIdLst>
    <p:sldId id="256" r:id="rId2"/>
    <p:sldId id="257" r:id="rId3"/>
    <p:sldId id="258" r:id="rId4"/>
    <p:sldId id="385" r:id="rId5"/>
    <p:sldId id="260" r:id="rId6"/>
    <p:sldId id="261" r:id="rId7"/>
    <p:sldId id="262" r:id="rId8"/>
    <p:sldId id="387" r:id="rId9"/>
    <p:sldId id="383" r:id="rId10"/>
    <p:sldId id="263" r:id="rId11"/>
    <p:sldId id="386" r:id="rId12"/>
    <p:sldId id="266" r:id="rId13"/>
    <p:sldId id="382" r:id="rId14"/>
    <p:sldId id="486" r:id="rId15"/>
    <p:sldId id="485" r:id="rId16"/>
    <p:sldId id="487" r:id="rId17"/>
    <p:sldId id="270" r:id="rId18"/>
    <p:sldId id="488" r:id="rId19"/>
    <p:sldId id="271" r:id="rId20"/>
    <p:sldId id="273" r:id="rId21"/>
    <p:sldId id="274" r:id="rId22"/>
    <p:sldId id="489" r:id="rId23"/>
    <p:sldId id="384" r:id="rId24"/>
    <p:sldId id="490" r:id="rId25"/>
    <p:sldId id="275" r:id="rId26"/>
    <p:sldId id="276" r:id="rId27"/>
    <p:sldId id="277" r:id="rId28"/>
    <p:sldId id="391" r:id="rId29"/>
    <p:sldId id="392" r:id="rId30"/>
    <p:sldId id="388" r:id="rId31"/>
    <p:sldId id="393" r:id="rId32"/>
    <p:sldId id="394" r:id="rId33"/>
    <p:sldId id="395" r:id="rId34"/>
    <p:sldId id="396" r:id="rId35"/>
    <p:sldId id="414" r:id="rId36"/>
    <p:sldId id="399" r:id="rId37"/>
    <p:sldId id="400" r:id="rId38"/>
    <p:sldId id="401" r:id="rId39"/>
    <p:sldId id="402" r:id="rId40"/>
    <p:sldId id="403" r:id="rId41"/>
    <p:sldId id="404" r:id="rId42"/>
    <p:sldId id="405" r:id="rId43"/>
    <p:sldId id="406" r:id="rId44"/>
    <p:sldId id="407" r:id="rId45"/>
    <p:sldId id="408" r:id="rId46"/>
    <p:sldId id="410" r:id="rId47"/>
    <p:sldId id="411" r:id="rId48"/>
    <p:sldId id="412" r:id="rId49"/>
    <p:sldId id="501" r:id="rId50"/>
    <p:sldId id="416" r:id="rId51"/>
    <p:sldId id="415" r:id="rId52"/>
    <p:sldId id="502" r:id="rId53"/>
    <p:sldId id="503" r:id="rId54"/>
    <p:sldId id="504"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390" r:id="rId81"/>
    <p:sldId id="442" r:id="rId82"/>
    <p:sldId id="443" r:id="rId83"/>
    <p:sldId id="444" r:id="rId84"/>
    <p:sldId id="445" r:id="rId85"/>
    <p:sldId id="446" r:id="rId86"/>
    <p:sldId id="447" r:id="rId87"/>
    <p:sldId id="448" r:id="rId88"/>
    <p:sldId id="449" r:id="rId89"/>
    <p:sldId id="450" r:id="rId90"/>
    <p:sldId id="451" r:id="rId91"/>
    <p:sldId id="452" r:id="rId92"/>
    <p:sldId id="453" r:id="rId93"/>
    <p:sldId id="454" r:id="rId94"/>
    <p:sldId id="455" r:id="rId95"/>
    <p:sldId id="456"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469" r:id="rId109"/>
    <p:sldId id="470" r:id="rId110"/>
    <p:sldId id="471" r:id="rId111"/>
    <p:sldId id="472" r:id="rId112"/>
    <p:sldId id="473" r:id="rId113"/>
    <p:sldId id="475" r:id="rId114"/>
    <p:sldId id="476" r:id="rId115"/>
    <p:sldId id="477" r:id="rId116"/>
    <p:sldId id="478" r:id="rId117"/>
    <p:sldId id="474" r:id="rId118"/>
    <p:sldId id="479" r:id="rId119"/>
    <p:sldId id="480" r:id="rId120"/>
    <p:sldId id="481" r:id="rId121"/>
    <p:sldId id="482" r:id="rId122"/>
    <p:sldId id="483" r:id="rId123"/>
    <p:sldId id="484" r:id="rId124"/>
    <p:sldId id="491" r:id="rId125"/>
    <p:sldId id="492" r:id="rId126"/>
    <p:sldId id="493" r:id="rId127"/>
    <p:sldId id="494" r:id="rId128"/>
    <p:sldId id="495" r:id="rId129"/>
    <p:sldId id="496" r:id="rId130"/>
    <p:sldId id="497" r:id="rId131"/>
    <p:sldId id="498" r:id="rId132"/>
    <p:sldId id="499" r:id="rId133"/>
    <p:sldId id="500" r:id="rId13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E171933-4619-4E11-9A3F-F7608DF75F80}" styleName="Estilo Médio 1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Estilo Médio 4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269D01E-BC32-4049-B463-5C60D7B0CCD2}" styleName="Estilo com Tema 2 - Ênfas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7478" autoAdjust="0"/>
    <p:restoredTop sz="82416" autoAdjust="0"/>
  </p:normalViewPr>
  <p:slideViewPr>
    <p:cSldViewPr>
      <p:cViewPr varScale="1">
        <p:scale>
          <a:sx n="60" d="100"/>
          <a:sy n="60" d="100"/>
        </p:scale>
        <p:origin x="-1398" y="-90"/>
      </p:cViewPr>
      <p:guideLst>
        <p:guide orient="horz" pos="2160"/>
        <p:guide pos="2880"/>
      </p:guideLst>
    </p:cSldViewPr>
  </p:slideViewPr>
  <p:outlineViewPr>
    <p:cViewPr>
      <p:scale>
        <a:sx n="33" d="100"/>
        <a:sy n="33" d="100"/>
      </p:scale>
      <p:origin x="0" y="2190"/>
    </p:cViewPr>
  </p:outlineViewPr>
  <p:notesTextViewPr>
    <p:cViewPr>
      <p:scale>
        <a:sx n="1" d="1"/>
        <a:sy n="1" d="1"/>
      </p:scale>
      <p:origin x="0" y="0"/>
    </p:cViewPr>
  </p:notesTextViewPr>
  <p:sorterViewPr>
    <p:cViewPr>
      <p:scale>
        <a:sx n="100" d="100"/>
        <a:sy n="100" d="100"/>
      </p:scale>
      <p:origin x="0" y="2508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colorful2" csCatId="colorful" phldr="1"/>
      <dgm:spPr/>
      <dgm:t>
        <a:bodyPr/>
        <a:lstStyle/>
        <a:p>
          <a:endParaRPr lang="pt-BR"/>
        </a:p>
      </dgm:t>
    </dgm:pt>
    <dgm:pt modelId="{DD0E3873-6E76-432A-8D99-54DD4BA87837}">
      <dgm:prSet phldrT="[Texto]" custT="1"/>
      <dgm:spPr/>
      <dgm:t>
        <a:bodyPr/>
        <a:lstStyle/>
        <a:p>
          <a:r>
            <a:rPr lang="pt-BR" sz="1100" dirty="0" smtClean="0">
              <a:latin typeface="Georgia" pitchFamily="18" charset="0"/>
            </a:rPr>
            <a:t>Orientada a objetos</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57A5D02-D8DF-4B6E-B178-4CD7667AAB19}">
      <dgm:prSet phldrT="[Texto]" custT="1"/>
      <dgm:spPr/>
      <dgm:t>
        <a:bodyPr/>
        <a:lstStyle/>
        <a:p>
          <a:pPr algn="just"/>
          <a:r>
            <a:rPr lang="pt-BR" sz="1100" dirty="0" smtClean="0">
              <a:latin typeface="Georgia" pitchFamily="18" charset="0"/>
            </a:rPr>
            <a:t>Portabilidade: "escreva uma vez, execute em qualquer lugar"</a:t>
          </a:r>
          <a:endParaRPr lang="pt-BR" sz="1100" dirty="0">
            <a:latin typeface="Georgia" pitchFamily="18" charset="0"/>
          </a:endParaRPr>
        </a:p>
      </dgm:t>
    </dgm:pt>
    <dgm:pt modelId="{1AD892CD-5452-44C8-95AC-9E5F147D3AFF}" type="parTrans" cxnId="{050AA7F8-EEE4-4842-83FC-B9218C14B5E8}">
      <dgm:prSet/>
      <dgm:spPr/>
      <dgm:t>
        <a:bodyPr/>
        <a:lstStyle/>
        <a:p>
          <a:endParaRPr lang="pt-BR" sz="2400">
            <a:latin typeface="Georgia" pitchFamily="18" charset="0"/>
          </a:endParaRPr>
        </a:p>
      </dgm:t>
    </dgm:pt>
    <dgm:pt modelId="{E4178C19-D555-4393-9305-18909BA4C520}" type="sibTrans" cxnId="{050AA7F8-EEE4-4842-83FC-B9218C14B5E8}">
      <dgm:prSet/>
      <dgm:spPr/>
      <dgm:t>
        <a:bodyPr/>
        <a:lstStyle/>
        <a:p>
          <a:endParaRPr lang="pt-BR" sz="2400">
            <a:latin typeface="Georgia" pitchFamily="18" charset="0"/>
          </a:endParaRPr>
        </a:p>
      </dgm:t>
    </dgm:pt>
    <dgm:pt modelId="{BF7A5851-51D6-4AAC-885B-AF1F4CD32FAF}">
      <dgm:prSet phldrT="[Texto]" custT="1"/>
      <dgm:spPr/>
      <dgm:t>
        <a:bodyPr/>
        <a:lstStyle/>
        <a:p>
          <a:r>
            <a:rPr lang="pt-BR" sz="1100" dirty="0" smtClean="0">
              <a:latin typeface="Georgia" pitchFamily="18" charset="0"/>
            </a:rPr>
            <a:t>Linguagem muito poderosa embora simples </a:t>
          </a:r>
          <a:endParaRPr lang="pt-BR" sz="1100" dirty="0">
            <a:latin typeface="Georgia" pitchFamily="18" charset="0"/>
          </a:endParaRPr>
        </a:p>
      </dgm:t>
    </dgm:pt>
    <dgm:pt modelId="{E66A357D-3F72-408C-A7F3-492CA1880C15}" type="parTrans" cxnId="{7C9DECF9-0330-4613-A44D-0E167BC1FDC4}">
      <dgm:prSet/>
      <dgm:spPr/>
      <dgm:t>
        <a:bodyPr/>
        <a:lstStyle/>
        <a:p>
          <a:endParaRPr lang="pt-BR" sz="2400">
            <a:latin typeface="Georgia" pitchFamily="18" charset="0"/>
          </a:endParaRPr>
        </a:p>
      </dgm:t>
    </dgm:pt>
    <dgm:pt modelId="{5EB9203A-171C-4FE3-9F00-30CFE59F5C22}" type="sibTrans" cxnId="{7C9DECF9-0330-4613-A44D-0E167BC1FDC4}">
      <dgm:prSet custT="1"/>
      <dgm:spPr/>
      <dgm:t>
        <a:bodyPr/>
        <a:lstStyle/>
        <a:p>
          <a:endParaRPr lang="pt-BR" sz="4400">
            <a:latin typeface="Georgia" pitchFamily="18" charset="0"/>
          </a:endParaRPr>
        </a:p>
      </dgm:t>
    </dgm:pt>
    <dgm:pt modelId="{AEDA6697-398F-46FD-84C9-073831FCC1BD}">
      <dgm:prSet phldrT="[Texto]" custT="1"/>
      <dgm:spPr/>
      <dgm:t>
        <a:bodyPr/>
        <a:lstStyle/>
        <a:p>
          <a:r>
            <a:rPr lang="pt-BR" sz="1100" dirty="0" smtClean="0">
              <a:latin typeface="Georgia" pitchFamily="18" charset="0"/>
            </a:rPr>
            <a:t>Carga Dinâmica de Código</a:t>
          </a:r>
          <a:endParaRPr lang="pt-BR" sz="1100" dirty="0">
            <a:latin typeface="Georgia" pitchFamily="18" charset="0"/>
          </a:endParaRPr>
        </a:p>
      </dgm:t>
    </dgm:pt>
    <dgm:pt modelId="{AC73EABC-0045-4122-A378-59ED82E3E120}" type="parTrans" cxnId="{805D3901-0081-47BE-B3A2-31E5A3A0F458}">
      <dgm:prSet/>
      <dgm:spPr/>
      <dgm:t>
        <a:bodyPr/>
        <a:lstStyle/>
        <a:p>
          <a:endParaRPr lang="pt-BR" sz="2400">
            <a:latin typeface="Georgia" pitchFamily="18" charset="0"/>
          </a:endParaRPr>
        </a:p>
      </dgm:t>
    </dgm:pt>
    <dgm:pt modelId="{93A821AA-807E-4DCF-BD5B-97978E02E03F}" type="sibTrans" cxnId="{805D3901-0081-47BE-B3A2-31E5A3A0F458}">
      <dgm:prSet/>
      <dgm:spPr/>
      <dgm:t>
        <a:bodyPr/>
        <a:lstStyle/>
        <a:p>
          <a:endParaRPr lang="pt-BR" sz="2400">
            <a:latin typeface="Georgia" pitchFamily="18" charset="0"/>
          </a:endParaRPr>
        </a:p>
      </dgm:t>
    </dgm:pt>
    <dgm:pt modelId="{298F59CA-3867-4F9A-BF67-701D4BB78A48}">
      <dgm:prSet phldrT="[Texto]" custT="1"/>
      <dgm:spPr/>
      <dgm:t>
        <a:bodyPr/>
        <a:lstStyle/>
        <a:p>
          <a:r>
            <a:rPr lang="pt-BR" sz="1100" dirty="0" smtClean="0">
              <a:latin typeface="Georgia" pitchFamily="18" charset="0"/>
            </a:rPr>
            <a:t>Vasto conjunto de bibliotecas (ou APIs)</a:t>
          </a:r>
          <a:endParaRPr lang="pt-BR" sz="1100" dirty="0">
            <a:latin typeface="Georgia" pitchFamily="18" charset="0"/>
          </a:endParaRPr>
        </a:p>
      </dgm:t>
    </dgm:pt>
    <dgm:pt modelId="{F84FF56A-277D-41E6-84B0-9A30F5715CAF}" type="parTrans" cxnId="{81E5C6AF-468D-4556-AEEF-5110AD35EE3A}">
      <dgm:prSet/>
      <dgm:spPr/>
      <dgm:t>
        <a:bodyPr/>
        <a:lstStyle/>
        <a:p>
          <a:endParaRPr lang="pt-BR" sz="2400">
            <a:latin typeface="Georgia" pitchFamily="18" charset="0"/>
          </a:endParaRPr>
        </a:p>
      </dgm:t>
    </dgm:pt>
    <dgm:pt modelId="{80E4AE25-5C4C-4BDF-918F-8DCB0F65200C}" type="sibTrans" cxnId="{81E5C6AF-468D-4556-AEEF-5110AD35EE3A}">
      <dgm:prSet custT="1"/>
      <dgm:spPr/>
      <dgm:t>
        <a:bodyPr/>
        <a:lstStyle/>
        <a:p>
          <a:endParaRPr lang="pt-BR" sz="4400">
            <a:latin typeface="Georgia" pitchFamily="18" charset="0"/>
          </a:endParaRPr>
        </a:p>
      </dgm:t>
    </dgm:pt>
    <dgm:pt modelId="{DC0064A3-5D47-4F90-969C-51591CC949DA}">
      <dgm:prSet phldrT="[Texto]" custT="1"/>
      <dgm:spPr/>
      <dgm:t>
        <a:bodyPr/>
        <a:lstStyle/>
        <a:p>
          <a:pPr algn="just"/>
          <a:r>
            <a:rPr lang="pt-BR" sz="1100" dirty="0" smtClean="0">
              <a:latin typeface="Georgia" pitchFamily="18" charset="0"/>
            </a:rPr>
            <a:t>Muito usada em programação em rede: e-commerce, e-business, Internet, intranet, etc.</a:t>
          </a:r>
          <a:endParaRPr lang="pt-BR" sz="1100" dirty="0">
            <a:latin typeface="Georgia" pitchFamily="18" charset="0"/>
          </a:endParaRPr>
        </a:p>
      </dgm:t>
    </dgm:pt>
    <dgm:pt modelId="{6204256B-2135-4B1A-A814-B0DC406EA350}" type="parTrans" cxnId="{61B706AE-4F0C-4BC2-9B22-595BB94DFC38}">
      <dgm:prSet/>
      <dgm:spPr/>
      <dgm:t>
        <a:bodyPr/>
        <a:lstStyle/>
        <a:p>
          <a:endParaRPr lang="pt-BR" sz="2400">
            <a:latin typeface="Georgia" pitchFamily="18" charset="0"/>
          </a:endParaRPr>
        </a:p>
      </dgm:t>
    </dgm:pt>
    <dgm:pt modelId="{116A1B2F-23E5-46FF-AED7-5011AB863191}" type="sibTrans" cxnId="{61B706AE-4F0C-4BC2-9B22-595BB94DFC38}">
      <dgm:prSet/>
      <dgm:spPr/>
      <dgm:t>
        <a:bodyPr/>
        <a:lstStyle/>
        <a:p>
          <a:endParaRPr lang="pt-BR" sz="2400">
            <a:latin typeface="Georgia" pitchFamily="18" charset="0"/>
          </a:endParaRPr>
        </a:p>
      </dgm:t>
    </dgm:pt>
    <dgm:pt modelId="{E2E8306E-1319-4C63-8B8C-960735B4A09C}">
      <dgm:prSet phldrT="[Texto]" custT="1"/>
      <dgm:spPr/>
      <dgm:t>
        <a:bodyPr/>
        <a:lstStyle/>
        <a:p>
          <a:pPr algn="just"/>
          <a:r>
            <a:rPr lang="pt-BR" sz="1100" dirty="0" err="1" smtClean="0">
              <a:latin typeface="Georgia" pitchFamily="18" charset="0"/>
            </a:rPr>
            <a:t>Desalocação</a:t>
          </a:r>
          <a:r>
            <a:rPr lang="pt-BR" sz="1100" dirty="0" smtClean="0">
              <a:latin typeface="Georgia" pitchFamily="18" charset="0"/>
            </a:rPr>
            <a:t> de memória automática por processo de coletor de lixo</a:t>
          </a:r>
          <a:endParaRPr lang="pt-BR" sz="1100" dirty="0">
            <a:latin typeface="Georgia" pitchFamily="18" charset="0"/>
          </a:endParaRPr>
        </a:p>
      </dgm:t>
    </dgm:pt>
    <dgm:pt modelId="{FF07F5F9-7E64-4D94-AB2C-DE5E17DA656A}" type="parTrans" cxnId="{8784C594-08E6-4A08-8E39-76253F59BA82}">
      <dgm:prSet/>
      <dgm:spPr/>
      <dgm:t>
        <a:bodyPr/>
        <a:lstStyle/>
        <a:p>
          <a:endParaRPr lang="pt-BR" sz="2400">
            <a:latin typeface="Georgia" pitchFamily="18" charset="0"/>
          </a:endParaRPr>
        </a:p>
      </dgm:t>
    </dgm:pt>
    <dgm:pt modelId="{7512F399-C742-4EFF-BE88-A4E7A989E352}" type="sibTrans" cxnId="{8784C594-08E6-4A08-8E39-76253F59BA82}">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8">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4">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8" custLinFactNeighborX="-953" custLinFactNeighborY="-1554"/>
      <dgm:spPr/>
      <dgm:t>
        <a:bodyPr/>
        <a:lstStyle/>
        <a:p>
          <a:endParaRPr lang="pt-BR"/>
        </a:p>
      </dgm:t>
    </dgm:pt>
    <dgm:pt modelId="{AA5123E1-E505-4D1C-9B00-6963DF03A623}" type="pres">
      <dgm:prSet presAssocID="{995BD7E0-172F-44BB-B1A0-450D82EE4711}" presName="spaceBetweenRectangles" presStyleCnt="0"/>
      <dgm:spPr/>
    </dgm:pt>
    <dgm:pt modelId="{5A96BBE2-0015-4150-ADAE-BBF66FAC2E3C}" type="pres">
      <dgm:prSet presAssocID="{BF7A5851-51D6-4AAC-885B-AF1F4CD32FAF}" presName="composite" presStyleCnt="0"/>
      <dgm:spPr/>
    </dgm:pt>
    <dgm:pt modelId="{1214D871-6F79-4486-A414-7038CEBA1DA2}" type="pres">
      <dgm:prSet presAssocID="{BF7A5851-51D6-4AAC-885B-AF1F4CD32FAF}" presName="Parent1" presStyleLbl="node1" presStyleIdx="2" presStyleCnt="8">
        <dgm:presLayoutVars>
          <dgm:chMax val="1"/>
          <dgm:chPref val="1"/>
          <dgm:bulletEnabled val="1"/>
        </dgm:presLayoutVars>
      </dgm:prSet>
      <dgm:spPr/>
      <dgm:t>
        <a:bodyPr/>
        <a:lstStyle/>
        <a:p>
          <a:endParaRPr lang="pt-BR"/>
        </a:p>
      </dgm:t>
    </dgm:pt>
    <dgm:pt modelId="{00E3AEE0-1FC1-459E-907E-6B1CA3CC6513}" type="pres">
      <dgm:prSet presAssocID="{BF7A5851-51D6-4AAC-885B-AF1F4CD32FAF}" presName="Childtext1" presStyleLbl="revTx" presStyleIdx="1" presStyleCnt="4">
        <dgm:presLayoutVars>
          <dgm:chMax val="0"/>
          <dgm:chPref val="0"/>
          <dgm:bulletEnabled val="1"/>
        </dgm:presLayoutVars>
      </dgm:prSet>
      <dgm:spPr/>
      <dgm:t>
        <a:bodyPr/>
        <a:lstStyle/>
        <a:p>
          <a:endParaRPr lang="pt-BR"/>
        </a:p>
      </dgm:t>
    </dgm:pt>
    <dgm:pt modelId="{0613A7E3-1700-46B4-8A39-22373B807E58}" type="pres">
      <dgm:prSet presAssocID="{BF7A5851-51D6-4AAC-885B-AF1F4CD32FAF}" presName="BalanceSpacing" presStyleCnt="0"/>
      <dgm:spPr/>
    </dgm:pt>
    <dgm:pt modelId="{E71D405B-A6ED-44BA-9311-DB0553B019D2}" type="pres">
      <dgm:prSet presAssocID="{BF7A5851-51D6-4AAC-885B-AF1F4CD32FAF}" presName="BalanceSpacing1" presStyleCnt="0"/>
      <dgm:spPr/>
    </dgm:pt>
    <dgm:pt modelId="{58692363-2D3F-4EB2-BCEA-6B1B0605998F}" type="pres">
      <dgm:prSet presAssocID="{5EB9203A-171C-4FE3-9F00-30CFE59F5C22}" presName="Accent1Text" presStyleLbl="node1" presStyleIdx="3" presStyleCnt="8"/>
      <dgm:spPr/>
      <dgm:t>
        <a:bodyPr/>
        <a:lstStyle/>
        <a:p>
          <a:endParaRPr lang="pt-BR"/>
        </a:p>
      </dgm:t>
    </dgm:pt>
    <dgm:pt modelId="{24FC998D-373F-48A9-894D-184CEAFD3A90}" type="pres">
      <dgm:prSet presAssocID="{5EB9203A-171C-4FE3-9F00-30CFE59F5C22}" presName="spaceBetweenRectangles" presStyleCnt="0"/>
      <dgm:spPr/>
    </dgm:pt>
    <dgm:pt modelId="{7D75660A-426C-4EFD-9DC4-CE5D673D65D5}" type="pres">
      <dgm:prSet presAssocID="{298F59CA-3867-4F9A-BF67-701D4BB78A48}" presName="composite" presStyleCnt="0"/>
      <dgm:spPr/>
    </dgm:pt>
    <dgm:pt modelId="{1A155453-201B-4B98-81E9-DA8BDC8474AD}" type="pres">
      <dgm:prSet presAssocID="{298F59CA-3867-4F9A-BF67-701D4BB78A48}" presName="Parent1" presStyleLbl="node1" presStyleIdx="4" presStyleCnt="8">
        <dgm:presLayoutVars>
          <dgm:chMax val="1"/>
          <dgm:chPref val="1"/>
          <dgm:bulletEnabled val="1"/>
        </dgm:presLayoutVars>
      </dgm:prSet>
      <dgm:spPr/>
      <dgm:t>
        <a:bodyPr/>
        <a:lstStyle/>
        <a:p>
          <a:endParaRPr lang="pt-BR"/>
        </a:p>
      </dgm:t>
    </dgm:pt>
    <dgm:pt modelId="{CD4D65D4-DD59-4FCE-87BD-9A9D74D449C6}" type="pres">
      <dgm:prSet presAssocID="{298F59CA-3867-4F9A-BF67-701D4BB78A48}" presName="Childtext1" presStyleLbl="revTx" presStyleIdx="2" presStyleCnt="4">
        <dgm:presLayoutVars>
          <dgm:chMax val="0"/>
          <dgm:chPref val="0"/>
          <dgm:bulletEnabled val="1"/>
        </dgm:presLayoutVars>
      </dgm:prSet>
      <dgm:spPr/>
      <dgm:t>
        <a:bodyPr/>
        <a:lstStyle/>
        <a:p>
          <a:endParaRPr lang="pt-BR"/>
        </a:p>
      </dgm:t>
    </dgm:pt>
    <dgm:pt modelId="{CB763BA8-7161-48B3-BBF0-39B42131524F}" type="pres">
      <dgm:prSet presAssocID="{298F59CA-3867-4F9A-BF67-701D4BB78A48}" presName="BalanceSpacing" presStyleCnt="0"/>
      <dgm:spPr/>
    </dgm:pt>
    <dgm:pt modelId="{9AE8C888-CE03-4BFC-A736-CF97F0904B4A}" type="pres">
      <dgm:prSet presAssocID="{298F59CA-3867-4F9A-BF67-701D4BB78A48}" presName="BalanceSpacing1" presStyleCnt="0"/>
      <dgm:spPr/>
    </dgm:pt>
    <dgm:pt modelId="{3DD8394B-B759-4E80-B0A0-857B38E71D70}" type="pres">
      <dgm:prSet presAssocID="{80E4AE25-5C4C-4BDF-918F-8DCB0F65200C}" presName="Accent1Text" presStyleLbl="node1" presStyleIdx="5" presStyleCnt="8"/>
      <dgm:spPr/>
      <dgm:t>
        <a:bodyPr/>
        <a:lstStyle/>
        <a:p>
          <a:endParaRPr lang="pt-BR"/>
        </a:p>
      </dgm:t>
    </dgm:pt>
    <dgm:pt modelId="{D77EC174-DB11-496E-BDD5-1A72D273E8FE}" type="pres">
      <dgm:prSet presAssocID="{80E4AE25-5C4C-4BDF-918F-8DCB0F65200C}" presName="spaceBetweenRectangles" presStyleCnt="0"/>
      <dgm:spPr/>
    </dgm:pt>
    <dgm:pt modelId="{3373D127-82F2-4143-848E-619D3581E8B4}" type="pres">
      <dgm:prSet presAssocID="{E2E8306E-1319-4C63-8B8C-960735B4A09C}" presName="composite" presStyleCnt="0"/>
      <dgm:spPr/>
    </dgm:pt>
    <dgm:pt modelId="{057AE8D6-B78A-410E-939A-B54D684C9F6A}" type="pres">
      <dgm:prSet presAssocID="{E2E8306E-1319-4C63-8B8C-960735B4A09C}" presName="Parent1" presStyleLbl="node1" presStyleIdx="6" presStyleCnt="8">
        <dgm:presLayoutVars>
          <dgm:chMax val="1"/>
          <dgm:chPref val="1"/>
          <dgm:bulletEnabled val="1"/>
        </dgm:presLayoutVars>
      </dgm:prSet>
      <dgm:spPr/>
      <dgm:t>
        <a:bodyPr/>
        <a:lstStyle/>
        <a:p>
          <a:endParaRPr lang="pt-BR"/>
        </a:p>
      </dgm:t>
    </dgm:pt>
    <dgm:pt modelId="{84BB312D-20D0-4592-9F2C-84EEF2F01220}" type="pres">
      <dgm:prSet presAssocID="{E2E8306E-1319-4C63-8B8C-960735B4A09C}" presName="Childtext1" presStyleLbl="revTx" presStyleIdx="3" presStyleCnt="4">
        <dgm:presLayoutVars>
          <dgm:chMax val="0"/>
          <dgm:chPref val="0"/>
          <dgm:bulletEnabled val="1"/>
        </dgm:presLayoutVars>
      </dgm:prSet>
      <dgm:spPr/>
    </dgm:pt>
    <dgm:pt modelId="{1D333943-7B71-40B7-A789-115BFA5B55E9}" type="pres">
      <dgm:prSet presAssocID="{E2E8306E-1319-4C63-8B8C-960735B4A09C}" presName="BalanceSpacing" presStyleCnt="0"/>
      <dgm:spPr/>
    </dgm:pt>
    <dgm:pt modelId="{E3618AFC-03FD-4D5A-A912-F5EAD1AAB05C}" type="pres">
      <dgm:prSet presAssocID="{E2E8306E-1319-4C63-8B8C-960735B4A09C}" presName="BalanceSpacing1" presStyleCnt="0"/>
      <dgm:spPr/>
    </dgm:pt>
    <dgm:pt modelId="{3A750924-7BB5-470F-869B-B108230C2EBE}" type="pres">
      <dgm:prSet presAssocID="{7512F399-C742-4EFF-BE88-A4E7A989E352}" presName="Accent1Text" presStyleLbl="node1" presStyleIdx="7" presStyleCnt="8"/>
      <dgm:spPr/>
      <dgm:t>
        <a:bodyPr/>
        <a:lstStyle/>
        <a:p>
          <a:endParaRPr lang="pt-BR"/>
        </a:p>
      </dgm:t>
    </dgm:pt>
  </dgm:ptLst>
  <dgm:cxnLst>
    <dgm:cxn modelId="{805D3901-0081-47BE-B3A2-31E5A3A0F458}" srcId="{BF7A5851-51D6-4AAC-885B-AF1F4CD32FAF}" destId="{AEDA6697-398F-46FD-84C9-073831FCC1BD}" srcOrd="0" destOrd="0" parTransId="{AC73EABC-0045-4122-A378-59ED82E3E120}" sibTransId="{93A821AA-807E-4DCF-BD5B-97978E02E03F}"/>
    <dgm:cxn modelId="{61B706AE-4F0C-4BC2-9B22-595BB94DFC38}" srcId="{298F59CA-3867-4F9A-BF67-701D4BB78A48}" destId="{DC0064A3-5D47-4F90-969C-51591CC949DA}" srcOrd="0" destOrd="0" parTransId="{6204256B-2135-4B1A-A814-B0DC406EA350}" sibTransId="{116A1B2F-23E5-46FF-AED7-5011AB863191}"/>
    <dgm:cxn modelId="{C6D95C22-2D2D-4CBF-8229-A9AAFB5403E6}" type="presOf" srcId="{298F59CA-3867-4F9A-BF67-701D4BB78A48}" destId="{1A155453-201B-4B98-81E9-DA8BDC8474AD}" srcOrd="0" destOrd="0" presId="urn:microsoft.com/office/officeart/2008/layout/AlternatingHexagons"/>
    <dgm:cxn modelId="{050AA7F8-EEE4-4842-83FC-B9218C14B5E8}" srcId="{DD0E3873-6E76-432A-8D99-54DD4BA87837}" destId="{457A5D02-D8DF-4B6E-B178-4CD7667AAB19}" srcOrd="0" destOrd="0" parTransId="{1AD892CD-5452-44C8-95AC-9E5F147D3AFF}" sibTransId="{E4178C19-D555-4393-9305-18909BA4C520}"/>
    <dgm:cxn modelId="{8784C594-08E6-4A08-8E39-76253F59BA82}" srcId="{B9350B8D-DDD5-4B09-8DAA-1954F6D534F9}" destId="{E2E8306E-1319-4C63-8B8C-960735B4A09C}" srcOrd="3" destOrd="0" parTransId="{FF07F5F9-7E64-4D94-AB2C-DE5E17DA656A}" sibTransId="{7512F399-C742-4EFF-BE88-A4E7A989E352}"/>
    <dgm:cxn modelId="{A6F3452F-8A40-46E1-9522-51AC94AFB708}" type="presOf" srcId="{B9350B8D-DDD5-4B09-8DAA-1954F6D534F9}" destId="{47021DED-76F5-4C0F-86EA-933FE14A781E}" srcOrd="0" destOrd="0" presId="urn:microsoft.com/office/officeart/2008/layout/AlternatingHexagons"/>
    <dgm:cxn modelId="{7C9DECF9-0330-4613-A44D-0E167BC1FDC4}" srcId="{B9350B8D-DDD5-4B09-8DAA-1954F6D534F9}" destId="{BF7A5851-51D6-4AAC-885B-AF1F4CD32FAF}" srcOrd="1" destOrd="0" parTransId="{E66A357D-3F72-408C-A7F3-492CA1880C15}" sibTransId="{5EB9203A-171C-4FE3-9F00-30CFE59F5C22}"/>
    <dgm:cxn modelId="{C02F66C8-F87A-4A88-B1E0-F28FDE168867}" type="presOf" srcId="{995BD7E0-172F-44BB-B1A0-450D82EE4711}" destId="{E880A8BC-225F-4EBC-86B4-C294C7F3C3F6}" srcOrd="0" destOrd="0" presId="urn:microsoft.com/office/officeart/2008/layout/AlternatingHexagons"/>
    <dgm:cxn modelId="{81E5C6AF-468D-4556-AEEF-5110AD35EE3A}" srcId="{B9350B8D-DDD5-4B09-8DAA-1954F6D534F9}" destId="{298F59CA-3867-4F9A-BF67-701D4BB78A48}" srcOrd="2" destOrd="0" parTransId="{F84FF56A-277D-41E6-84B0-9A30F5715CAF}" sibTransId="{80E4AE25-5C4C-4BDF-918F-8DCB0F65200C}"/>
    <dgm:cxn modelId="{627BBAB8-2C63-41FE-B2FF-119084BC85D8}" type="presOf" srcId="{E2E8306E-1319-4C63-8B8C-960735B4A09C}" destId="{057AE8D6-B78A-410E-939A-B54D684C9F6A}" srcOrd="0" destOrd="0" presId="urn:microsoft.com/office/officeart/2008/layout/AlternatingHexagons"/>
    <dgm:cxn modelId="{97D94179-6888-47CF-A543-BC2C76B732E4}" type="presOf" srcId="{457A5D02-D8DF-4B6E-B178-4CD7667AAB19}" destId="{6D1C8AD7-5920-4AD1-838B-45F4456ED71E}" srcOrd="0" destOrd="0" presId="urn:microsoft.com/office/officeart/2008/layout/AlternatingHexagons"/>
    <dgm:cxn modelId="{8AE3FACC-F898-4F12-A846-090D91E21F8A}" type="presOf" srcId="{DC0064A3-5D47-4F90-969C-51591CC949DA}" destId="{CD4D65D4-DD59-4FCE-87BD-9A9D74D449C6}" srcOrd="0" destOrd="0" presId="urn:microsoft.com/office/officeart/2008/layout/AlternatingHexagons"/>
    <dgm:cxn modelId="{E56AC5C4-DA1E-44E8-B3F8-3FF75CFB2C85}" type="presOf" srcId="{BF7A5851-51D6-4AAC-885B-AF1F4CD32FAF}" destId="{1214D871-6F79-4486-A414-7038CEBA1DA2}" srcOrd="0" destOrd="0" presId="urn:microsoft.com/office/officeart/2008/layout/AlternatingHexagons"/>
    <dgm:cxn modelId="{4F330427-4991-44BA-B3CC-DCFCD3DC2EE9}" type="presOf" srcId="{7512F399-C742-4EFF-BE88-A4E7A989E352}" destId="{3A750924-7BB5-470F-869B-B108230C2EBE}"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B4500EC9-E04C-4564-8D31-9F89EBC703E7}" type="presOf" srcId="{DD0E3873-6E76-432A-8D99-54DD4BA87837}" destId="{E75DB984-F597-4A2C-B66E-1944CCBCAD80}" srcOrd="0" destOrd="0" presId="urn:microsoft.com/office/officeart/2008/layout/AlternatingHexagons"/>
    <dgm:cxn modelId="{311EF007-3F73-42DB-8F2A-86F053C2FB57}" type="presOf" srcId="{5EB9203A-171C-4FE3-9F00-30CFE59F5C22}" destId="{58692363-2D3F-4EB2-BCEA-6B1B0605998F}" srcOrd="0" destOrd="0" presId="urn:microsoft.com/office/officeart/2008/layout/AlternatingHexagons"/>
    <dgm:cxn modelId="{6D95A5B5-8EF6-49E8-9FAB-1484E8ABCCBD}" type="presOf" srcId="{80E4AE25-5C4C-4BDF-918F-8DCB0F65200C}" destId="{3DD8394B-B759-4E80-B0A0-857B38E71D70}" srcOrd="0" destOrd="0" presId="urn:microsoft.com/office/officeart/2008/layout/AlternatingHexagons"/>
    <dgm:cxn modelId="{BBF4B09C-0E95-4997-A680-AD676A4483C4}" type="presOf" srcId="{AEDA6697-398F-46FD-84C9-073831FCC1BD}" destId="{00E3AEE0-1FC1-459E-907E-6B1CA3CC6513}" srcOrd="0" destOrd="0" presId="urn:microsoft.com/office/officeart/2008/layout/AlternatingHexagons"/>
    <dgm:cxn modelId="{6F3032C8-06C3-4F1B-B5E1-5D3F24FD7A55}" type="presParOf" srcId="{47021DED-76F5-4C0F-86EA-933FE14A781E}" destId="{096E340F-4D82-4C88-A661-9717A4D2453F}" srcOrd="0" destOrd="0" presId="urn:microsoft.com/office/officeart/2008/layout/AlternatingHexagons"/>
    <dgm:cxn modelId="{5C894BE2-BC21-410D-BE32-5FCC7CC20382}" type="presParOf" srcId="{096E340F-4D82-4C88-A661-9717A4D2453F}" destId="{E75DB984-F597-4A2C-B66E-1944CCBCAD80}" srcOrd="0" destOrd="0" presId="urn:microsoft.com/office/officeart/2008/layout/AlternatingHexagons"/>
    <dgm:cxn modelId="{B8E4801B-7191-4561-B9AE-B12F547F9902}" type="presParOf" srcId="{096E340F-4D82-4C88-A661-9717A4D2453F}" destId="{6D1C8AD7-5920-4AD1-838B-45F4456ED71E}" srcOrd="1" destOrd="0" presId="urn:microsoft.com/office/officeart/2008/layout/AlternatingHexagons"/>
    <dgm:cxn modelId="{AE868F7C-45C1-4258-B9B7-1C9CB3BDE219}" type="presParOf" srcId="{096E340F-4D82-4C88-A661-9717A4D2453F}" destId="{544EEB63-F58D-41F9-A3BF-2F64BA2DD8A3}" srcOrd="2" destOrd="0" presId="urn:microsoft.com/office/officeart/2008/layout/AlternatingHexagons"/>
    <dgm:cxn modelId="{DEACC186-B59F-4C42-99D5-4B74A8682740}" type="presParOf" srcId="{096E340F-4D82-4C88-A661-9717A4D2453F}" destId="{3D2A3978-C9B9-46BA-8BD2-51FAA6E1C91B}" srcOrd="3" destOrd="0" presId="urn:microsoft.com/office/officeart/2008/layout/AlternatingHexagons"/>
    <dgm:cxn modelId="{8AB8AA10-5A82-4CFD-B734-4ADDDB0870A1}" type="presParOf" srcId="{096E340F-4D82-4C88-A661-9717A4D2453F}" destId="{E880A8BC-225F-4EBC-86B4-C294C7F3C3F6}" srcOrd="4" destOrd="0" presId="urn:microsoft.com/office/officeart/2008/layout/AlternatingHexagons"/>
    <dgm:cxn modelId="{DCE0797B-FF81-4585-824A-2101411578FC}" type="presParOf" srcId="{47021DED-76F5-4C0F-86EA-933FE14A781E}" destId="{AA5123E1-E505-4D1C-9B00-6963DF03A623}" srcOrd="1" destOrd="0" presId="urn:microsoft.com/office/officeart/2008/layout/AlternatingHexagons"/>
    <dgm:cxn modelId="{600AE097-608A-405F-9249-DC16C49310FD}" type="presParOf" srcId="{47021DED-76F5-4C0F-86EA-933FE14A781E}" destId="{5A96BBE2-0015-4150-ADAE-BBF66FAC2E3C}" srcOrd="2" destOrd="0" presId="urn:microsoft.com/office/officeart/2008/layout/AlternatingHexagons"/>
    <dgm:cxn modelId="{D1A94CBA-E964-4CED-9248-4E98E4823CB7}" type="presParOf" srcId="{5A96BBE2-0015-4150-ADAE-BBF66FAC2E3C}" destId="{1214D871-6F79-4486-A414-7038CEBA1DA2}" srcOrd="0" destOrd="0" presId="urn:microsoft.com/office/officeart/2008/layout/AlternatingHexagons"/>
    <dgm:cxn modelId="{844D1EF2-D5E9-48F7-8F0F-2A6471E5FE06}" type="presParOf" srcId="{5A96BBE2-0015-4150-ADAE-BBF66FAC2E3C}" destId="{00E3AEE0-1FC1-459E-907E-6B1CA3CC6513}" srcOrd="1" destOrd="0" presId="urn:microsoft.com/office/officeart/2008/layout/AlternatingHexagons"/>
    <dgm:cxn modelId="{C818E71F-CAB2-4364-A3AB-A3692E79EE60}" type="presParOf" srcId="{5A96BBE2-0015-4150-ADAE-BBF66FAC2E3C}" destId="{0613A7E3-1700-46B4-8A39-22373B807E58}" srcOrd="2" destOrd="0" presId="urn:microsoft.com/office/officeart/2008/layout/AlternatingHexagons"/>
    <dgm:cxn modelId="{7EA954C5-A5F5-4868-8332-706395264250}" type="presParOf" srcId="{5A96BBE2-0015-4150-ADAE-BBF66FAC2E3C}" destId="{E71D405B-A6ED-44BA-9311-DB0553B019D2}" srcOrd="3" destOrd="0" presId="urn:microsoft.com/office/officeart/2008/layout/AlternatingHexagons"/>
    <dgm:cxn modelId="{177BB628-EFE4-46A0-8905-039DC6F92939}" type="presParOf" srcId="{5A96BBE2-0015-4150-ADAE-BBF66FAC2E3C}" destId="{58692363-2D3F-4EB2-BCEA-6B1B0605998F}" srcOrd="4" destOrd="0" presId="urn:microsoft.com/office/officeart/2008/layout/AlternatingHexagons"/>
    <dgm:cxn modelId="{53D4DAF9-61EA-41BF-B2D5-5175F708811B}" type="presParOf" srcId="{47021DED-76F5-4C0F-86EA-933FE14A781E}" destId="{24FC998D-373F-48A9-894D-184CEAFD3A90}" srcOrd="3" destOrd="0" presId="urn:microsoft.com/office/officeart/2008/layout/AlternatingHexagons"/>
    <dgm:cxn modelId="{2FB8BAF3-B9F3-48B6-9247-15858A7CF3C7}" type="presParOf" srcId="{47021DED-76F5-4C0F-86EA-933FE14A781E}" destId="{7D75660A-426C-4EFD-9DC4-CE5D673D65D5}" srcOrd="4" destOrd="0" presId="urn:microsoft.com/office/officeart/2008/layout/AlternatingHexagons"/>
    <dgm:cxn modelId="{071CBCC2-9BC2-4DCD-921C-3BF7B02A4298}" type="presParOf" srcId="{7D75660A-426C-4EFD-9DC4-CE5D673D65D5}" destId="{1A155453-201B-4B98-81E9-DA8BDC8474AD}" srcOrd="0" destOrd="0" presId="urn:microsoft.com/office/officeart/2008/layout/AlternatingHexagons"/>
    <dgm:cxn modelId="{63D59124-96CB-4477-B3A0-452E0C26D0BD}" type="presParOf" srcId="{7D75660A-426C-4EFD-9DC4-CE5D673D65D5}" destId="{CD4D65D4-DD59-4FCE-87BD-9A9D74D449C6}" srcOrd="1" destOrd="0" presId="urn:microsoft.com/office/officeart/2008/layout/AlternatingHexagons"/>
    <dgm:cxn modelId="{AA74C4C1-DAEB-4C34-8D76-D68658E2F8D7}" type="presParOf" srcId="{7D75660A-426C-4EFD-9DC4-CE5D673D65D5}" destId="{CB763BA8-7161-48B3-BBF0-39B42131524F}" srcOrd="2" destOrd="0" presId="urn:microsoft.com/office/officeart/2008/layout/AlternatingHexagons"/>
    <dgm:cxn modelId="{3ECA6FAD-4E1C-42DB-835B-F1D3596C0B59}" type="presParOf" srcId="{7D75660A-426C-4EFD-9DC4-CE5D673D65D5}" destId="{9AE8C888-CE03-4BFC-A736-CF97F0904B4A}" srcOrd="3" destOrd="0" presId="urn:microsoft.com/office/officeart/2008/layout/AlternatingHexagons"/>
    <dgm:cxn modelId="{45861D5A-5B01-4AA1-8524-41B9BACAC22B}" type="presParOf" srcId="{7D75660A-426C-4EFD-9DC4-CE5D673D65D5}" destId="{3DD8394B-B759-4E80-B0A0-857B38E71D70}" srcOrd="4" destOrd="0" presId="urn:microsoft.com/office/officeart/2008/layout/AlternatingHexagons"/>
    <dgm:cxn modelId="{8A44E471-0311-4DA4-9626-DC433AC3434B}" type="presParOf" srcId="{47021DED-76F5-4C0F-86EA-933FE14A781E}" destId="{D77EC174-DB11-496E-BDD5-1A72D273E8FE}" srcOrd="5" destOrd="0" presId="urn:microsoft.com/office/officeart/2008/layout/AlternatingHexagons"/>
    <dgm:cxn modelId="{9579872E-6AB6-4ACB-8EC2-57059D14E8BE}" type="presParOf" srcId="{47021DED-76F5-4C0F-86EA-933FE14A781E}" destId="{3373D127-82F2-4143-848E-619D3581E8B4}" srcOrd="6" destOrd="0" presId="urn:microsoft.com/office/officeart/2008/layout/AlternatingHexagons"/>
    <dgm:cxn modelId="{82D78FF1-ADAB-4142-A0B1-9C1434C6F8F0}" type="presParOf" srcId="{3373D127-82F2-4143-848E-619D3581E8B4}" destId="{057AE8D6-B78A-410E-939A-B54D684C9F6A}" srcOrd="0" destOrd="0" presId="urn:microsoft.com/office/officeart/2008/layout/AlternatingHexagons"/>
    <dgm:cxn modelId="{F21C5BD6-30A1-4B95-A640-164FD4D9DCD2}" type="presParOf" srcId="{3373D127-82F2-4143-848E-619D3581E8B4}" destId="{84BB312D-20D0-4592-9F2C-84EEF2F01220}" srcOrd="1" destOrd="0" presId="urn:microsoft.com/office/officeart/2008/layout/AlternatingHexagons"/>
    <dgm:cxn modelId="{6C53AD9D-C877-45BB-A94E-7163C64A7C86}" type="presParOf" srcId="{3373D127-82F2-4143-848E-619D3581E8B4}" destId="{1D333943-7B71-40B7-A789-115BFA5B55E9}" srcOrd="2" destOrd="0" presId="urn:microsoft.com/office/officeart/2008/layout/AlternatingHexagons"/>
    <dgm:cxn modelId="{52724A38-0AA7-4131-A90F-AB906AE0DACD}" type="presParOf" srcId="{3373D127-82F2-4143-848E-619D3581E8B4}" destId="{E3618AFC-03FD-4D5A-A912-F5EAD1AAB05C}" srcOrd="3" destOrd="0" presId="urn:microsoft.com/office/officeart/2008/layout/AlternatingHexagons"/>
    <dgm:cxn modelId="{90352321-1DA5-4954-A3AD-A0364D3E0B88}" type="presParOf" srcId="{3373D127-82F2-4143-848E-619D3581E8B4}" destId="{3A750924-7BB5-470F-869B-B108230C2EB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3_4" csCatId="accent3" phldr="1"/>
      <dgm:spPr/>
      <dgm:t>
        <a:bodyPr/>
        <a:lstStyle/>
        <a:p>
          <a:endParaRPr lang="pt-BR"/>
        </a:p>
      </dgm:t>
    </dgm:pt>
    <dgm:pt modelId="{DD0E3873-6E76-432A-8D99-54DD4BA87837}">
      <dgm:prSet phldrT="[Texto]" custT="1"/>
      <dgm:spPr/>
      <dgm:t>
        <a:bodyPr/>
        <a:lstStyle/>
        <a:p>
          <a:r>
            <a:rPr lang="pt-BR" sz="110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9E820511-6DAB-4631-933A-C20788C840E4}" type="presOf" srcId="{995BD7E0-172F-44BB-B1A0-450D82EE4711}" destId="{E880A8BC-225F-4EBC-86B4-C294C7F3C3F6}" srcOrd="0" destOrd="0" presId="urn:microsoft.com/office/officeart/2008/layout/AlternatingHexagons"/>
    <dgm:cxn modelId="{A7711B82-3E22-4BBF-838A-C96B617D9B28}" type="presOf" srcId="{B9350B8D-DDD5-4B09-8DAA-1954F6D534F9}" destId="{47021DED-76F5-4C0F-86EA-933FE14A781E}" srcOrd="0" destOrd="0" presId="urn:microsoft.com/office/officeart/2008/layout/AlternatingHexagons"/>
    <dgm:cxn modelId="{FF6C6CAB-56D1-4701-AF5C-5A861FBC8CB0}" type="presOf" srcId="{DD0E3873-6E76-432A-8D99-54DD4BA87837}" destId="{E75DB984-F597-4A2C-B66E-1944CCBCAD80}"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4B754B54-309D-41C6-8FEC-BB12EF6C38F1}" type="presParOf" srcId="{47021DED-76F5-4C0F-86EA-933FE14A781E}" destId="{096E340F-4D82-4C88-A661-9717A4D2453F}" srcOrd="0" destOrd="0" presId="urn:microsoft.com/office/officeart/2008/layout/AlternatingHexagons"/>
    <dgm:cxn modelId="{0167D4FE-9F79-43FD-8619-8D38A29EF627}" type="presParOf" srcId="{096E340F-4D82-4C88-A661-9717A4D2453F}" destId="{E75DB984-F597-4A2C-B66E-1944CCBCAD80}" srcOrd="0" destOrd="0" presId="urn:microsoft.com/office/officeart/2008/layout/AlternatingHexagons"/>
    <dgm:cxn modelId="{0CC1AAD0-F04C-435C-AE81-777A7BA68254}" type="presParOf" srcId="{096E340F-4D82-4C88-A661-9717A4D2453F}" destId="{6D1C8AD7-5920-4AD1-838B-45F4456ED71E}" srcOrd="1" destOrd="0" presId="urn:microsoft.com/office/officeart/2008/layout/AlternatingHexagons"/>
    <dgm:cxn modelId="{7F2CB129-70CF-468C-A019-17D0101CF6DC}" type="presParOf" srcId="{096E340F-4D82-4C88-A661-9717A4D2453F}" destId="{544EEB63-F58D-41F9-A3BF-2F64BA2DD8A3}" srcOrd="2" destOrd="0" presId="urn:microsoft.com/office/officeart/2008/layout/AlternatingHexagons"/>
    <dgm:cxn modelId="{A87AF288-FA13-4315-B370-1C57A18A8620}" type="presParOf" srcId="{096E340F-4D82-4C88-A661-9717A4D2453F}" destId="{3D2A3978-C9B9-46BA-8BD2-51FAA6E1C91B}" srcOrd="3" destOrd="0" presId="urn:microsoft.com/office/officeart/2008/layout/AlternatingHexagons"/>
    <dgm:cxn modelId="{3E6858FD-36AC-42D9-BC3A-DD928AC6F3A3}"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3_4" csCatId="accent3"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JME</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6D3432E9-9BA3-46A3-9096-D57C792335D8}" type="presOf" srcId="{DD0E3873-6E76-432A-8D99-54DD4BA87837}" destId="{E75DB984-F597-4A2C-B66E-1944CCBCAD80}" srcOrd="0" destOrd="0" presId="urn:microsoft.com/office/officeart/2008/layout/AlternatingHexagons"/>
    <dgm:cxn modelId="{92A7A011-9B5E-47F5-8A02-56638E52D8A1}" type="presOf" srcId="{995BD7E0-172F-44BB-B1A0-450D82EE4711}" destId="{E880A8BC-225F-4EBC-86B4-C294C7F3C3F6}" srcOrd="0" destOrd="0" presId="urn:microsoft.com/office/officeart/2008/layout/AlternatingHexagons"/>
    <dgm:cxn modelId="{5777B30E-7B7F-44A1-9702-D7EFAA0BFE7C}" type="presOf" srcId="{B9350B8D-DDD5-4B09-8DAA-1954F6D534F9}" destId="{47021DED-76F5-4C0F-86EA-933FE14A781E}"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F83A4B74-E7C8-4BF0-954D-49DA14FCCA8E}" type="presParOf" srcId="{47021DED-76F5-4C0F-86EA-933FE14A781E}" destId="{096E340F-4D82-4C88-A661-9717A4D2453F}" srcOrd="0" destOrd="0" presId="urn:microsoft.com/office/officeart/2008/layout/AlternatingHexagons"/>
    <dgm:cxn modelId="{EAD132D6-DEB4-42D9-B557-A674711A2F6D}" type="presParOf" srcId="{096E340F-4D82-4C88-A661-9717A4D2453F}" destId="{E75DB984-F597-4A2C-B66E-1944CCBCAD80}" srcOrd="0" destOrd="0" presId="urn:microsoft.com/office/officeart/2008/layout/AlternatingHexagons"/>
    <dgm:cxn modelId="{455CC58E-A6BA-43F6-BE22-8E7502322270}" type="presParOf" srcId="{096E340F-4D82-4C88-A661-9717A4D2453F}" destId="{6D1C8AD7-5920-4AD1-838B-45F4456ED71E}" srcOrd="1" destOrd="0" presId="urn:microsoft.com/office/officeart/2008/layout/AlternatingHexagons"/>
    <dgm:cxn modelId="{47342E78-FB18-4A3C-8D3A-18D4D2DA4A78}" type="presParOf" srcId="{096E340F-4D82-4C88-A661-9717A4D2453F}" destId="{544EEB63-F58D-41F9-A3BF-2F64BA2DD8A3}" srcOrd="2" destOrd="0" presId="urn:microsoft.com/office/officeart/2008/layout/AlternatingHexagons"/>
    <dgm:cxn modelId="{38A2F121-6EF6-426A-9A43-966F3A1C0F90}" type="presParOf" srcId="{096E340F-4D82-4C88-A661-9717A4D2453F}" destId="{3D2A3978-C9B9-46BA-8BD2-51FAA6E1C91B}" srcOrd="3" destOrd="0" presId="urn:microsoft.com/office/officeart/2008/layout/AlternatingHexagons"/>
    <dgm:cxn modelId="{5417D0CA-F7C0-4D52-9456-2A9957D149FC}"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colorful2" csCatId="colorful"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27A42B87-A9CB-40A6-BCA5-A5E9C9D55574}" type="presOf" srcId="{995BD7E0-172F-44BB-B1A0-450D82EE4711}" destId="{E880A8BC-225F-4EBC-86B4-C294C7F3C3F6}" srcOrd="0" destOrd="0" presId="urn:microsoft.com/office/officeart/2008/layout/AlternatingHexagons"/>
    <dgm:cxn modelId="{7ABB9D0E-4AAE-42CC-B1C7-113B884498F7}" type="presOf" srcId="{DD0E3873-6E76-432A-8D99-54DD4BA87837}" destId="{E75DB984-F597-4A2C-B66E-1944CCBCAD80}" srcOrd="0" destOrd="0" presId="urn:microsoft.com/office/officeart/2008/layout/AlternatingHexagons"/>
    <dgm:cxn modelId="{139D18AB-7910-46A0-8BB3-F370ADB7FABA}" type="presOf" srcId="{B9350B8D-DDD5-4B09-8DAA-1954F6D534F9}" destId="{47021DED-76F5-4C0F-86EA-933FE14A781E}"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A950EAB3-460C-43F2-97C1-F44A3978D661}" type="presParOf" srcId="{47021DED-76F5-4C0F-86EA-933FE14A781E}" destId="{096E340F-4D82-4C88-A661-9717A4D2453F}" srcOrd="0" destOrd="0" presId="urn:microsoft.com/office/officeart/2008/layout/AlternatingHexagons"/>
    <dgm:cxn modelId="{F63228C2-F91F-4D3B-A841-3A3AA2A586A2}" type="presParOf" srcId="{096E340F-4D82-4C88-A661-9717A4D2453F}" destId="{E75DB984-F597-4A2C-B66E-1944CCBCAD80}" srcOrd="0" destOrd="0" presId="urn:microsoft.com/office/officeart/2008/layout/AlternatingHexagons"/>
    <dgm:cxn modelId="{18BCDAEB-5FC5-440C-A7C9-7667A56F38BA}" type="presParOf" srcId="{096E340F-4D82-4C88-A661-9717A4D2453F}" destId="{6D1C8AD7-5920-4AD1-838B-45F4456ED71E}" srcOrd="1" destOrd="0" presId="urn:microsoft.com/office/officeart/2008/layout/AlternatingHexagons"/>
    <dgm:cxn modelId="{F360F499-ECA3-4337-ADD4-F694F2D034B7}" type="presParOf" srcId="{096E340F-4D82-4C88-A661-9717A4D2453F}" destId="{544EEB63-F58D-41F9-A3BF-2F64BA2DD8A3}" srcOrd="2" destOrd="0" presId="urn:microsoft.com/office/officeart/2008/layout/AlternatingHexagons"/>
    <dgm:cxn modelId="{F16C900F-33FE-4F25-9F57-88F352875F34}" type="presParOf" srcId="{096E340F-4D82-4C88-A661-9717A4D2453F}" destId="{3D2A3978-C9B9-46BA-8BD2-51FAA6E1C91B}" srcOrd="3" destOrd="0" presId="urn:microsoft.com/office/officeart/2008/layout/AlternatingHexagons"/>
    <dgm:cxn modelId="{063300A2-D74A-43C0-B9A8-2F44FD2821D7}"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colorful2" csCatId="colorful" phldr="1"/>
      <dgm:spPr/>
      <dgm:t>
        <a:bodyPr/>
        <a:lstStyle/>
        <a:p>
          <a:endParaRPr lang="pt-BR"/>
        </a:p>
      </dgm:t>
    </dgm:pt>
    <dgm:pt modelId="{DD0E3873-6E76-432A-8D99-54DD4BA87837}">
      <dgm:prSet phldrT="[Texto]" custT="1"/>
      <dgm:spPr/>
      <dgm:t>
        <a:bodyPr/>
        <a:lstStyle/>
        <a:p>
          <a:r>
            <a:rPr lang="pt-BR" sz="110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9E07A8E1-5EB0-44A6-B688-B2876821E2E6}" type="presOf" srcId="{995BD7E0-172F-44BB-B1A0-450D82EE4711}" destId="{E880A8BC-225F-4EBC-86B4-C294C7F3C3F6}"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CD4369AB-D740-4E55-A81E-D5A5ECFD0BA6}" type="presOf" srcId="{B9350B8D-DDD5-4B09-8DAA-1954F6D534F9}" destId="{47021DED-76F5-4C0F-86EA-933FE14A781E}" srcOrd="0" destOrd="0" presId="urn:microsoft.com/office/officeart/2008/layout/AlternatingHexagons"/>
    <dgm:cxn modelId="{D123CA5F-24B6-49F2-9C26-984AED513AE0}" type="presOf" srcId="{DD0E3873-6E76-432A-8D99-54DD4BA87837}" destId="{E75DB984-F597-4A2C-B66E-1944CCBCAD80}" srcOrd="0" destOrd="0" presId="urn:microsoft.com/office/officeart/2008/layout/AlternatingHexagons"/>
    <dgm:cxn modelId="{75693AB3-2BD7-40B5-BF5C-0DDBD3B0F593}" type="presParOf" srcId="{47021DED-76F5-4C0F-86EA-933FE14A781E}" destId="{096E340F-4D82-4C88-A661-9717A4D2453F}" srcOrd="0" destOrd="0" presId="urn:microsoft.com/office/officeart/2008/layout/AlternatingHexagons"/>
    <dgm:cxn modelId="{47F31324-5729-41E5-8EFD-26D848D9962C}" type="presParOf" srcId="{096E340F-4D82-4C88-A661-9717A4D2453F}" destId="{E75DB984-F597-4A2C-B66E-1944CCBCAD80}" srcOrd="0" destOrd="0" presId="urn:microsoft.com/office/officeart/2008/layout/AlternatingHexagons"/>
    <dgm:cxn modelId="{AC3185BA-B0DC-41A6-9247-6DBF639E5092}" type="presParOf" srcId="{096E340F-4D82-4C88-A661-9717A4D2453F}" destId="{6D1C8AD7-5920-4AD1-838B-45F4456ED71E}" srcOrd="1" destOrd="0" presId="urn:microsoft.com/office/officeart/2008/layout/AlternatingHexagons"/>
    <dgm:cxn modelId="{3CE99A5E-5AD8-4338-B2C6-61592E3627AC}" type="presParOf" srcId="{096E340F-4D82-4C88-A661-9717A4D2453F}" destId="{544EEB63-F58D-41F9-A3BF-2F64BA2DD8A3}" srcOrd="2" destOrd="0" presId="urn:microsoft.com/office/officeart/2008/layout/AlternatingHexagons"/>
    <dgm:cxn modelId="{7A616D86-2ACE-4CC4-AD1E-A954893CF055}" type="presParOf" srcId="{096E340F-4D82-4C88-A661-9717A4D2453F}" destId="{3D2A3978-C9B9-46BA-8BD2-51FAA6E1C91B}" srcOrd="3" destOrd="0" presId="urn:microsoft.com/office/officeart/2008/layout/AlternatingHexagons"/>
    <dgm:cxn modelId="{45B75C78-231B-44AC-8A59-1AA5ED253703}"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2_4" csCatId="accent2" phldr="1"/>
      <dgm:spPr/>
      <dgm:t>
        <a:bodyPr/>
        <a:lstStyle/>
        <a:p>
          <a:endParaRPr lang="pt-BR"/>
        </a:p>
      </dgm:t>
    </dgm:pt>
    <dgm:pt modelId="{DD0E3873-6E76-432A-8D99-54DD4BA87837}">
      <dgm:prSet phldrT="[Texto]" custT="1"/>
      <dgm:spPr/>
      <dgm:t>
        <a:bodyPr/>
        <a:lstStyle/>
        <a:p>
          <a:r>
            <a:rPr lang="pt-BR" sz="110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A8E65136-6D55-4B93-9712-1B2DAD700EC5}" type="presOf" srcId="{DD0E3873-6E76-432A-8D99-54DD4BA87837}" destId="{E75DB984-F597-4A2C-B66E-1944CCBCAD80}" srcOrd="0" destOrd="0" presId="urn:microsoft.com/office/officeart/2008/layout/AlternatingHexagons"/>
    <dgm:cxn modelId="{66469456-0856-4480-BDFC-E4AA778B43EE}" type="presOf" srcId="{995BD7E0-172F-44BB-B1A0-450D82EE4711}" destId="{E880A8BC-225F-4EBC-86B4-C294C7F3C3F6}"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5568644A-00ED-4537-96F7-4A747C6BE28F}" type="presOf" srcId="{B9350B8D-DDD5-4B09-8DAA-1954F6D534F9}" destId="{47021DED-76F5-4C0F-86EA-933FE14A781E}" srcOrd="0" destOrd="0" presId="urn:microsoft.com/office/officeart/2008/layout/AlternatingHexagons"/>
    <dgm:cxn modelId="{2F1306AA-C51E-49C9-BAD9-5B201E49F3DD}" type="presParOf" srcId="{47021DED-76F5-4C0F-86EA-933FE14A781E}" destId="{096E340F-4D82-4C88-A661-9717A4D2453F}" srcOrd="0" destOrd="0" presId="urn:microsoft.com/office/officeart/2008/layout/AlternatingHexagons"/>
    <dgm:cxn modelId="{A374B018-F2B8-415B-8552-FD99ED811954}" type="presParOf" srcId="{096E340F-4D82-4C88-A661-9717A4D2453F}" destId="{E75DB984-F597-4A2C-B66E-1944CCBCAD80}" srcOrd="0" destOrd="0" presId="urn:microsoft.com/office/officeart/2008/layout/AlternatingHexagons"/>
    <dgm:cxn modelId="{2D9DF594-2C9D-4B84-AFE9-1454B811BD9F}" type="presParOf" srcId="{096E340F-4D82-4C88-A661-9717A4D2453F}" destId="{6D1C8AD7-5920-4AD1-838B-45F4456ED71E}" srcOrd="1" destOrd="0" presId="urn:microsoft.com/office/officeart/2008/layout/AlternatingHexagons"/>
    <dgm:cxn modelId="{838B54D3-EC0F-46D9-B82E-77F8FEB9A04D}" type="presParOf" srcId="{096E340F-4D82-4C88-A661-9717A4D2453F}" destId="{544EEB63-F58D-41F9-A3BF-2F64BA2DD8A3}" srcOrd="2" destOrd="0" presId="urn:microsoft.com/office/officeart/2008/layout/AlternatingHexagons"/>
    <dgm:cxn modelId="{912C820D-27C7-42FE-952A-38DAAF678585}" type="presParOf" srcId="{096E340F-4D82-4C88-A661-9717A4D2453F}" destId="{3D2A3978-C9B9-46BA-8BD2-51FAA6E1C91B}" srcOrd="3" destOrd="0" presId="urn:microsoft.com/office/officeart/2008/layout/AlternatingHexagons"/>
    <dgm:cxn modelId="{2ECC0538-8CF9-4509-B889-8469B2ECECEF}"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2_4" csCatId="accent2"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JDK e JRE</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A19159C2-4C6F-4EF2-A6FB-59C088AC9D34}" type="presOf" srcId="{995BD7E0-172F-44BB-B1A0-450D82EE4711}" destId="{E880A8BC-225F-4EBC-86B4-C294C7F3C3F6}" srcOrd="0" destOrd="0" presId="urn:microsoft.com/office/officeart/2008/layout/AlternatingHexagons"/>
    <dgm:cxn modelId="{74A0CA27-A559-445E-AD38-DD5DA6B5BDC8}" type="presOf" srcId="{DD0E3873-6E76-432A-8D99-54DD4BA87837}" destId="{E75DB984-F597-4A2C-B66E-1944CCBCAD80}" srcOrd="0" destOrd="0" presId="urn:microsoft.com/office/officeart/2008/layout/AlternatingHexagons"/>
    <dgm:cxn modelId="{ED1D17D4-E018-4D24-B59B-23C67718282A}" type="presOf" srcId="{B9350B8D-DDD5-4B09-8DAA-1954F6D534F9}" destId="{47021DED-76F5-4C0F-86EA-933FE14A781E}"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A057ED01-D7BF-403A-8CC9-2C49609AF379}" type="presParOf" srcId="{47021DED-76F5-4C0F-86EA-933FE14A781E}" destId="{096E340F-4D82-4C88-A661-9717A4D2453F}" srcOrd="0" destOrd="0" presId="urn:microsoft.com/office/officeart/2008/layout/AlternatingHexagons"/>
    <dgm:cxn modelId="{1F8977D2-0FDD-47E9-96FD-6A2A1D6C15E1}" type="presParOf" srcId="{096E340F-4D82-4C88-A661-9717A4D2453F}" destId="{E75DB984-F597-4A2C-B66E-1944CCBCAD80}" srcOrd="0" destOrd="0" presId="urn:microsoft.com/office/officeart/2008/layout/AlternatingHexagons"/>
    <dgm:cxn modelId="{93C71953-6C53-4397-8485-94B721A1501C}" type="presParOf" srcId="{096E340F-4D82-4C88-A661-9717A4D2453F}" destId="{6D1C8AD7-5920-4AD1-838B-45F4456ED71E}" srcOrd="1" destOrd="0" presId="urn:microsoft.com/office/officeart/2008/layout/AlternatingHexagons"/>
    <dgm:cxn modelId="{BEFAAB16-33F2-4541-A7C7-0E92A607EC90}" type="presParOf" srcId="{096E340F-4D82-4C88-A661-9717A4D2453F}" destId="{544EEB63-F58D-41F9-A3BF-2F64BA2DD8A3}" srcOrd="2" destOrd="0" presId="urn:microsoft.com/office/officeart/2008/layout/AlternatingHexagons"/>
    <dgm:cxn modelId="{FA55DA4A-4015-48FD-8084-A2A8B85D6466}" type="presParOf" srcId="{096E340F-4D82-4C88-A661-9717A4D2453F}" destId="{3D2A3978-C9B9-46BA-8BD2-51FAA6E1C91B}" srcOrd="3" destOrd="0" presId="urn:microsoft.com/office/officeart/2008/layout/AlternatingHexagons"/>
    <dgm:cxn modelId="{9D76B228-4985-4FAF-8EF9-055A18F9F887}"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1_4" csCatId="accent1"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04793A21-516A-4524-947C-95A3C1F53F92}" type="presOf" srcId="{B9350B8D-DDD5-4B09-8DAA-1954F6D534F9}" destId="{47021DED-76F5-4C0F-86EA-933FE14A781E}" srcOrd="0" destOrd="0" presId="urn:microsoft.com/office/officeart/2008/layout/AlternatingHexagons"/>
    <dgm:cxn modelId="{60DE9921-FD67-455F-B0E7-302836CAE74B}" type="presOf" srcId="{DD0E3873-6E76-432A-8D99-54DD4BA87837}" destId="{E75DB984-F597-4A2C-B66E-1944CCBCAD80}" srcOrd="0" destOrd="0" presId="urn:microsoft.com/office/officeart/2008/layout/AlternatingHexagons"/>
    <dgm:cxn modelId="{CF05FDD9-81CF-45CC-8C5E-AA10DC10D57B}" type="presOf" srcId="{995BD7E0-172F-44BB-B1A0-450D82EE4711}" destId="{E880A8BC-225F-4EBC-86B4-C294C7F3C3F6}"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A7D90302-21BD-4E83-B493-1A30F813368E}" type="presParOf" srcId="{47021DED-76F5-4C0F-86EA-933FE14A781E}" destId="{096E340F-4D82-4C88-A661-9717A4D2453F}" srcOrd="0" destOrd="0" presId="urn:microsoft.com/office/officeart/2008/layout/AlternatingHexagons"/>
    <dgm:cxn modelId="{B852767E-39B2-41F9-9F25-4BDCB32DE075}" type="presParOf" srcId="{096E340F-4D82-4C88-A661-9717A4D2453F}" destId="{E75DB984-F597-4A2C-B66E-1944CCBCAD80}" srcOrd="0" destOrd="0" presId="urn:microsoft.com/office/officeart/2008/layout/AlternatingHexagons"/>
    <dgm:cxn modelId="{07E5949A-BB88-411C-826B-DB7E5293B0BF}" type="presParOf" srcId="{096E340F-4D82-4C88-A661-9717A4D2453F}" destId="{6D1C8AD7-5920-4AD1-838B-45F4456ED71E}" srcOrd="1" destOrd="0" presId="urn:microsoft.com/office/officeart/2008/layout/AlternatingHexagons"/>
    <dgm:cxn modelId="{77F1FD40-6BA9-4B16-8203-532FED9E0C63}" type="presParOf" srcId="{096E340F-4D82-4C88-A661-9717A4D2453F}" destId="{544EEB63-F58D-41F9-A3BF-2F64BA2DD8A3}" srcOrd="2" destOrd="0" presId="urn:microsoft.com/office/officeart/2008/layout/AlternatingHexagons"/>
    <dgm:cxn modelId="{ECB2C894-189E-4ED0-B9E4-C02BAE5E217A}" type="presParOf" srcId="{096E340F-4D82-4C88-A661-9717A4D2453F}" destId="{3D2A3978-C9B9-46BA-8BD2-51FAA6E1C91B}" srcOrd="3" destOrd="0" presId="urn:microsoft.com/office/officeart/2008/layout/AlternatingHexagons"/>
    <dgm:cxn modelId="{CA7FC91A-D6AC-4616-93FB-CDFE3BEF43F7}"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1_4" csCatId="accent1"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JSE</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2E764BE9-18AC-40F4-BFBB-B7A367CC7E89}" type="presOf" srcId="{995BD7E0-172F-44BB-B1A0-450D82EE4711}" destId="{E880A8BC-225F-4EBC-86B4-C294C7F3C3F6}" srcOrd="0" destOrd="0" presId="urn:microsoft.com/office/officeart/2008/layout/AlternatingHexagons"/>
    <dgm:cxn modelId="{2E044D68-D0C5-43ED-A899-AC2C1F6160DA}" type="presOf" srcId="{DD0E3873-6E76-432A-8D99-54DD4BA87837}" destId="{E75DB984-F597-4A2C-B66E-1944CCBCAD80}"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5D9BD95D-CACE-4FCE-BF22-D6209B278E4E}" type="presOf" srcId="{B9350B8D-DDD5-4B09-8DAA-1954F6D534F9}" destId="{47021DED-76F5-4C0F-86EA-933FE14A781E}" srcOrd="0" destOrd="0" presId="urn:microsoft.com/office/officeart/2008/layout/AlternatingHexagons"/>
    <dgm:cxn modelId="{1C0557D8-CF38-4F3B-B4F6-48A23671A329}" type="presParOf" srcId="{47021DED-76F5-4C0F-86EA-933FE14A781E}" destId="{096E340F-4D82-4C88-A661-9717A4D2453F}" srcOrd="0" destOrd="0" presId="urn:microsoft.com/office/officeart/2008/layout/AlternatingHexagons"/>
    <dgm:cxn modelId="{F8686EB3-F59E-421D-ACA4-4DC5994B10A6}" type="presParOf" srcId="{096E340F-4D82-4C88-A661-9717A4D2453F}" destId="{E75DB984-F597-4A2C-B66E-1944CCBCAD80}" srcOrd="0" destOrd="0" presId="urn:microsoft.com/office/officeart/2008/layout/AlternatingHexagons"/>
    <dgm:cxn modelId="{062B4FE2-3222-436B-8E30-D69C03F5276A}" type="presParOf" srcId="{096E340F-4D82-4C88-A661-9717A4D2453F}" destId="{6D1C8AD7-5920-4AD1-838B-45F4456ED71E}" srcOrd="1" destOrd="0" presId="urn:microsoft.com/office/officeart/2008/layout/AlternatingHexagons"/>
    <dgm:cxn modelId="{3525580E-39C3-40E5-BD23-B9B8AE0E1991}" type="presParOf" srcId="{096E340F-4D82-4C88-A661-9717A4D2453F}" destId="{544EEB63-F58D-41F9-A3BF-2F64BA2DD8A3}" srcOrd="2" destOrd="0" presId="urn:microsoft.com/office/officeart/2008/layout/AlternatingHexagons"/>
    <dgm:cxn modelId="{B140CFBC-99EC-4A31-9CE7-AF7D3D953527}" type="presParOf" srcId="{096E340F-4D82-4C88-A661-9717A4D2453F}" destId="{3D2A3978-C9B9-46BA-8BD2-51FAA6E1C91B}" srcOrd="3" destOrd="0" presId="urn:microsoft.com/office/officeart/2008/layout/AlternatingHexagons"/>
    <dgm:cxn modelId="{1FEFD8BC-C2C4-4672-834B-95688EDE9579}"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2_4" csCatId="accent2" phldr="1"/>
      <dgm:spPr/>
      <dgm:t>
        <a:bodyPr/>
        <a:lstStyle/>
        <a:p>
          <a:endParaRPr lang="pt-BR"/>
        </a:p>
      </dgm:t>
    </dgm:pt>
    <dgm:pt modelId="{DD0E3873-6E76-432A-8D99-54DD4BA87837}">
      <dgm:prSet phldrT="[Texto]" custT="1"/>
      <dgm:spPr/>
      <dgm:t>
        <a:bodyPr/>
        <a:lstStyle/>
        <a:p>
          <a:r>
            <a:rPr lang="pt-BR" sz="1100" smtClean="0">
              <a:latin typeface="Georgia" pitchFamily="18" charset="0"/>
            </a:rPr>
            <a:t>JVM</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8FD12B7B-9AB6-41A0-96A1-05DE16B07643}" type="presOf" srcId="{DD0E3873-6E76-432A-8D99-54DD4BA87837}" destId="{E75DB984-F597-4A2C-B66E-1944CCBCAD80}" srcOrd="0" destOrd="0" presId="urn:microsoft.com/office/officeart/2008/layout/AlternatingHexagons"/>
    <dgm:cxn modelId="{B3039996-2D4A-4BB5-B268-7E1C1BC35A40}" type="presOf" srcId="{B9350B8D-DDD5-4B09-8DAA-1954F6D534F9}" destId="{47021DED-76F5-4C0F-86EA-933FE14A781E}"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690CFCC7-D1B7-454E-AC15-40F11AD5D374}" type="presOf" srcId="{995BD7E0-172F-44BB-B1A0-450D82EE4711}" destId="{E880A8BC-225F-4EBC-86B4-C294C7F3C3F6}" srcOrd="0" destOrd="0" presId="urn:microsoft.com/office/officeart/2008/layout/AlternatingHexagons"/>
    <dgm:cxn modelId="{D447D2E1-C385-4E8B-B765-62790806BE23}" type="presParOf" srcId="{47021DED-76F5-4C0F-86EA-933FE14A781E}" destId="{096E340F-4D82-4C88-A661-9717A4D2453F}" srcOrd="0" destOrd="0" presId="urn:microsoft.com/office/officeart/2008/layout/AlternatingHexagons"/>
    <dgm:cxn modelId="{A8BC2FCC-2F8D-4308-BCE4-82A710B5E288}" type="presParOf" srcId="{096E340F-4D82-4C88-A661-9717A4D2453F}" destId="{E75DB984-F597-4A2C-B66E-1944CCBCAD80}" srcOrd="0" destOrd="0" presId="urn:microsoft.com/office/officeart/2008/layout/AlternatingHexagons"/>
    <dgm:cxn modelId="{86EB822A-4336-410A-B669-660AF157E037}" type="presParOf" srcId="{096E340F-4D82-4C88-A661-9717A4D2453F}" destId="{6D1C8AD7-5920-4AD1-838B-45F4456ED71E}" srcOrd="1" destOrd="0" presId="urn:microsoft.com/office/officeart/2008/layout/AlternatingHexagons"/>
    <dgm:cxn modelId="{A5D4B971-EF39-4E59-BEA6-F81625C98ADC}" type="presParOf" srcId="{096E340F-4D82-4C88-A661-9717A4D2453F}" destId="{544EEB63-F58D-41F9-A3BF-2F64BA2DD8A3}" srcOrd="2" destOrd="0" presId="urn:microsoft.com/office/officeart/2008/layout/AlternatingHexagons"/>
    <dgm:cxn modelId="{F59427D9-B20E-4FB7-933E-BC0AB28421A3}" type="presParOf" srcId="{096E340F-4D82-4C88-A661-9717A4D2453F}" destId="{3D2A3978-C9B9-46BA-8BD2-51FAA6E1C91B}" srcOrd="3" destOrd="0" presId="urn:microsoft.com/office/officeart/2008/layout/AlternatingHexagons"/>
    <dgm:cxn modelId="{22EE66F1-80EC-435E-94DA-10C6A1C6B21E}"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350B8D-DDD5-4B09-8DAA-1954F6D534F9}" type="doc">
      <dgm:prSet loTypeId="urn:microsoft.com/office/officeart/2008/layout/AlternatingHexagons" loCatId="list" qsTypeId="urn:microsoft.com/office/officeart/2005/8/quickstyle/simple4" qsCatId="simple" csTypeId="urn:microsoft.com/office/officeart/2005/8/colors/accent2_4" csCatId="accent2" phldr="1"/>
      <dgm:spPr/>
      <dgm:t>
        <a:bodyPr/>
        <a:lstStyle/>
        <a:p>
          <a:endParaRPr lang="pt-BR"/>
        </a:p>
      </dgm:t>
    </dgm:pt>
    <dgm:pt modelId="{DD0E3873-6E76-432A-8D99-54DD4BA87837}">
      <dgm:prSet phldrT="[Texto]" custT="1"/>
      <dgm:spPr/>
      <dgm:t>
        <a:bodyPr/>
        <a:lstStyle/>
        <a:p>
          <a:r>
            <a:rPr lang="pt-BR" sz="1100" dirty="0" smtClean="0">
              <a:latin typeface="Georgia" pitchFamily="18" charset="0"/>
            </a:rPr>
            <a:t>JEE</a:t>
          </a:r>
          <a:endParaRPr lang="pt-BR" sz="1100" dirty="0">
            <a:latin typeface="Georgia" pitchFamily="18" charset="0"/>
          </a:endParaRPr>
        </a:p>
      </dgm:t>
    </dgm:pt>
    <dgm:pt modelId="{8D8CB86C-3DFF-4506-969B-586181893EAC}" type="parTrans" cxnId="{0C85E071-B91F-4A12-8721-DC75455E187F}">
      <dgm:prSet/>
      <dgm:spPr/>
      <dgm:t>
        <a:bodyPr/>
        <a:lstStyle/>
        <a:p>
          <a:endParaRPr lang="pt-BR" sz="2400">
            <a:latin typeface="Georgia" pitchFamily="18" charset="0"/>
          </a:endParaRPr>
        </a:p>
      </dgm:t>
    </dgm:pt>
    <dgm:pt modelId="{995BD7E0-172F-44BB-B1A0-450D82EE4711}" type="sibTrans" cxnId="{0C85E071-B91F-4A12-8721-DC75455E187F}">
      <dgm:prSet custT="1"/>
      <dgm:spPr/>
      <dgm:t>
        <a:bodyPr/>
        <a:lstStyle/>
        <a:p>
          <a:endParaRPr lang="pt-BR" sz="4400">
            <a:latin typeface="Georgia" pitchFamily="18" charset="0"/>
          </a:endParaRPr>
        </a:p>
      </dgm:t>
    </dgm:pt>
    <dgm:pt modelId="{47021DED-76F5-4C0F-86EA-933FE14A781E}" type="pres">
      <dgm:prSet presAssocID="{B9350B8D-DDD5-4B09-8DAA-1954F6D534F9}" presName="Name0" presStyleCnt="0">
        <dgm:presLayoutVars>
          <dgm:chMax/>
          <dgm:chPref/>
          <dgm:dir/>
          <dgm:animLvl val="lvl"/>
        </dgm:presLayoutVars>
      </dgm:prSet>
      <dgm:spPr/>
      <dgm:t>
        <a:bodyPr/>
        <a:lstStyle/>
        <a:p>
          <a:endParaRPr lang="pt-BR"/>
        </a:p>
      </dgm:t>
    </dgm:pt>
    <dgm:pt modelId="{096E340F-4D82-4C88-A661-9717A4D2453F}" type="pres">
      <dgm:prSet presAssocID="{DD0E3873-6E76-432A-8D99-54DD4BA87837}" presName="composite" presStyleCnt="0"/>
      <dgm:spPr/>
    </dgm:pt>
    <dgm:pt modelId="{E75DB984-F597-4A2C-B66E-1944CCBCAD80}" type="pres">
      <dgm:prSet presAssocID="{DD0E3873-6E76-432A-8D99-54DD4BA87837}" presName="Parent1" presStyleLbl="node1" presStyleIdx="0" presStyleCnt="2">
        <dgm:presLayoutVars>
          <dgm:chMax val="1"/>
          <dgm:chPref val="1"/>
          <dgm:bulletEnabled val="1"/>
        </dgm:presLayoutVars>
      </dgm:prSet>
      <dgm:spPr/>
      <dgm:t>
        <a:bodyPr/>
        <a:lstStyle/>
        <a:p>
          <a:endParaRPr lang="pt-BR"/>
        </a:p>
      </dgm:t>
    </dgm:pt>
    <dgm:pt modelId="{6D1C8AD7-5920-4AD1-838B-45F4456ED71E}" type="pres">
      <dgm:prSet presAssocID="{DD0E3873-6E76-432A-8D99-54DD4BA87837}" presName="Childtext1" presStyleLbl="revTx" presStyleIdx="0" presStyleCnt="1">
        <dgm:presLayoutVars>
          <dgm:chMax val="0"/>
          <dgm:chPref val="0"/>
          <dgm:bulletEnabled val="1"/>
        </dgm:presLayoutVars>
      </dgm:prSet>
      <dgm:spPr/>
      <dgm:t>
        <a:bodyPr/>
        <a:lstStyle/>
        <a:p>
          <a:endParaRPr lang="pt-BR"/>
        </a:p>
      </dgm:t>
    </dgm:pt>
    <dgm:pt modelId="{544EEB63-F58D-41F9-A3BF-2F64BA2DD8A3}" type="pres">
      <dgm:prSet presAssocID="{DD0E3873-6E76-432A-8D99-54DD4BA87837}" presName="BalanceSpacing" presStyleCnt="0"/>
      <dgm:spPr/>
    </dgm:pt>
    <dgm:pt modelId="{3D2A3978-C9B9-46BA-8BD2-51FAA6E1C91B}" type="pres">
      <dgm:prSet presAssocID="{DD0E3873-6E76-432A-8D99-54DD4BA87837}" presName="BalanceSpacing1" presStyleCnt="0"/>
      <dgm:spPr/>
    </dgm:pt>
    <dgm:pt modelId="{E880A8BC-225F-4EBC-86B4-C294C7F3C3F6}" type="pres">
      <dgm:prSet presAssocID="{995BD7E0-172F-44BB-B1A0-450D82EE4711}" presName="Accent1Text" presStyleLbl="node1" presStyleIdx="1" presStyleCnt="2"/>
      <dgm:spPr/>
      <dgm:t>
        <a:bodyPr/>
        <a:lstStyle/>
        <a:p>
          <a:endParaRPr lang="pt-BR"/>
        </a:p>
      </dgm:t>
    </dgm:pt>
  </dgm:ptLst>
  <dgm:cxnLst>
    <dgm:cxn modelId="{BB6994F0-A55C-4BEE-B95E-F6C2F99BE402}" type="presOf" srcId="{DD0E3873-6E76-432A-8D99-54DD4BA87837}" destId="{E75DB984-F597-4A2C-B66E-1944CCBCAD80}" srcOrd="0" destOrd="0" presId="urn:microsoft.com/office/officeart/2008/layout/AlternatingHexagons"/>
    <dgm:cxn modelId="{3222AE3B-0CBD-4440-B50F-8E0C087D41C1}" type="presOf" srcId="{995BD7E0-172F-44BB-B1A0-450D82EE4711}" destId="{E880A8BC-225F-4EBC-86B4-C294C7F3C3F6}" srcOrd="0" destOrd="0" presId="urn:microsoft.com/office/officeart/2008/layout/AlternatingHexagons"/>
    <dgm:cxn modelId="{0C85E071-B91F-4A12-8721-DC75455E187F}" srcId="{B9350B8D-DDD5-4B09-8DAA-1954F6D534F9}" destId="{DD0E3873-6E76-432A-8D99-54DD4BA87837}" srcOrd="0" destOrd="0" parTransId="{8D8CB86C-3DFF-4506-969B-586181893EAC}" sibTransId="{995BD7E0-172F-44BB-B1A0-450D82EE4711}"/>
    <dgm:cxn modelId="{2E61AED3-5900-466F-9D0A-43DCAD8BCCF9}" type="presOf" srcId="{B9350B8D-DDD5-4B09-8DAA-1954F6D534F9}" destId="{47021DED-76F5-4C0F-86EA-933FE14A781E}" srcOrd="0" destOrd="0" presId="urn:microsoft.com/office/officeart/2008/layout/AlternatingHexagons"/>
    <dgm:cxn modelId="{601D9C3E-56B4-4F34-9A7D-73281026F49F}" type="presParOf" srcId="{47021DED-76F5-4C0F-86EA-933FE14A781E}" destId="{096E340F-4D82-4C88-A661-9717A4D2453F}" srcOrd="0" destOrd="0" presId="urn:microsoft.com/office/officeart/2008/layout/AlternatingHexagons"/>
    <dgm:cxn modelId="{52128874-2C75-4DC1-9AB7-A4CD7BCD49FB}" type="presParOf" srcId="{096E340F-4D82-4C88-A661-9717A4D2453F}" destId="{E75DB984-F597-4A2C-B66E-1944CCBCAD80}" srcOrd="0" destOrd="0" presId="urn:microsoft.com/office/officeart/2008/layout/AlternatingHexagons"/>
    <dgm:cxn modelId="{BAE08ED9-2641-4CEB-980B-44824A261E06}" type="presParOf" srcId="{096E340F-4D82-4C88-A661-9717A4D2453F}" destId="{6D1C8AD7-5920-4AD1-838B-45F4456ED71E}" srcOrd="1" destOrd="0" presId="urn:microsoft.com/office/officeart/2008/layout/AlternatingHexagons"/>
    <dgm:cxn modelId="{27316BF6-776E-44A8-A6EB-A62C6275731E}" type="presParOf" srcId="{096E340F-4D82-4C88-A661-9717A4D2453F}" destId="{544EEB63-F58D-41F9-A3BF-2F64BA2DD8A3}" srcOrd="2" destOrd="0" presId="urn:microsoft.com/office/officeart/2008/layout/AlternatingHexagons"/>
    <dgm:cxn modelId="{5D865FA8-41FA-4677-A232-37C68F73F287}" type="presParOf" srcId="{096E340F-4D82-4C88-A661-9717A4D2453F}" destId="{3D2A3978-C9B9-46BA-8BD2-51FAA6E1C91B}" srcOrd="3" destOrd="0" presId="urn:microsoft.com/office/officeart/2008/layout/AlternatingHexagons"/>
    <dgm:cxn modelId="{FCA409E9-120B-4D6F-B564-93691AFB06A4}" type="presParOf" srcId="{096E340F-4D82-4C88-A661-9717A4D2453F}" destId="{E880A8BC-225F-4EBC-86B4-C294C7F3C3F6}" srcOrd="4" destOrd="0" presId="urn:microsoft.com/office/officeart/2008/layout/AlternatingHexagons"/>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3948344" y="98713"/>
          <a:ext cx="1454373" cy="1265305"/>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Orientada a objetos</a:t>
          </a:r>
          <a:endParaRPr lang="pt-BR" sz="1100" kern="1200" dirty="0">
            <a:latin typeface="Georgia" pitchFamily="18" charset="0"/>
          </a:endParaRPr>
        </a:p>
      </dsp:txBody>
      <dsp:txXfrm rot="-5400000">
        <a:off x="4240055" y="230819"/>
        <a:ext cx="870951" cy="1001093"/>
      </dsp:txXfrm>
    </dsp:sp>
    <dsp:sp modelId="{6D1C8AD7-5920-4AD1-838B-45F4456ED71E}">
      <dsp:nvSpPr>
        <dsp:cNvPr id="0" name=""/>
        <dsp:cNvSpPr/>
      </dsp:nvSpPr>
      <dsp:spPr>
        <a:xfrm>
          <a:off x="5346579" y="295053"/>
          <a:ext cx="1623080" cy="87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just" defTabSz="488950">
            <a:lnSpc>
              <a:spcPct val="90000"/>
            </a:lnSpc>
            <a:spcBef>
              <a:spcPct val="0"/>
            </a:spcBef>
            <a:spcAft>
              <a:spcPct val="35000"/>
            </a:spcAft>
          </a:pPr>
          <a:r>
            <a:rPr lang="pt-BR" sz="1100" kern="1200" dirty="0" smtClean="0">
              <a:latin typeface="Georgia" pitchFamily="18" charset="0"/>
            </a:rPr>
            <a:t>Portabilidade: "escreva uma vez, execute em qualquer lugar"</a:t>
          </a:r>
          <a:endParaRPr lang="pt-BR" sz="1100" kern="1200" dirty="0">
            <a:latin typeface="Georgia" pitchFamily="18" charset="0"/>
          </a:endParaRPr>
        </a:p>
      </dsp:txBody>
      <dsp:txXfrm>
        <a:off x="5346579" y="295053"/>
        <a:ext cx="1623080" cy="872624"/>
      </dsp:txXfrm>
    </dsp:sp>
    <dsp:sp modelId="{E880A8BC-225F-4EBC-86B4-C294C7F3C3F6}">
      <dsp:nvSpPr>
        <dsp:cNvPr id="0" name=""/>
        <dsp:cNvSpPr/>
      </dsp:nvSpPr>
      <dsp:spPr>
        <a:xfrm rot="5400000">
          <a:off x="2569756" y="94534"/>
          <a:ext cx="1454373" cy="1265305"/>
        </a:xfrm>
        <a:prstGeom prst="hexagon">
          <a:avLst>
            <a:gd name="adj" fmla="val 25000"/>
            <a:gd name="vf" fmla="val 115470"/>
          </a:avLst>
        </a:prstGeom>
        <a:gradFill rotWithShape="0">
          <a:gsLst>
            <a:gs pos="0">
              <a:schemeClr val="accent2">
                <a:hueOff val="51434"/>
                <a:satOff val="0"/>
                <a:lumOff val="1428"/>
                <a:alphaOff val="0"/>
                <a:shade val="51000"/>
                <a:satMod val="130000"/>
              </a:schemeClr>
            </a:gs>
            <a:gs pos="80000">
              <a:schemeClr val="accent2">
                <a:hueOff val="51434"/>
                <a:satOff val="0"/>
                <a:lumOff val="1428"/>
                <a:alphaOff val="0"/>
                <a:shade val="93000"/>
                <a:satMod val="130000"/>
              </a:schemeClr>
            </a:gs>
            <a:gs pos="100000">
              <a:schemeClr val="accent2">
                <a:hueOff val="51434"/>
                <a:satOff val="0"/>
                <a:lumOff val="14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2861467" y="226640"/>
        <a:ext cx="870951" cy="1001093"/>
      </dsp:txXfrm>
    </dsp:sp>
    <dsp:sp modelId="{1214D871-6F79-4486-A414-7038CEBA1DA2}">
      <dsp:nvSpPr>
        <dsp:cNvPr id="0" name=""/>
        <dsp:cNvSpPr/>
      </dsp:nvSpPr>
      <dsp:spPr>
        <a:xfrm rot="5400000">
          <a:off x="3262462" y="1333185"/>
          <a:ext cx="1454373" cy="1265305"/>
        </a:xfrm>
        <a:prstGeom prst="hexagon">
          <a:avLst>
            <a:gd name="adj" fmla="val 25000"/>
            <a:gd name="vf" fmla="val 115470"/>
          </a:avLst>
        </a:prstGeom>
        <a:gradFill rotWithShape="0">
          <a:gsLst>
            <a:gs pos="0">
              <a:schemeClr val="accent2">
                <a:hueOff val="102868"/>
                <a:satOff val="0"/>
                <a:lumOff val="2857"/>
                <a:alphaOff val="0"/>
                <a:shade val="51000"/>
                <a:satMod val="130000"/>
              </a:schemeClr>
            </a:gs>
            <a:gs pos="80000">
              <a:schemeClr val="accent2">
                <a:hueOff val="102868"/>
                <a:satOff val="0"/>
                <a:lumOff val="2857"/>
                <a:alphaOff val="0"/>
                <a:shade val="93000"/>
                <a:satMod val="130000"/>
              </a:schemeClr>
            </a:gs>
            <a:gs pos="100000">
              <a:schemeClr val="accent2">
                <a:hueOff val="102868"/>
                <a:satOff val="0"/>
                <a:lumOff val="28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Linguagem muito poderosa embora simples </a:t>
          </a:r>
          <a:endParaRPr lang="pt-BR" sz="1100" kern="1200" dirty="0">
            <a:latin typeface="Georgia" pitchFamily="18" charset="0"/>
          </a:endParaRPr>
        </a:p>
      </dsp:txBody>
      <dsp:txXfrm rot="-5400000">
        <a:off x="3554173" y="1465291"/>
        <a:ext cx="870951" cy="1001093"/>
      </dsp:txXfrm>
    </dsp:sp>
    <dsp:sp modelId="{00E3AEE0-1FC1-459E-907E-6B1CA3CC6513}">
      <dsp:nvSpPr>
        <dsp:cNvPr id="0" name=""/>
        <dsp:cNvSpPr/>
      </dsp:nvSpPr>
      <dsp:spPr>
        <a:xfrm>
          <a:off x="1733915" y="1529526"/>
          <a:ext cx="1570723" cy="87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pt-BR" sz="1100" kern="1200" dirty="0" smtClean="0">
              <a:latin typeface="Georgia" pitchFamily="18" charset="0"/>
            </a:rPr>
            <a:t>Carga Dinâmica de Código</a:t>
          </a:r>
          <a:endParaRPr lang="pt-BR" sz="1100" kern="1200" dirty="0">
            <a:latin typeface="Georgia" pitchFamily="18" charset="0"/>
          </a:endParaRPr>
        </a:p>
      </dsp:txBody>
      <dsp:txXfrm>
        <a:off x="1733915" y="1529526"/>
        <a:ext cx="1570723" cy="872624"/>
      </dsp:txXfrm>
    </dsp:sp>
    <dsp:sp modelId="{58692363-2D3F-4EB2-BCEA-6B1B0605998F}">
      <dsp:nvSpPr>
        <dsp:cNvPr id="0" name=""/>
        <dsp:cNvSpPr/>
      </dsp:nvSpPr>
      <dsp:spPr>
        <a:xfrm rot="5400000">
          <a:off x="4628991" y="1333185"/>
          <a:ext cx="1454373" cy="1265305"/>
        </a:xfrm>
        <a:prstGeom prst="hexagon">
          <a:avLst>
            <a:gd name="adj" fmla="val 25000"/>
            <a:gd name="vf" fmla="val 115470"/>
          </a:avLst>
        </a:prstGeom>
        <a:gradFill rotWithShape="0">
          <a:gsLst>
            <a:gs pos="0">
              <a:schemeClr val="accent2">
                <a:hueOff val="154302"/>
                <a:satOff val="0"/>
                <a:lumOff val="4285"/>
                <a:alphaOff val="0"/>
                <a:shade val="51000"/>
                <a:satMod val="130000"/>
              </a:schemeClr>
            </a:gs>
            <a:gs pos="80000">
              <a:schemeClr val="accent2">
                <a:hueOff val="154302"/>
                <a:satOff val="0"/>
                <a:lumOff val="4285"/>
                <a:alphaOff val="0"/>
                <a:shade val="93000"/>
                <a:satMod val="130000"/>
              </a:schemeClr>
            </a:gs>
            <a:gs pos="100000">
              <a:schemeClr val="accent2">
                <a:hueOff val="154302"/>
                <a:satOff val="0"/>
                <a:lumOff val="428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4920702" y="1465291"/>
        <a:ext cx="870951" cy="1001093"/>
      </dsp:txXfrm>
    </dsp:sp>
    <dsp:sp modelId="{1A155453-201B-4B98-81E9-DA8BDC8474AD}">
      <dsp:nvSpPr>
        <dsp:cNvPr id="0" name=""/>
        <dsp:cNvSpPr/>
      </dsp:nvSpPr>
      <dsp:spPr>
        <a:xfrm rot="5400000">
          <a:off x="3948344" y="2567658"/>
          <a:ext cx="1454373" cy="1265305"/>
        </a:xfrm>
        <a:prstGeom prst="hexagon">
          <a:avLst>
            <a:gd name="adj" fmla="val 25000"/>
            <a:gd name="vf" fmla="val 115470"/>
          </a:avLst>
        </a:prstGeom>
        <a:gradFill rotWithShape="0">
          <a:gsLst>
            <a:gs pos="0">
              <a:schemeClr val="accent2">
                <a:hueOff val="205736"/>
                <a:satOff val="0"/>
                <a:lumOff val="5714"/>
                <a:alphaOff val="0"/>
                <a:shade val="51000"/>
                <a:satMod val="130000"/>
              </a:schemeClr>
            </a:gs>
            <a:gs pos="80000">
              <a:schemeClr val="accent2">
                <a:hueOff val="205736"/>
                <a:satOff val="0"/>
                <a:lumOff val="5714"/>
                <a:alphaOff val="0"/>
                <a:shade val="93000"/>
                <a:satMod val="130000"/>
              </a:schemeClr>
            </a:gs>
            <a:gs pos="100000">
              <a:schemeClr val="accent2">
                <a:hueOff val="205736"/>
                <a:satOff val="0"/>
                <a:lumOff val="57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Vasto conjunto de bibliotecas (ou APIs)</a:t>
          </a:r>
          <a:endParaRPr lang="pt-BR" sz="1100" kern="1200" dirty="0">
            <a:latin typeface="Georgia" pitchFamily="18" charset="0"/>
          </a:endParaRPr>
        </a:p>
      </dsp:txBody>
      <dsp:txXfrm rot="-5400000">
        <a:off x="4240055" y="2699764"/>
        <a:ext cx="870951" cy="1001093"/>
      </dsp:txXfrm>
    </dsp:sp>
    <dsp:sp modelId="{CD4D65D4-DD59-4FCE-87BD-9A9D74D449C6}">
      <dsp:nvSpPr>
        <dsp:cNvPr id="0" name=""/>
        <dsp:cNvSpPr/>
      </dsp:nvSpPr>
      <dsp:spPr>
        <a:xfrm>
          <a:off x="5346579" y="2763998"/>
          <a:ext cx="1623080" cy="872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just" defTabSz="488950">
            <a:lnSpc>
              <a:spcPct val="90000"/>
            </a:lnSpc>
            <a:spcBef>
              <a:spcPct val="0"/>
            </a:spcBef>
            <a:spcAft>
              <a:spcPct val="35000"/>
            </a:spcAft>
          </a:pPr>
          <a:r>
            <a:rPr lang="pt-BR" sz="1100" kern="1200" dirty="0" smtClean="0">
              <a:latin typeface="Georgia" pitchFamily="18" charset="0"/>
            </a:rPr>
            <a:t>Muito usada em programação em rede: e-commerce, e-business, Internet, intranet, etc.</a:t>
          </a:r>
          <a:endParaRPr lang="pt-BR" sz="1100" kern="1200" dirty="0">
            <a:latin typeface="Georgia" pitchFamily="18" charset="0"/>
          </a:endParaRPr>
        </a:p>
      </dsp:txBody>
      <dsp:txXfrm>
        <a:off x="5346579" y="2763998"/>
        <a:ext cx="1623080" cy="872624"/>
      </dsp:txXfrm>
    </dsp:sp>
    <dsp:sp modelId="{3DD8394B-B759-4E80-B0A0-857B38E71D70}">
      <dsp:nvSpPr>
        <dsp:cNvPr id="0" name=""/>
        <dsp:cNvSpPr/>
      </dsp:nvSpPr>
      <dsp:spPr>
        <a:xfrm rot="5400000">
          <a:off x="2581815" y="2567658"/>
          <a:ext cx="1454373" cy="1265305"/>
        </a:xfrm>
        <a:prstGeom prst="hexagon">
          <a:avLst>
            <a:gd name="adj" fmla="val 25000"/>
            <a:gd name="vf" fmla="val 115470"/>
          </a:avLst>
        </a:prstGeom>
        <a:gradFill rotWithShape="0">
          <a:gsLst>
            <a:gs pos="0">
              <a:schemeClr val="accent2">
                <a:hueOff val="257170"/>
                <a:satOff val="0"/>
                <a:lumOff val="7142"/>
                <a:alphaOff val="0"/>
                <a:shade val="51000"/>
                <a:satMod val="130000"/>
              </a:schemeClr>
            </a:gs>
            <a:gs pos="80000">
              <a:schemeClr val="accent2">
                <a:hueOff val="257170"/>
                <a:satOff val="0"/>
                <a:lumOff val="7142"/>
                <a:alphaOff val="0"/>
                <a:shade val="93000"/>
                <a:satMod val="130000"/>
              </a:schemeClr>
            </a:gs>
            <a:gs pos="100000">
              <a:schemeClr val="accent2">
                <a:hueOff val="257170"/>
                <a:satOff val="0"/>
                <a:lumOff val="714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2873526" y="2699764"/>
        <a:ext cx="870951" cy="1001093"/>
      </dsp:txXfrm>
    </dsp:sp>
    <dsp:sp modelId="{057AE8D6-B78A-410E-939A-B54D684C9F6A}">
      <dsp:nvSpPr>
        <dsp:cNvPr id="0" name=""/>
        <dsp:cNvSpPr/>
      </dsp:nvSpPr>
      <dsp:spPr>
        <a:xfrm rot="5400000">
          <a:off x="3262462" y="3802130"/>
          <a:ext cx="1454373" cy="1265305"/>
        </a:xfrm>
        <a:prstGeom prst="hexagon">
          <a:avLst>
            <a:gd name="adj" fmla="val 25000"/>
            <a:gd name="vf" fmla="val 115470"/>
          </a:avLst>
        </a:prstGeom>
        <a:gradFill rotWithShape="0">
          <a:gsLst>
            <a:gs pos="0">
              <a:schemeClr val="accent2">
                <a:hueOff val="308604"/>
                <a:satOff val="0"/>
                <a:lumOff val="8571"/>
                <a:alphaOff val="0"/>
                <a:shade val="51000"/>
                <a:satMod val="130000"/>
              </a:schemeClr>
            </a:gs>
            <a:gs pos="80000">
              <a:schemeClr val="accent2">
                <a:hueOff val="308604"/>
                <a:satOff val="0"/>
                <a:lumOff val="8571"/>
                <a:alphaOff val="0"/>
                <a:shade val="93000"/>
                <a:satMod val="130000"/>
              </a:schemeClr>
            </a:gs>
            <a:gs pos="100000">
              <a:schemeClr val="accent2">
                <a:hueOff val="308604"/>
                <a:satOff val="0"/>
                <a:lumOff val="857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just" defTabSz="488950">
            <a:lnSpc>
              <a:spcPct val="90000"/>
            </a:lnSpc>
            <a:spcBef>
              <a:spcPct val="0"/>
            </a:spcBef>
            <a:spcAft>
              <a:spcPct val="35000"/>
            </a:spcAft>
          </a:pPr>
          <a:r>
            <a:rPr lang="pt-BR" sz="1100" kern="1200" dirty="0" err="1" smtClean="0">
              <a:latin typeface="Georgia" pitchFamily="18" charset="0"/>
            </a:rPr>
            <a:t>Desalocação</a:t>
          </a:r>
          <a:r>
            <a:rPr lang="pt-BR" sz="1100" kern="1200" dirty="0" smtClean="0">
              <a:latin typeface="Georgia" pitchFamily="18" charset="0"/>
            </a:rPr>
            <a:t> de memória automática por processo de coletor de lixo</a:t>
          </a:r>
          <a:endParaRPr lang="pt-BR" sz="1100" kern="1200" dirty="0">
            <a:latin typeface="Georgia" pitchFamily="18" charset="0"/>
          </a:endParaRPr>
        </a:p>
      </dsp:txBody>
      <dsp:txXfrm rot="-5400000">
        <a:off x="3554173" y="3934236"/>
        <a:ext cx="870951" cy="1001093"/>
      </dsp:txXfrm>
    </dsp:sp>
    <dsp:sp modelId="{84BB312D-20D0-4592-9F2C-84EEF2F01220}">
      <dsp:nvSpPr>
        <dsp:cNvPr id="0" name=""/>
        <dsp:cNvSpPr/>
      </dsp:nvSpPr>
      <dsp:spPr>
        <a:xfrm>
          <a:off x="1733915" y="3998470"/>
          <a:ext cx="1570723" cy="872624"/>
        </a:xfrm>
        <a:prstGeom prst="rect">
          <a:avLst/>
        </a:prstGeom>
        <a:noFill/>
        <a:ln>
          <a:noFill/>
        </a:ln>
        <a:effectLst/>
      </dsp:spPr>
      <dsp:style>
        <a:lnRef idx="0">
          <a:scrgbClr r="0" g="0" b="0"/>
        </a:lnRef>
        <a:fillRef idx="0">
          <a:scrgbClr r="0" g="0" b="0"/>
        </a:fillRef>
        <a:effectRef idx="0">
          <a:scrgbClr r="0" g="0" b="0"/>
        </a:effectRef>
        <a:fontRef idx="minor"/>
      </dsp:style>
    </dsp:sp>
    <dsp:sp modelId="{3A750924-7BB5-470F-869B-B108230C2EBE}">
      <dsp:nvSpPr>
        <dsp:cNvPr id="0" name=""/>
        <dsp:cNvSpPr/>
      </dsp:nvSpPr>
      <dsp:spPr>
        <a:xfrm rot="5400000">
          <a:off x="4628991" y="3802130"/>
          <a:ext cx="1454373" cy="1265305"/>
        </a:xfrm>
        <a:prstGeom prst="hexagon">
          <a:avLst>
            <a:gd name="adj" fmla="val 25000"/>
            <a:gd name="vf" fmla="val 115470"/>
          </a:avLst>
        </a:prstGeom>
        <a:gradFill rotWithShape="0">
          <a:gsLst>
            <a:gs pos="0">
              <a:schemeClr val="accent2">
                <a:hueOff val="360038"/>
                <a:satOff val="0"/>
                <a:lumOff val="9999"/>
                <a:alphaOff val="0"/>
                <a:shade val="51000"/>
                <a:satMod val="130000"/>
              </a:schemeClr>
            </a:gs>
            <a:gs pos="80000">
              <a:schemeClr val="accent2">
                <a:hueOff val="360038"/>
                <a:satOff val="0"/>
                <a:lumOff val="9999"/>
                <a:alphaOff val="0"/>
                <a:shade val="93000"/>
                <a:satMod val="130000"/>
              </a:schemeClr>
            </a:gs>
            <a:gs pos="100000">
              <a:schemeClr val="accent2">
                <a:hueOff val="360038"/>
                <a:satOff val="0"/>
                <a:lumOff val="999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4920702" y="3934236"/>
        <a:ext cx="870951" cy="10010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3">
                <a:shade val="50000"/>
                <a:hueOff val="-560464"/>
                <a:satOff val="31220"/>
                <a:lumOff val="42132"/>
                <a:alphaOff val="0"/>
                <a:shade val="51000"/>
                <a:satMod val="130000"/>
              </a:schemeClr>
            </a:gs>
            <a:gs pos="80000">
              <a:schemeClr val="accent3">
                <a:shade val="50000"/>
                <a:hueOff val="-560464"/>
                <a:satOff val="31220"/>
                <a:lumOff val="42132"/>
                <a:alphaOff val="0"/>
                <a:shade val="93000"/>
                <a:satMod val="130000"/>
              </a:schemeClr>
            </a:gs>
            <a:gs pos="100000">
              <a:schemeClr val="accent3">
                <a:shade val="50000"/>
                <a:hueOff val="-560464"/>
                <a:satOff val="31220"/>
                <a:lumOff val="4213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JME</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3">
                <a:shade val="50000"/>
                <a:hueOff val="-560464"/>
                <a:satOff val="31220"/>
                <a:lumOff val="42132"/>
                <a:alphaOff val="0"/>
                <a:shade val="51000"/>
                <a:satMod val="130000"/>
              </a:schemeClr>
            </a:gs>
            <a:gs pos="80000">
              <a:schemeClr val="accent3">
                <a:shade val="50000"/>
                <a:hueOff val="-560464"/>
                <a:satOff val="31220"/>
                <a:lumOff val="42132"/>
                <a:alphaOff val="0"/>
                <a:shade val="93000"/>
                <a:satMod val="130000"/>
              </a:schemeClr>
            </a:gs>
            <a:gs pos="100000">
              <a:schemeClr val="accent3">
                <a:shade val="50000"/>
                <a:hueOff val="-560464"/>
                <a:satOff val="31220"/>
                <a:lumOff val="4213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hueOff val="360038"/>
                <a:satOff val="0"/>
                <a:lumOff val="9999"/>
                <a:alphaOff val="0"/>
                <a:shade val="51000"/>
                <a:satMod val="130000"/>
              </a:schemeClr>
            </a:gs>
            <a:gs pos="80000">
              <a:schemeClr val="accent2">
                <a:hueOff val="360038"/>
                <a:satOff val="0"/>
                <a:lumOff val="9999"/>
                <a:alphaOff val="0"/>
                <a:shade val="93000"/>
                <a:satMod val="130000"/>
              </a:schemeClr>
            </a:gs>
            <a:gs pos="100000">
              <a:schemeClr val="accent2">
                <a:hueOff val="360038"/>
                <a:satOff val="0"/>
                <a:lumOff val="999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hueOff val="360038"/>
                <a:satOff val="0"/>
                <a:lumOff val="9999"/>
                <a:alphaOff val="0"/>
                <a:shade val="51000"/>
                <a:satMod val="130000"/>
              </a:schemeClr>
            </a:gs>
            <a:gs pos="80000">
              <a:schemeClr val="accent2">
                <a:hueOff val="360038"/>
                <a:satOff val="0"/>
                <a:lumOff val="9999"/>
                <a:alphaOff val="0"/>
                <a:shade val="93000"/>
                <a:satMod val="130000"/>
              </a:schemeClr>
            </a:gs>
            <a:gs pos="100000">
              <a:schemeClr val="accent2">
                <a:hueOff val="360038"/>
                <a:satOff val="0"/>
                <a:lumOff val="999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shade val="50000"/>
                <a:hueOff val="0"/>
                <a:satOff val="0"/>
                <a:lumOff val="0"/>
                <a:alphaOff val="0"/>
                <a:shade val="51000"/>
                <a:satMod val="130000"/>
              </a:schemeClr>
            </a:gs>
            <a:gs pos="80000">
              <a:schemeClr val="accent2">
                <a:shade val="50000"/>
                <a:hueOff val="0"/>
                <a:satOff val="0"/>
                <a:lumOff val="0"/>
                <a:alphaOff val="0"/>
                <a:shade val="93000"/>
                <a:satMod val="130000"/>
              </a:schemeClr>
            </a:gs>
            <a:gs pos="100000">
              <a:schemeClr val="accent2">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shade val="50000"/>
                <a:hueOff val="-840368"/>
                <a:satOff val="0"/>
                <a:lumOff val="51601"/>
                <a:alphaOff val="0"/>
                <a:shade val="51000"/>
                <a:satMod val="130000"/>
              </a:schemeClr>
            </a:gs>
            <a:gs pos="80000">
              <a:schemeClr val="accent2">
                <a:shade val="50000"/>
                <a:hueOff val="-840368"/>
                <a:satOff val="0"/>
                <a:lumOff val="51601"/>
                <a:alphaOff val="0"/>
                <a:shade val="93000"/>
                <a:satMod val="130000"/>
              </a:schemeClr>
            </a:gs>
            <a:gs pos="100000">
              <a:schemeClr val="accent2">
                <a:shade val="50000"/>
                <a:hueOff val="-840368"/>
                <a:satOff val="0"/>
                <a:lumOff val="516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shade val="50000"/>
                <a:hueOff val="0"/>
                <a:satOff val="0"/>
                <a:lumOff val="0"/>
                <a:alphaOff val="0"/>
                <a:shade val="51000"/>
                <a:satMod val="130000"/>
              </a:schemeClr>
            </a:gs>
            <a:gs pos="80000">
              <a:schemeClr val="accent2">
                <a:shade val="50000"/>
                <a:hueOff val="0"/>
                <a:satOff val="0"/>
                <a:lumOff val="0"/>
                <a:alphaOff val="0"/>
                <a:shade val="93000"/>
                <a:satMod val="130000"/>
              </a:schemeClr>
            </a:gs>
            <a:gs pos="100000">
              <a:schemeClr val="accent2">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JDK e JRE</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shade val="50000"/>
                <a:hueOff val="-840368"/>
                <a:satOff val="0"/>
                <a:lumOff val="51601"/>
                <a:alphaOff val="0"/>
                <a:shade val="51000"/>
                <a:satMod val="130000"/>
              </a:schemeClr>
            </a:gs>
            <a:gs pos="80000">
              <a:schemeClr val="accent2">
                <a:shade val="50000"/>
                <a:hueOff val="-840368"/>
                <a:satOff val="0"/>
                <a:lumOff val="51601"/>
                <a:alphaOff val="0"/>
                <a:shade val="93000"/>
                <a:satMod val="130000"/>
              </a:schemeClr>
            </a:gs>
            <a:gs pos="100000">
              <a:schemeClr val="accent2">
                <a:shade val="50000"/>
                <a:hueOff val="-840368"/>
                <a:satOff val="0"/>
                <a:lumOff val="516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1">
                <a:shade val="50000"/>
                <a:hueOff val="-460231"/>
                <a:satOff val="15005"/>
                <a:lumOff val="45507"/>
                <a:alphaOff val="0"/>
                <a:shade val="51000"/>
                <a:satMod val="130000"/>
              </a:schemeClr>
            </a:gs>
            <a:gs pos="80000">
              <a:schemeClr val="accent1">
                <a:shade val="50000"/>
                <a:hueOff val="-460231"/>
                <a:satOff val="15005"/>
                <a:lumOff val="45507"/>
                <a:alphaOff val="0"/>
                <a:shade val="93000"/>
                <a:satMod val="130000"/>
              </a:schemeClr>
            </a:gs>
            <a:gs pos="100000">
              <a:schemeClr val="accent1">
                <a:shade val="50000"/>
                <a:hueOff val="-460231"/>
                <a:satOff val="15005"/>
                <a:lumOff val="4550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JSE</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1">
                <a:shade val="50000"/>
                <a:hueOff val="-460231"/>
                <a:satOff val="15005"/>
                <a:lumOff val="45507"/>
                <a:alphaOff val="0"/>
                <a:shade val="51000"/>
                <a:satMod val="130000"/>
              </a:schemeClr>
            </a:gs>
            <a:gs pos="80000">
              <a:schemeClr val="accent1">
                <a:shade val="50000"/>
                <a:hueOff val="-460231"/>
                <a:satOff val="15005"/>
                <a:lumOff val="45507"/>
                <a:alphaOff val="0"/>
                <a:shade val="93000"/>
                <a:satMod val="130000"/>
              </a:schemeClr>
            </a:gs>
            <a:gs pos="100000">
              <a:schemeClr val="accent1">
                <a:shade val="50000"/>
                <a:hueOff val="-460231"/>
                <a:satOff val="15005"/>
                <a:lumOff val="4550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shade val="50000"/>
                <a:hueOff val="0"/>
                <a:satOff val="0"/>
                <a:lumOff val="0"/>
                <a:alphaOff val="0"/>
                <a:shade val="51000"/>
                <a:satMod val="130000"/>
              </a:schemeClr>
            </a:gs>
            <a:gs pos="80000">
              <a:schemeClr val="accent2">
                <a:shade val="50000"/>
                <a:hueOff val="0"/>
                <a:satOff val="0"/>
                <a:lumOff val="0"/>
                <a:alphaOff val="0"/>
                <a:shade val="93000"/>
                <a:satMod val="130000"/>
              </a:schemeClr>
            </a:gs>
            <a:gs pos="100000">
              <a:schemeClr val="accent2">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smtClean="0">
              <a:latin typeface="Georgia" pitchFamily="18" charset="0"/>
            </a:rPr>
            <a:t>JVM</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shade val="50000"/>
                <a:hueOff val="-840368"/>
                <a:satOff val="0"/>
                <a:lumOff val="51601"/>
                <a:alphaOff val="0"/>
                <a:shade val="51000"/>
                <a:satMod val="130000"/>
              </a:schemeClr>
            </a:gs>
            <a:gs pos="80000">
              <a:schemeClr val="accent2">
                <a:shade val="50000"/>
                <a:hueOff val="-840368"/>
                <a:satOff val="0"/>
                <a:lumOff val="51601"/>
                <a:alphaOff val="0"/>
                <a:shade val="93000"/>
                <a:satMod val="130000"/>
              </a:schemeClr>
            </a:gs>
            <a:gs pos="100000">
              <a:schemeClr val="accent2">
                <a:shade val="50000"/>
                <a:hueOff val="-840368"/>
                <a:satOff val="0"/>
                <a:lumOff val="516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DB984-F597-4A2C-B66E-1944CCBCAD80}">
      <dsp:nvSpPr>
        <dsp:cNvPr id="0" name=""/>
        <dsp:cNvSpPr/>
      </dsp:nvSpPr>
      <dsp:spPr>
        <a:xfrm rot="5400000">
          <a:off x="1583679" y="294420"/>
          <a:ext cx="1040115" cy="904900"/>
        </a:xfrm>
        <a:prstGeom prst="hexagon">
          <a:avLst>
            <a:gd name="adj" fmla="val 25000"/>
            <a:gd name="vf" fmla="val 115470"/>
          </a:avLst>
        </a:prstGeom>
        <a:gradFill rotWithShape="0">
          <a:gsLst>
            <a:gs pos="0">
              <a:schemeClr val="accent2">
                <a:shade val="50000"/>
                <a:hueOff val="0"/>
                <a:satOff val="0"/>
                <a:lumOff val="0"/>
                <a:alphaOff val="0"/>
                <a:shade val="51000"/>
                <a:satMod val="130000"/>
              </a:schemeClr>
            </a:gs>
            <a:gs pos="80000">
              <a:schemeClr val="accent2">
                <a:shade val="50000"/>
                <a:hueOff val="0"/>
                <a:satOff val="0"/>
                <a:lumOff val="0"/>
                <a:alphaOff val="0"/>
                <a:shade val="93000"/>
                <a:satMod val="130000"/>
              </a:schemeClr>
            </a:gs>
            <a:gs pos="100000">
              <a:schemeClr val="accent2">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pt-BR" sz="1100" kern="1200" dirty="0" smtClean="0">
              <a:latin typeface="Georgia" pitchFamily="18" charset="0"/>
            </a:rPr>
            <a:t>JEE</a:t>
          </a:r>
          <a:endParaRPr lang="pt-BR" sz="1100" kern="1200" dirty="0">
            <a:latin typeface="Georgia" pitchFamily="18" charset="0"/>
          </a:endParaRPr>
        </a:p>
      </dsp:txBody>
      <dsp:txXfrm rot="-5400000">
        <a:off x="1792300" y="388898"/>
        <a:ext cx="622872" cy="715945"/>
      </dsp:txXfrm>
    </dsp:sp>
    <dsp:sp modelId="{6D1C8AD7-5920-4AD1-838B-45F4456ED71E}">
      <dsp:nvSpPr>
        <dsp:cNvPr id="0" name=""/>
        <dsp:cNvSpPr/>
      </dsp:nvSpPr>
      <dsp:spPr>
        <a:xfrm>
          <a:off x="2583647" y="434835"/>
          <a:ext cx="1160768" cy="624069"/>
        </a:xfrm>
        <a:prstGeom prst="rect">
          <a:avLst/>
        </a:prstGeom>
        <a:noFill/>
        <a:ln>
          <a:noFill/>
        </a:ln>
        <a:effectLst/>
      </dsp:spPr>
      <dsp:style>
        <a:lnRef idx="0">
          <a:scrgbClr r="0" g="0" b="0"/>
        </a:lnRef>
        <a:fillRef idx="0">
          <a:scrgbClr r="0" g="0" b="0"/>
        </a:fillRef>
        <a:effectRef idx="0">
          <a:scrgbClr r="0" g="0" b="0"/>
        </a:effectRef>
        <a:fontRef idx="minor"/>
      </dsp:style>
    </dsp:sp>
    <dsp:sp modelId="{E880A8BC-225F-4EBC-86B4-C294C7F3C3F6}">
      <dsp:nvSpPr>
        <dsp:cNvPr id="0" name=""/>
        <dsp:cNvSpPr/>
      </dsp:nvSpPr>
      <dsp:spPr>
        <a:xfrm rot="5400000">
          <a:off x="606387" y="294420"/>
          <a:ext cx="1040115" cy="904900"/>
        </a:xfrm>
        <a:prstGeom prst="hexagon">
          <a:avLst>
            <a:gd name="adj" fmla="val 25000"/>
            <a:gd name="vf" fmla="val 115470"/>
          </a:avLst>
        </a:prstGeom>
        <a:gradFill rotWithShape="0">
          <a:gsLst>
            <a:gs pos="0">
              <a:schemeClr val="accent2">
                <a:shade val="50000"/>
                <a:hueOff val="-840368"/>
                <a:satOff val="0"/>
                <a:lumOff val="51601"/>
                <a:alphaOff val="0"/>
                <a:shade val="51000"/>
                <a:satMod val="130000"/>
              </a:schemeClr>
            </a:gs>
            <a:gs pos="80000">
              <a:schemeClr val="accent2">
                <a:shade val="50000"/>
                <a:hueOff val="-840368"/>
                <a:satOff val="0"/>
                <a:lumOff val="51601"/>
                <a:alphaOff val="0"/>
                <a:shade val="93000"/>
                <a:satMod val="130000"/>
              </a:schemeClr>
            </a:gs>
            <a:gs pos="100000">
              <a:schemeClr val="accent2">
                <a:shade val="50000"/>
                <a:hueOff val="-840368"/>
                <a:satOff val="0"/>
                <a:lumOff val="516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endParaRPr lang="pt-BR" sz="4400" kern="1200">
            <a:latin typeface="Georgia" pitchFamily="18" charset="0"/>
          </a:endParaRPr>
        </a:p>
      </dsp:txBody>
      <dsp:txXfrm rot="-5400000">
        <a:off x="815008" y="388898"/>
        <a:ext cx="622872" cy="7159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C62F87-B8EE-4E50-BAD5-8AFCBE334D09}" type="datetimeFigureOut">
              <a:rPr lang="pt-BR" smtClean="0"/>
              <a:t>05/08/2012</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C4D3BE-BE2A-4846-99B1-4595E9F9519D}" type="slidenum">
              <a:rPr lang="pt-BR" smtClean="0"/>
              <a:t>‹nº›</a:t>
            </a:fld>
            <a:endParaRPr lang="pt-BR"/>
          </a:p>
        </p:txBody>
      </p:sp>
    </p:spTree>
    <p:extLst>
      <p:ext uri="{BB962C8B-B14F-4D97-AF65-F5344CB8AC3E}">
        <p14:creationId xmlns:p14="http://schemas.microsoft.com/office/powerpoint/2010/main" val="212836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119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130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131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132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133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Exemplo</a:t>
            </a:r>
            <a:r>
              <a:rPr lang="pt-BR" baseline="0" dirty="0" smtClean="0"/>
              <a:t> </a:t>
            </a:r>
            <a:r>
              <a:rPr lang="pt-BR" sz="1200" kern="1200" dirty="0" smtClean="0">
                <a:solidFill>
                  <a:schemeClr val="tx1"/>
                </a:solidFill>
                <a:latin typeface="+mn-lt"/>
                <a:ea typeface="+mn-ea"/>
                <a:cs typeface="+mn-cs"/>
              </a:rPr>
              <a:t>SwitchComStrings</a:t>
            </a:r>
            <a:r>
              <a:rPr lang="pt-BR" baseline="0" dirty="0" smtClean="0"/>
              <a:t>.java</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Pular</a:t>
            </a:r>
            <a:r>
              <a:rPr lang="en-GB" dirty="0" smtClean="0"/>
              <a:t> </a:t>
            </a:r>
            <a:r>
              <a:rPr lang="en-GB" dirty="0" err="1" smtClean="0"/>
              <a:t>para</a:t>
            </a:r>
            <a:r>
              <a:rPr lang="en-GB" dirty="0" smtClean="0"/>
              <a:t> o </a:t>
            </a:r>
            <a:r>
              <a:rPr lang="en-GB" dirty="0" err="1" smtClean="0"/>
              <a:t>programa</a:t>
            </a:r>
            <a:r>
              <a:rPr lang="en-GB" dirty="0" smtClean="0"/>
              <a:t> eclipse, e </a:t>
            </a:r>
            <a:r>
              <a:rPr lang="en-GB" dirty="0" err="1" smtClean="0"/>
              <a:t>criar</a:t>
            </a:r>
            <a:r>
              <a:rPr lang="en-GB" dirty="0" smtClean="0"/>
              <a:t> um </a:t>
            </a:r>
            <a:r>
              <a:rPr lang="en-GB" dirty="0" err="1" smtClean="0"/>
              <a:t>exemplo</a:t>
            </a:r>
            <a:r>
              <a:rPr lang="en-GB" dirty="0" smtClean="0"/>
              <a:t>,</a:t>
            </a:r>
            <a:r>
              <a:rPr lang="en-GB" baseline="0" dirty="0" smtClean="0"/>
              <a:t> </a:t>
            </a:r>
            <a:r>
              <a:rPr lang="en-GB" baseline="0" dirty="0" err="1" smtClean="0"/>
              <a:t>segundo</a:t>
            </a:r>
            <a:r>
              <a:rPr lang="en-GB" baseline="0" dirty="0" smtClean="0"/>
              <a:t> HelloWord.java</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Exercício </a:t>
            </a:r>
            <a:r>
              <a:rPr lang="pt-BR" sz="1200" kern="1200" dirty="0" smtClean="0">
                <a:solidFill>
                  <a:schemeClr val="tx1"/>
                </a:solidFill>
                <a:latin typeface="+mn-lt"/>
                <a:ea typeface="+mn-ea"/>
                <a:cs typeface="+mn-cs"/>
              </a:rPr>
              <a:t>MediaClasse.java -&gt; vetores</a:t>
            </a:r>
            <a:r>
              <a:rPr lang="pt-BR" sz="1200" kern="1200" baseline="0" dirty="0">
                <a:solidFill>
                  <a:schemeClr val="tx1"/>
                </a:solidFill>
                <a:latin typeface="+mn-lt"/>
                <a:ea typeface="+mn-ea"/>
                <a:cs typeface="+mn-cs"/>
              </a:rPr>
              <a:t> </a:t>
            </a:r>
            <a:r>
              <a:rPr lang="pt-BR" sz="1200" kern="1200" baseline="0" dirty="0" smtClean="0">
                <a:solidFill>
                  <a:schemeClr val="tx1"/>
                </a:solidFill>
                <a:latin typeface="+mn-lt"/>
                <a:ea typeface="+mn-ea"/>
                <a:cs typeface="+mn-cs"/>
              </a:rPr>
              <a:t>e depois matriz.</a:t>
            </a:r>
            <a:endParaRPr lang="pt-BR" sz="1200" kern="1200" dirty="0" smtClean="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29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a:t>
            </a:r>
            <a:r>
              <a:rPr lang="pt-BR" baseline="0" dirty="0" smtClean="0"/>
              <a:t> Variaveis.java</a:t>
            </a:r>
          </a:p>
          <a:p>
            <a:r>
              <a:rPr lang="pt-BR" baseline="0" dirty="0" smtClean="0"/>
              <a:t>Explicar regra de nomenclatura.</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12</a:t>
            </a:fld>
            <a:endParaRPr lang="pt-BR"/>
          </a:p>
        </p:txBody>
      </p:sp>
    </p:spTree>
    <p:extLst>
      <p:ext uri="{BB962C8B-B14F-4D97-AF65-F5344CB8AC3E}">
        <p14:creationId xmlns:p14="http://schemas.microsoft.com/office/powerpoint/2010/main" val="256650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39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 variaveis.java,</a:t>
            </a:r>
            <a:r>
              <a:rPr lang="pt-BR" baseline="0" dirty="0" smtClean="0"/>
              <a:t> parte do uso de caracteres </a:t>
            </a:r>
            <a:r>
              <a:rPr lang="pt-BR" baseline="0" dirty="0" err="1" smtClean="0"/>
              <a:t>underline</a:t>
            </a:r>
            <a:r>
              <a:rPr lang="pt-BR" baseline="0" dirty="0" smtClean="0"/>
              <a:t>.</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13</a:t>
            </a:fld>
            <a:endParaRPr lang="pt-BR"/>
          </a:p>
        </p:txBody>
      </p:sp>
    </p:spTree>
    <p:extLst>
      <p:ext uri="{BB962C8B-B14F-4D97-AF65-F5344CB8AC3E}">
        <p14:creationId xmlns:p14="http://schemas.microsoft.com/office/powerpoint/2010/main" val="3943627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49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a:t>
            </a:r>
            <a:r>
              <a:rPr lang="pt-BR" baseline="0" dirty="0" smtClean="0"/>
              <a:t> </a:t>
            </a:r>
            <a:r>
              <a:rPr lang="pt-BR" sz="1200" kern="1200" dirty="0" smtClean="0">
                <a:solidFill>
                  <a:schemeClr val="tx1"/>
                </a:solidFill>
                <a:latin typeface="+mn-lt"/>
                <a:ea typeface="+mn-ea"/>
                <a:cs typeface="+mn-cs"/>
              </a:rPr>
              <a:t>EntradaSaidaDados</a:t>
            </a:r>
            <a:r>
              <a:rPr lang="pt-BR" baseline="0" dirty="0" smtClean="0"/>
              <a:t>.java</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14</a:t>
            </a:fld>
            <a:endParaRPr lang="pt-BR"/>
          </a:p>
        </p:txBody>
      </p:sp>
    </p:spTree>
    <p:extLst>
      <p:ext uri="{BB962C8B-B14F-4D97-AF65-F5344CB8AC3E}">
        <p14:creationId xmlns:p14="http://schemas.microsoft.com/office/powerpoint/2010/main" val="256650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59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a:t>
            </a:r>
            <a:r>
              <a:rPr lang="pt-BR" baseline="0" dirty="0" smtClean="0"/>
              <a:t> Adição.java</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15</a:t>
            </a:fld>
            <a:endParaRPr lang="pt-BR"/>
          </a:p>
        </p:txBody>
      </p:sp>
    </p:spTree>
    <p:extLst>
      <p:ext uri="{BB962C8B-B14F-4D97-AF65-F5344CB8AC3E}">
        <p14:creationId xmlns:p14="http://schemas.microsoft.com/office/powerpoint/2010/main" val="2566507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69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16</a:t>
            </a:fld>
            <a:endParaRPr lang="pt-BR"/>
          </a:p>
        </p:txBody>
      </p:sp>
    </p:spTree>
    <p:extLst>
      <p:ext uri="{BB962C8B-B14F-4D97-AF65-F5344CB8AC3E}">
        <p14:creationId xmlns:p14="http://schemas.microsoft.com/office/powerpoint/2010/main" val="2566507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79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89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27245781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98</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Exemplo</a:t>
            </a:r>
            <a:r>
              <a:rPr lang="pt-BR" baseline="0" dirty="0" smtClean="0"/>
              <a:t> </a:t>
            </a:r>
            <a:r>
              <a:rPr lang="pt-BR" sz="1200" kern="1200" dirty="0" smtClean="0">
                <a:solidFill>
                  <a:schemeClr val="tx1"/>
                </a:solidFill>
                <a:latin typeface="+mn-lt"/>
                <a:ea typeface="+mn-ea"/>
                <a:cs typeface="+mn-cs"/>
              </a:rPr>
              <a:t>Media</a:t>
            </a:r>
            <a:r>
              <a:rPr lang="pt-BR" baseline="0" dirty="0" smtClean="0"/>
              <a:t>.java</a:t>
            </a:r>
            <a:endParaRPr lang="pt-BR" dirty="0"/>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18</a:t>
            </a:fld>
            <a:endParaRPr lang="pt-BR"/>
          </a:p>
        </p:txBody>
      </p:sp>
    </p:spTree>
    <p:extLst>
      <p:ext uri="{BB962C8B-B14F-4D97-AF65-F5344CB8AC3E}">
        <p14:creationId xmlns:p14="http://schemas.microsoft.com/office/powerpoint/2010/main" val="2566507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99</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100</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101</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102</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103</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104</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105</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106</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107</a:t>
            </a:fld>
            <a:endParaRPr lang="pt-BR"/>
          </a:p>
        </p:txBody>
      </p:sp>
    </p:spTree>
    <p:extLst>
      <p:ext uri="{BB962C8B-B14F-4D97-AF65-F5344CB8AC3E}">
        <p14:creationId xmlns:p14="http://schemas.microsoft.com/office/powerpoint/2010/main" val="5726232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4FC4D3BE-BE2A-4846-99B1-4595E9F9519D}" type="slidenum">
              <a:rPr lang="pt-BR" smtClean="0"/>
              <a:t>108</a:t>
            </a:fld>
            <a:endParaRPr lang="pt-BR"/>
          </a:p>
        </p:txBody>
      </p:sp>
    </p:spTree>
    <p:extLst>
      <p:ext uri="{BB962C8B-B14F-4D97-AF65-F5344CB8AC3E}">
        <p14:creationId xmlns:p14="http://schemas.microsoft.com/office/powerpoint/2010/main" val="57262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73518663-83C7-4421-8543-8C01C44BC1C8}" type="datetime1">
              <a:rPr lang="pt-BR" smtClean="0"/>
              <a:t>05/08/2012</a:t>
            </a:fld>
            <a:endParaRPr lang="pt-BR"/>
          </a:p>
        </p:txBody>
      </p:sp>
      <p:sp>
        <p:nvSpPr>
          <p:cNvPr id="5" name="Espaço Reservado para Rodapé 4"/>
          <p:cNvSpPr>
            <a:spLocks noGrp="1"/>
          </p:cNvSpPr>
          <p:nvPr>
            <p:ph type="ftr" sz="quarter" idx="11"/>
          </p:nvPr>
        </p:nvSpPr>
        <p:spPr/>
        <p:txBody>
          <a:bodyPr/>
          <a:lstStyle/>
          <a:p>
            <a:r>
              <a:rPr lang="pt-BR" smtClean="0"/>
              <a:t>Java Orientação a Objetos</a:t>
            </a:r>
            <a:endParaRPr lang="pt-BR"/>
          </a:p>
        </p:txBody>
      </p:sp>
      <p:sp>
        <p:nvSpPr>
          <p:cNvPr id="6" name="Espaço Reservado para Número de Slide 5"/>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4264872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B6DDBDF-FFFE-4951-B7CF-5478B07D5CA5}" type="datetime1">
              <a:rPr lang="pt-BR" smtClean="0"/>
              <a:t>05/08/2012</a:t>
            </a:fld>
            <a:endParaRPr lang="pt-BR"/>
          </a:p>
        </p:txBody>
      </p:sp>
      <p:sp>
        <p:nvSpPr>
          <p:cNvPr id="5" name="Espaço Reservado para Rodapé 4"/>
          <p:cNvSpPr>
            <a:spLocks noGrp="1"/>
          </p:cNvSpPr>
          <p:nvPr>
            <p:ph type="ftr" sz="quarter" idx="11"/>
          </p:nvPr>
        </p:nvSpPr>
        <p:spPr/>
        <p:txBody>
          <a:bodyPr/>
          <a:lstStyle/>
          <a:p>
            <a:r>
              <a:rPr lang="pt-BR" smtClean="0"/>
              <a:t>Java Orientação a Objetos</a:t>
            </a:r>
            <a:endParaRPr lang="pt-BR"/>
          </a:p>
        </p:txBody>
      </p:sp>
      <p:sp>
        <p:nvSpPr>
          <p:cNvPr id="6" name="Espaço Reservado para Número de Slide 5"/>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129908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65FDD91A-132D-4EDC-BC62-630638D30FB4}" type="datetime1">
              <a:rPr lang="pt-BR" smtClean="0"/>
              <a:t>05/08/2012</a:t>
            </a:fld>
            <a:endParaRPr lang="pt-BR"/>
          </a:p>
        </p:txBody>
      </p:sp>
      <p:sp>
        <p:nvSpPr>
          <p:cNvPr id="5" name="Espaço Reservado para Rodapé 4"/>
          <p:cNvSpPr>
            <a:spLocks noGrp="1"/>
          </p:cNvSpPr>
          <p:nvPr>
            <p:ph type="ftr" sz="quarter" idx="11"/>
          </p:nvPr>
        </p:nvSpPr>
        <p:spPr/>
        <p:txBody>
          <a:bodyPr/>
          <a:lstStyle/>
          <a:p>
            <a:r>
              <a:rPr lang="pt-BR" smtClean="0"/>
              <a:t>Java Orientação a Objetos</a:t>
            </a:r>
            <a:endParaRPr lang="pt-BR"/>
          </a:p>
        </p:txBody>
      </p:sp>
      <p:sp>
        <p:nvSpPr>
          <p:cNvPr id="6" name="Espaço Reservado para Número de Slide 5"/>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2138923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Subtitle 2"/>
          <p:cNvSpPr>
            <a:spLocks noGrp="1"/>
          </p:cNvSpPr>
          <p:nvPr>
            <p:ph type="subTitle" idx="1"/>
          </p:nvPr>
        </p:nvSpPr>
        <p:spPr>
          <a:xfrm>
            <a:off x="550840" y="5426822"/>
            <a:ext cx="5598586" cy="374295"/>
          </a:xfrm>
        </p:spPr>
        <p:txBody>
          <a:bodyPr vert="horz" wrap="square" lIns="0" tIns="0" rIns="0" bIns="0" rtlCol="0" anchor="t">
            <a:spAutoFit/>
          </a:bodyPr>
          <a:lstStyle>
            <a:lvl1pPr marL="0" indent="0">
              <a:spcBef>
                <a:spcPts val="0"/>
              </a:spcBef>
              <a:buFontTx/>
              <a:buNone/>
              <a:defRPr lang="en-US" sz="2700" b="1" kern="1200" spc="-150" dirty="0">
                <a:gradFill>
                  <a:gsLst>
                    <a:gs pos="0">
                      <a:schemeClr val="tx1"/>
                    </a:gs>
                    <a:gs pos="100000">
                      <a:schemeClr val="tx1"/>
                    </a:gs>
                  </a:gsLst>
                  <a:lin ang="5400000" scaled="0"/>
                </a:gra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550863" y="5823667"/>
            <a:ext cx="5679569"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550863" y="6109682"/>
            <a:ext cx="5679569"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555738" y="2976018"/>
            <a:ext cx="8046720" cy="1098296"/>
          </a:xfrm>
        </p:spPr>
        <p:txBody>
          <a:bodyPr anchor="ctr" anchorCtr="0">
            <a:noAutofit/>
          </a:bodyPr>
          <a:lstStyle>
            <a:lvl1pPr>
              <a:lnSpc>
                <a:spcPct val="90000"/>
              </a:lnSpc>
              <a:tabLst>
                <a:tab pos="1504361" algn="l"/>
              </a:tabLst>
              <a:defRPr lang="en-US" sz="5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sp>
        <p:nvSpPr>
          <p:cNvPr id="10" name="Slide Number Placeholder 10"/>
          <p:cNvSpPr>
            <a:spLocks noGrp="1"/>
          </p:cNvSpPr>
          <p:nvPr>
            <p:ph type="sldNum" sz="quarter" idx="12"/>
          </p:nvPr>
        </p:nvSpPr>
        <p:spPr>
          <a:xfrm>
            <a:off x="-1" y="6420022"/>
            <a:ext cx="550863" cy="228600"/>
          </a:xfrm>
          <a:prstGeom prst="rect">
            <a:avLst/>
          </a:prstGeom>
        </p:spPr>
        <p:txBody>
          <a:bodyPr/>
          <a:lstStyle/>
          <a:p>
            <a:fld id="{271031BA-9959-4FE2-909F-37D65262A7B4}" type="slidenum">
              <a:rPr lang="en-US" smtClean="0"/>
              <a:pPr/>
              <a:t>‹nº›</a:t>
            </a:fld>
            <a:endParaRPr lang="en-US" dirty="0"/>
          </a:p>
        </p:txBody>
      </p:sp>
    </p:spTree>
    <p:extLst>
      <p:ext uri="{BB962C8B-B14F-4D97-AF65-F5344CB8AC3E}">
        <p14:creationId xmlns:p14="http://schemas.microsoft.com/office/powerpoint/2010/main" val="10690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77A9CE7-C86A-4FD1-8492-24B382DF8C74}" type="datetime1">
              <a:rPr lang="pt-BR" smtClean="0"/>
              <a:t>05/08/2012</a:t>
            </a:fld>
            <a:endParaRPr lang="pt-BR"/>
          </a:p>
        </p:txBody>
      </p:sp>
      <p:sp>
        <p:nvSpPr>
          <p:cNvPr id="5" name="Espaço Reservado para Rodapé 4"/>
          <p:cNvSpPr>
            <a:spLocks noGrp="1"/>
          </p:cNvSpPr>
          <p:nvPr>
            <p:ph type="ftr" sz="quarter" idx="11"/>
          </p:nvPr>
        </p:nvSpPr>
        <p:spPr/>
        <p:txBody>
          <a:bodyPr/>
          <a:lstStyle/>
          <a:p>
            <a:r>
              <a:rPr lang="pt-BR" smtClean="0"/>
              <a:t>Java Orientação a Objetos</a:t>
            </a:r>
            <a:endParaRPr lang="pt-BR"/>
          </a:p>
        </p:txBody>
      </p:sp>
      <p:sp>
        <p:nvSpPr>
          <p:cNvPr id="6" name="Espaço Reservado para Número de Slide 5"/>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220459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99291560-0422-4436-8478-BADF7B48BFCB}" type="datetime1">
              <a:rPr lang="pt-BR" smtClean="0"/>
              <a:t>05/08/2012</a:t>
            </a:fld>
            <a:endParaRPr lang="pt-BR"/>
          </a:p>
        </p:txBody>
      </p:sp>
      <p:sp>
        <p:nvSpPr>
          <p:cNvPr id="5" name="Espaço Reservado para Rodapé 4"/>
          <p:cNvSpPr>
            <a:spLocks noGrp="1"/>
          </p:cNvSpPr>
          <p:nvPr>
            <p:ph type="ftr" sz="quarter" idx="11"/>
          </p:nvPr>
        </p:nvSpPr>
        <p:spPr/>
        <p:txBody>
          <a:bodyPr/>
          <a:lstStyle/>
          <a:p>
            <a:r>
              <a:rPr lang="pt-BR" smtClean="0"/>
              <a:t>Java Orientação a Objetos</a:t>
            </a:r>
            <a:endParaRPr lang="pt-BR"/>
          </a:p>
        </p:txBody>
      </p:sp>
      <p:sp>
        <p:nvSpPr>
          <p:cNvPr id="6" name="Espaço Reservado para Número de Slide 5"/>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331756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D9A60BC5-528B-4A81-90A8-A74CE108B30C}" type="datetime1">
              <a:rPr lang="pt-BR" smtClean="0"/>
              <a:t>05/08/2012</a:t>
            </a:fld>
            <a:endParaRPr lang="pt-BR"/>
          </a:p>
        </p:txBody>
      </p:sp>
      <p:sp>
        <p:nvSpPr>
          <p:cNvPr id="6" name="Espaço Reservado para Rodapé 5"/>
          <p:cNvSpPr>
            <a:spLocks noGrp="1"/>
          </p:cNvSpPr>
          <p:nvPr>
            <p:ph type="ftr" sz="quarter" idx="11"/>
          </p:nvPr>
        </p:nvSpPr>
        <p:spPr/>
        <p:txBody>
          <a:bodyPr/>
          <a:lstStyle/>
          <a:p>
            <a:r>
              <a:rPr lang="pt-BR" smtClean="0"/>
              <a:t>Java Orientação a Objetos</a:t>
            </a:r>
            <a:endParaRPr lang="pt-BR"/>
          </a:p>
        </p:txBody>
      </p:sp>
      <p:sp>
        <p:nvSpPr>
          <p:cNvPr id="7" name="Espaço Reservado para Número de Slide 6"/>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247540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A819E463-493F-47A0-AC9D-F5C548FB38CE}" type="datetime1">
              <a:rPr lang="pt-BR" smtClean="0"/>
              <a:t>05/08/2012</a:t>
            </a:fld>
            <a:endParaRPr lang="pt-BR"/>
          </a:p>
        </p:txBody>
      </p:sp>
      <p:sp>
        <p:nvSpPr>
          <p:cNvPr id="8" name="Espaço Reservado para Rodapé 7"/>
          <p:cNvSpPr>
            <a:spLocks noGrp="1"/>
          </p:cNvSpPr>
          <p:nvPr>
            <p:ph type="ftr" sz="quarter" idx="11"/>
          </p:nvPr>
        </p:nvSpPr>
        <p:spPr/>
        <p:txBody>
          <a:bodyPr/>
          <a:lstStyle/>
          <a:p>
            <a:r>
              <a:rPr lang="pt-BR" smtClean="0"/>
              <a:t>Java Orientação a Objetos</a:t>
            </a:r>
            <a:endParaRPr lang="pt-BR"/>
          </a:p>
        </p:txBody>
      </p:sp>
      <p:sp>
        <p:nvSpPr>
          <p:cNvPr id="9" name="Espaço Reservado para Número de Slide 8"/>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121672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913F7ECF-4EBB-4F54-AADA-05AB0FF226C2}" type="datetime1">
              <a:rPr lang="pt-BR" smtClean="0"/>
              <a:t>05/08/2012</a:t>
            </a:fld>
            <a:endParaRPr lang="pt-BR"/>
          </a:p>
        </p:txBody>
      </p:sp>
      <p:sp>
        <p:nvSpPr>
          <p:cNvPr id="4" name="Espaço Reservado para Rodapé 3"/>
          <p:cNvSpPr>
            <a:spLocks noGrp="1"/>
          </p:cNvSpPr>
          <p:nvPr>
            <p:ph type="ftr" sz="quarter" idx="11"/>
          </p:nvPr>
        </p:nvSpPr>
        <p:spPr/>
        <p:txBody>
          <a:bodyPr/>
          <a:lstStyle/>
          <a:p>
            <a:r>
              <a:rPr lang="pt-BR" smtClean="0"/>
              <a:t>Java Orientação a Objetos</a:t>
            </a:r>
            <a:endParaRPr lang="pt-BR"/>
          </a:p>
        </p:txBody>
      </p:sp>
      <p:sp>
        <p:nvSpPr>
          <p:cNvPr id="5" name="Espaço Reservado para Número de Slide 4"/>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315996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0FE0854-A15A-447F-B165-E36EC1431BA0}" type="datetime1">
              <a:rPr lang="pt-BR" smtClean="0"/>
              <a:t>05/08/2012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4" name="Espaço Reservado para Número de Slide 3"/>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336822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AEEB57F8-DA93-4181-B729-6E171D1FB434}" type="datetime1">
              <a:rPr lang="pt-BR" smtClean="0"/>
              <a:t>05/08/2012</a:t>
            </a:fld>
            <a:endParaRPr lang="pt-BR"/>
          </a:p>
        </p:txBody>
      </p:sp>
      <p:sp>
        <p:nvSpPr>
          <p:cNvPr id="6" name="Espaço Reservado para Rodapé 5"/>
          <p:cNvSpPr>
            <a:spLocks noGrp="1"/>
          </p:cNvSpPr>
          <p:nvPr>
            <p:ph type="ftr" sz="quarter" idx="11"/>
          </p:nvPr>
        </p:nvSpPr>
        <p:spPr/>
        <p:txBody>
          <a:bodyPr/>
          <a:lstStyle/>
          <a:p>
            <a:r>
              <a:rPr lang="pt-BR" smtClean="0"/>
              <a:t>Java Orientação a Objetos</a:t>
            </a:r>
            <a:endParaRPr lang="pt-BR"/>
          </a:p>
        </p:txBody>
      </p:sp>
      <p:sp>
        <p:nvSpPr>
          <p:cNvPr id="7" name="Espaço Reservado para Número de Slide 6"/>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1456583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886BA2B0-D598-4F5B-834D-35208079212D}" type="datetime1">
              <a:rPr lang="pt-BR" smtClean="0"/>
              <a:t>05/08/2012</a:t>
            </a:fld>
            <a:endParaRPr lang="pt-BR"/>
          </a:p>
        </p:txBody>
      </p:sp>
      <p:sp>
        <p:nvSpPr>
          <p:cNvPr id="6" name="Espaço Reservado para Rodapé 5"/>
          <p:cNvSpPr>
            <a:spLocks noGrp="1"/>
          </p:cNvSpPr>
          <p:nvPr>
            <p:ph type="ftr" sz="quarter" idx="11"/>
          </p:nvPr>
        </p:nvSpPr>
        <p:spPr/>
        <p:txBody>
          <a:bodyPr/>
          <a:lstStyle/>
          <a:p>
            <a:r>
              <a:rPr lang="pt-BR" smtClean="0"/>
              <a:t>Java Orientação a Objetos</a:t>
            </a:r>
            <a:endParaRPr lang="pt-BR"/>
          </a:p>
        </p:txBody>
      </p:sp>
      <p:sp>
        <p:nvSpPr>
          <p:cNvPr id="7" name="Espaço Reservado para Número de Slide 6"/>
          <p:cNvSpPr>
            <a:spLocks noGrp="1"/>
          </p:cNvSpPr>
          <p:nvPr>
            <p:ph type="sldNum" sz="quarter" idx="12"/>
          </p:nvPr>
        </p:nvSpPr>
        <p:spPr/>
        <p:txBody>
          <a:bodyPr/>
          <a:lstStyle/>
          <a:p>
            <a:fld id="{D957C912-26D7-4E98-9CF3-5E4B8600EDFC}" type="slidenum">
              <a:rPr lang="pt-BR" smtClean="0"/>
              <a:t>‹nº›</a:t>
            </a:fld>
            <a:endParaRPr lang="pt-BR"/>
          </a:p>
        </p:txBody>
      </p:sp>
    </p:spTree>
    <p:extLst>
      <p:ext uri="{BB962C8B-B14F-4D97-AF65-F5344CB8AC3E}">
        <p14:creationId xmlns:p14="http://schemas.microsoft.com/office/powerpoint/2010/main" val="8649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8000"/>
              </a:schemeClr>
            </a:gs>
            <a:gs pos="2000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D35E-7C47-45DA-9F96-C09EA25470C4}" type="datetime1">
              <a:rPr lang="pt-BR" smtClean="0"/>
              <a:t>05/08/2012</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smtClean="0"/>
              <a:t>Java Orientação a Objetos</a:t>
            </a:r>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7C912-26D7-4E98-9CF3-5E4B8600EDFC}" type="slidenum">
              <a:rPr lang="pt-BR" smtClean="0"/>
              <a:t>‹nº›</a:t>
            </a:fld>
            <a:endParaRPr lang="pt-BR"/>
          </a:p>
        </p:txBody>
      </p:sp>
    </p:spTree>
    <p:extLst>
      <p:ext uri="{BB962C8B-B14F-4D97-AF65-F5344CB8AC3E}">
        <p14:creationId xmlns:p14="http://schemas.microsoft.com/office/powerpoint/2010/main" val="4275008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microsoft.com/office/2007/relationships/hdphoto" Target="../media/hdphoto1.wdp"/><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33" Type="http://schemas.microsoft.com/office/2007/relationships/diagramDrawing" Target="../diagrams/drawing11.xml"/><Relationship Id="rId2" Type="http://schemas.openxmlformats.org/officeDocument/2006/relationships/image" Target="../media/image1.png"/><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diagramData" Target="../diagrams/data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diagramColors" Target="../diagrams/colors11.xml"/><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diagramQuickStyle" Target="../diagrams/quickStyle11.xml"/><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diagramLayout" Target="../diagrams/layout11.xml"/><Relationship Id="rId8" Type="http://schemas.microsoft.com/office/2007/relationships/diagramDrawing" Target="../diagrams/drawing6.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33.jpeg"/><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gi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1.png"/><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microsoft.com/office/2007/relationships/hdphoto" Target="../media/hdphoto1.wdp"/></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1835696" y="2636912"/>
            <a:ext cx="5400600" cy="1584176"/>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dirty="0"/>
          </a:p>
        </p:txBody>
      </p:sp>
      <p:sp>
        <p:nvSpPr>
          <p:cNvPr id="2" name="Título 1"/>
          <p:cNvSpPr>
            <a:spLocks noGrp="1"/>
          </p:cNvSpPr>
          <p:nvPr>
            <p:ph type="ctrTitle"/>
          </p:nvPr>
        </p:nvSpPr>
        <p:spPr>
          <a:xfrm>
            <a:off x="2430635" y="2693987"/>
            <a:ext cx="4210721" cy="1470025"/>
          </a:xfrm>
        </p:spPr>
        <p:txBody>
          <a:bodyPr>
            <a:normAutofit/>
          </a:bodyPr>
          <a:lstStyle/>
          <a:p>
            <a:r>
              <a:rPr lang="pt-BR" sz="3600" b="1" dirty="0" smtClean="0">
                <a:solidFill>
                  <a:schemeClr val="bg1"/>
                </a:solidFill>
                <a:latin typeface="Georgia" pitchFamily="18" charset="0"/>
                <a:ea typeface="Verdana" pitchFamily="34" charset="0"/>
                <a:cs typeface="Verdana" pitchFamily="34" charset="0"/>
              </a:rPr>
              <a:t>Java Orientação a Objetos</a:t>
            </a:r>
            <a:endParaRPr lang="pt-BR" sz="3600" b="1" dirty="0">
              <a:solidFill>
                <a:schemeClr val="bg1"/>
              </a:solidFill>
              <a:latin typeface="Georgia" pitchFamily="18" charset="0"/>
              <a:ea typeface="Verdana" pitchFamily="34" charset="0"/>
              <a:cs typeface="Verdana" pitchFamily="34" charset="0"/>
            </a:endParaRPr>
          </a:p>
        </p:txBody>
      </p:sp>
      <p:sp>
        <p:nvSpPr>
          <p:cNvPr id="3" name="Subtítulo 2"/>
          <p:cNvSpPr>
            <a:spLocks noGrp="1"/>
          </p:cNvSpPr>
          <p:nvPr>
            <p:ph type="subTitle" idx="1"/>
          </p:nvPr>
        </p:nvSpPr>
        <p:spPr>
          <a:xfrm>
            <a:off x="1498972" y="4437112"/>
            <a:ext cx="6400800" cy="504056"/>
          </a:xfrm>
        </p:spPr>
        <p:txBody>
          <a:bodyPr>
            <a:normAutofit/>
          </a:bodyPr>
          <a:lstStyle/>
          <a:p>
            <a:r>
              <a:rPr lang="pt-BR" sz="1800" dirty="0" smtClean="0">
                <a:solidFill>
                  <a:schemeClr val="bg2">
                    <a:lumMod val="25000"/>
                  </a:schemeClr>
                </a:solidFill>
                <a:latin typeface="Georgia" pitchFamily="18" charset="0"/>
              </a:rPr>
              <a:t>Curso sobre a linguagem Java e Orientação a Objetos</a:t>
            </a:r>
            <a:endParaRPr lang="pt-BR" sz="1800" dirty="0">
              <a:solidFill>
                <a:schemeClr val="bg2">
                  <a:lumMod val="25000"/>
                </a:schemeClr>
              </a:solidFill>
              <a:latin typeface="Georgia" pitchFamily="18" charset="0"/>
            </a:endParaRPr>
          </a:p>
        </p:txBody>
      </p:sp>
      <p:cxnSp>
        <p:nvCxnSpPr>
          <p:cNvPr id="7" name="Conector reto 6"/>
          <p:cNvCxnSpPr/>
          <p:nvPr/>
        </p:nvCxnSpPr>
        <p:spPr>
          <a:xfrm>
            <a:off x="1475656" y="4365104"/>
            <a:ext cx="6264696" cy="0"/>
          </a:xfrm>
          <a:prstGeom prst="line">
            <a:avLst/>
          </a:prstGeom>
          <a:ln>
            <a:solidFill>
              <a:schemeClr val="bg2">
                <a:lumMod val="50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pic>
        <p:nvPicPr>
          <p:cNvPr id="8" name="Imagem 7"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10" name="Subtitle 1"/>
          <p:cNvSpPr txBox="1">
            <a:spLocks/>
          </p:cNvSpPr>
          <p:nvPr/>
        </p:nvSpPr>
        <p:spPr>
          <a:xfrm>
            <a:off x="3389512" y="4941168"/>
            <a:ext cx="2725016" cy="374295"/>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err="1" smtClean="0">
                <a:solidFill>
                  <a:schemeClr val="tx2">
                    <a:lumMod val="65000"/>
                    <a:lumOff val="35000"/>
                  </a:schemeClr>
                </a:solidFill>
              </a:rPr>
              <a:t>Instrutor</a:t>
            </a:r>
            <a:r>
              <a:rPr lang="en-GB" dirty="0" smtClean="0">
                <a:solidFill>
                  <a:schemeClr val="tx2">
                    <a:lumMod val="65000"/>
                    <a:lumOff val="35000"/>
                  </a:schemeClr>
                </a:solidFill>
              </a:rPr>
              <a:t>: </a:t>
            </a:r>
            <a:r>
              <a:rPr lang="en-GB" dirty="0" smtClean="0">
                <a:solidFill>
                  <a:schemeClr val="tx2">
                    <a:lumMod val="50000"/>
                    <a:lumOff val="50000"/>
                  </a:schemeClr>
                </a:solidFill>
              </a:rPr>
              <a:t>Lucas </a:t>
            </a:r>
            <a:r>
              <a:rPr lang="en-GB" dirty="0" err="1" smtClean="0">
                <a:solidFill>
                  <a:schemeClr val="tx2">
                    <a:lumMod val="50000"/>
                    <a:lumOff val="50000"/>
                  </a:schemeClr>
                </a:solidFill>
              </a:rPr>
              <a:t>Biason</a:t>
            </a:r>
            <a:endParaRPr lang="en-GB" dirty="0">
              <a:solidFill>
                <a:schemeClr val="tx2">
                  <a:lumMod val="50000"/>
                  <a:lumOff val="50000"/>
                </a:schemeClr>
              </a:solidFill>
            </a:endParaRPr>
          </a:p>
        </p:txBody>
      </p:sp>
      <p:pic>
        <p:nvPicPr>
          <p:cNvPr id="13" name="Picture 2" descr="C:\Users\Lucas\Desktop\brown_flowers.png"/>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9424" t="2502" r="18344" b="57067"/>
          <a:stretch/>
        </p:blipFill>
        <p:spPr bwMode="auto">
          <a:xfrm>
            <a:off x="2518672" y="569773"/>
            <a:ext cx="4034647" cy="20702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Lucas Biason\Downloads\Java.pn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453159" y="260648"/>
            <a:ext cx="2270969" cy="2270969"/>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74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3" name="Retângulo 2"/>
          <p:cNvSpPr/>
          <p:nvPr/>
        </p:nvSpPr>
        <p:spPr>
          <a:xfrm>
            <a:off x="2987824" y="1556792"/>
            <a:ext cx="5184576" cy="1384995"/>
          </a:xfrm>
          <a:prstGeom prst="rect">
            <a:avLst/>
          </a:prstGeom>
        </p:spPr>
        <p:txBody>
          <a:bodyPr wrap="square">
            <a:spAutoFit/>
          </a:bodyPr>
          <a:lstStyle/>
          <a:p>
            <a:pPr algn="just"/>
            <a:r>
              <a:rPr lang="pt-BR" sz="1400" dirty="0">
                <a:solidFill>
                  <a:schemeClr val="tx2">
                    <a:lumMod val="75000"/>
                    <a:lumOff val="25000"/>
                  </a:schemeClr>
                </a:solidFill>
                <a:latin typeface="Georgia" pitchFamily="18" charset="0"/>
              </a:rPr>
              <a:t>(</a:t>
            </a:r>
            <a:r>
              <a:rPr lang="pt-BR" sz="1400" b="1" dirty="0">
                <a:solidFill>
                  <a:schemeClr val="tx2">
                    <a:lumMod val="75000"/>
                    <a:lumOff val="25000"/>
                  </a:schemeClr>
                </a:solidFill>
                <a:latin typeface="Georgia" pitchFamily="18" charset="0"/>
              </a:rPr>
              <a:t>Java Standard Edition</a:t>
            </a:r>
            <a:r>
              <a:rPr lang="pt-BR" sz="1400" dirty="0">
                <a:solidFill>
                  <a:schemeClr val="tx2">
                    <a:lumMod val="75000"/>
                    <a:lumOff val="25000"/>
                  </a:schemeClr>
                </a:solidFill>
                <a:latin typeface="Georgia" pitchFamily="18" charset="0"/>
              </a:rPr>
              <a:t>): é uma ferramenta de desenvolvimento para a plataforma Java. Ela contém todo o ambiente necessário para a criação e execução de aplicações Java, incluindo a máquina virtual Java (</a:t>
            </a:r>
            <a:r>
              <a:rPr lang="pt-BR" sz="1400" b="1" dirty="0">
                <a:solidFill>
                  <a:schemeClr val="tx2">
                    <a:lumMod val="75000"/>
                    <a:lumOff val="25000"/>
                  </a:schemeClr>
                </a:solidFill>
                <a:latin typeface="Georgia" pitchFamily="18" charset="0"/>
              </a:rPr>
              <a:t>JVM</a:t>
            </a:r>
            <a:r>
              <a:rPr lang="pt-BR" sz="1400" dirty="0">
                <a:solidFill>
                  <a:schemeClr val="tx2">
                    <a:lumMod val="75000"/>
                    <a:lumOff val="25000"/>
                  </a:schemeClr>
                </a:solidFill>
                <a:latin typeface="Georgia" pitchFamily="18" charset="0"/>
              </a:rPr>
              <a:t>), o compilador Java, as </a:t>
            </a:r>
            <a:r>
              <a:rPr lang="pt-BR" sz="1400" b="1" dirty="0">
                <a:solidFill>
                  <a:schemeClr val="tx2">
                    <a:lumMod val="75000"/>
                    <a:lumOff val="25000"/>
                  </a:schemeClr>
                </a:solidFill>
                <a:latin typeface="Georgia" pitchFamily="18" charset="0"/>
              </a:rPr>
              <a:t>APIs</a:t>
            </a:r>
            <a:r>
              <a:rPr lang="pt-BR" sz="1400" dirty="0">
                <a:solidFill>
                  <a:schemeClr val="tx2">
                    <a:lumMod val="75000"/>
                    <a:lumOff val="25000"/>
                  </a:schemeClr>
                </a:solidFill>
                <a:latin typeface="Georgia" pitchFamily="18" charset="0"/>
              </a:rPr>
              <a:t> do Java e outras ferramentas utilitárias para uma melhor funcionalidade.</a:t>
            </a:r>
          </a:p>
        </p:txBody>
      </p:sp>
      <p:grpSp>
        <p:nvGrpSpPr>
          <p:cNvPr id="12" name="Grupo 11"/>
          <p:cNvGrpSpPr/>
          <p:nvPr/>
        </p:nvGrpSpPr>
        <p:grpSpPr>
          <a:xfrm>
            <a:off x="251520" y="1320286"/>
            <a:ext cx="3896816" cy="1646141"/>
            <a:chOff x="251520" y="1320286"/>
            <a:chExt cx="3896816" cy="1646141"/>
          </a:xfrm>
        </p:grpSpPr>
        <p:graphicFrame>
          <p:nvGraphicFramePr>
            <p:cNvPr id="2" name="Diagrama 1"/>
            <p:cNvGraphicFramePr/>
            <p:nvPr>
              <p:extLst>
                <p:ext uri="{D42A27DB-BD31-4B8C-83A1-F6EECF244321}">
                  <p14:modId xmlns:p14="http://schemas.microsoft.com/office/powerpoint/2010/main" val="2563390448"/>
                </p:ext>
              </p:extLst>
            </p:nvPr>
          </p:nvGraphicFramePr>
          <p:xfrm>
            <a:off x="251520" y="1320286"/>
            <a:ext cx="3744416" cy="1493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a 7"/>
            <p:cNvGraphicFramePr/>
            <p:nvPr>
              <p:extLst>
                <p:ext uri="{D42A27DB-BD31-4B8C-83A1-F6EECF244321}">
                  <p14:modId xmlns:p14="http://schemas.microsoft.com/office/powerpoint/2010/main" val="4148359967"/>
                </p:ext>
              </p:extLst>
            </p:nvPr>
          </p:nvGraphicFramePr>
          <p:xfrm>
            <a:off x="403920" y="1472686"/>
            <a:ext cx="3744416" cy="14937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9" name="Grupo 18"/>
          <p:cNvGrpSpPr/>
          <p:nvPr/>
        </p:nvGrpSpPr>
        <p:grpSpPr>
          <a:xfrm>
            <a:off x="251520" y="2814027"/>
            <a:ext cx="3896816" cy="1646141"/>
            <a:chOff x="251520" y="2814027"/>
            <a:chExt cx="3896816" cy="1646141"/>
          </a:xfrm>
        </p:grpSpPr>
        <p:graphicFrame>
          <p:nvGraphicFramePr>
            <p:cNvPr id="9" name="Diagrama 8"/>
            <p:cNvGraphicFramePr/>
            <p:nvPr>
              <p:extLst>
                <p:ext uri="{D42A27DB-BD31-4B8C-83A1-F6EECF244321}">
                  <p14:modId xmlns:p14="http://schemas.microsoft.com/office/powerpoint/2010/main" val="3531710513"/>
                </p:ext>
              </p:extLst>
            </p:nvPr>
          </p:nvGraphicFramePr>
          <p:xfrm>
            <a:off x="251520" y="2814027"/>
            <a:ext cx="3744416" cy="149374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a 9"/>
            <p:cNvGraphicFramePr/>
            <p:nvPr>
              <p:extLst>
                <p:ext uri="{D42A27DB-BD31-4B8C-83A1-F6EECF244321}">
                  <p14:modId xmlns:p14="http://schemas.microsoft.com/office/powerpoint/2010/main" val="681345842"/>
                </p:ext>
              </p:extLst>
            </p:nvPr>
          </p:nvGraphicFramePr>
          <p:xfrm>
            <a:off x="403920" y="2966427"/>
            <a:ext cx="3744416" cy="149374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1" name="Retângulo 10"/>
          <p:cNvSpPr/>
          <p:nvPr/>
        </p:nvSpPr>
        <p:spPr>
          <a:xfrm>
            <a:off x="2987824" y="3123545"/>
            <a:ext cx="5184576" cy="1169551"/>
          </a:xfrm>
          <a:prstGeom prst="rect">
            <a:avLst/>
          </a:prstGeom>
        </p:spPr>
        <p:txBody>
          <a:bodyPr wrap="square">
            <a:spAutoFit/>
          </a:bodyPr>
          <a:lstStyle/>
          <a:p>
            <a:pPr algn="just"/>
            <a:r>
              <a:rPr lang="pt-BR" sz="1400" dirty="0">
                <a:solidFill>
                  <a:schemeClr val="tx2">
                    <a:lumMod val="75000"/>
                    <a:lumOff val="25000"/>
                  </a:schemeClr>
                </a:solidFill>
                <a:latin typeface="Georgia" pitchFamily="18" charset="0"/>
              </a:rPr>
              <a:t> </a:t>
            </a:r>
            <a:r>
              <a:rPr lang="pt-BR" sz="1400" b="1" dirty="0">
                <a:solidFill>
                  <a:schemeClr val="tx2">
                    <a:lumMod val="75000"/>
                    <a:lumOff val="25000"/>
                  </a:schemeClr>
                </a:solidFill>
                <a:latin typeface="Georgia" pitchFamily="18" charset="0"/>
              </a:rPr>
              <a:t>(Java Enterprise Edition): </a:t>
            </a:r>
            <a:r>
              <a:rPr lang="pt-BR" sz="1400" dirty="0">
                <a:solidFill>
                  <a:schemeClr val="tx2">
                    <a:lumMod val="75000"/>
                    <a:lumOff val="25000"/>
                  </a:schemeClr>
                </a:solidFill>
                <a:latin typeface="Georgia" pitchFamily="18" charset="0"/>
              </a:rPr>
              <a:t>Softwares do tipo J2EE são feitos em Java para rodar em servidores de aplicação (Apache Tomcat, por exemplo). Fazendo uma comparação bem simples, é como se fosse o "ASP" ou "PHP". Obviamente, as funcionalidades vão muito além, com servlets, etc.</a:t>
            </a:r>
          </a:p>
        </p:txBody>
      </p:sp>
      <p:grpSp>
        <p:nvGrpSpPr>
          <p:cNvPr id="20" name="Grupo 19"/>
          <p:cNvGrpSpPr/>
          <p:nvPr/>
        </p:nvGrpSpPr>
        <p:grpSpPr>
          <a:xfrm>
            <a:off x="251520" y="4293096"/>
            <a:ext cx="3896816" cy="1646141"/>
            <a:chOff x="251520" y="4293096"/>
            <a:chExt cx="3896816" cy="1646141"/>
          </a:xfrm>
        </p:grpSpPr>
        <p:graphicFrame>
          <p:nvGraphicFramePr>
            <p:cNvPr id="13" name="Diagrama 12"/>
            <p:cNvGraphicFramePr/>
            <p:nvPr>
              <p:extLst>
                <p:ext uri="{D42A27DB-BD31-4B8C-83A1-F6EECF244321}">
                  <p14:modId xmlns:p14="http://schemas.microsoft.com/office/powerpoint/2010/main" val="2360580824"/>
                </p:ext>
              </p:extLst>
            </p:nvPr>
          </p:nvGraphicFramePr>
          <p:xfrm>
            <a:off x="251520" y="4293096"/>
            <a:ext cx="3744416" cy="149374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4" name="Diagrama 13"/>
            <p:cNvGraphicFramePr/>
            <p:nvPr>
              <p:extLst>
                <p:ext uri="{D42A27DB-BD31-4B8C-83A1-F6EECF244321}">
                  <p14:modId xmlns:p14="http://schemas.microsoft.com/office/powerpoint/2010/main" val="4292769739"/>
                </p:ext>
              </p:extLst>
            </p:nvPr>
          </p:nvGraphicFramePr>
          <p:xfrm>
            <a:off x="403920" y="4445496"/>
            <a:ext cx="3744416" cy="1493741"/>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5" name="Retângulo 14"/>
          <p:cNvSpPr/>
          <p:nvPr/>
        </p:nvSpPr>
        <p:spPr>
          <a:xfrm>
            <a:off x="2987824" y="4602614"/>
            <a:ext cx="5184576" cy="1169551"/>
          </a:xfrm>
          <a:prstGeom prst="rect">
            <a:avLst/>
          </a:prstGeom>
        </p:spPr>
        <p:txBody>
          <a:bodyPr wrap="square">
            <a:spAutoFit/>
          </a:bodyPr>
          <a:lstStyle/>
          <a:p>
            <a:pPr algn="just"/>
            <a:r>
              <a:rPr lang="pt-BR" sz="1400" dirty="0">
                <a:solidFill>
                  <a:schemeClr val="tx2">
                    <a:lumMod val="75000"/>
                    <a:lumOff val="25000"/>
                  </a:schemeClr>
                </a:solidFill>
                <a:latin typeface="Georgia" pitchFamily="18" charset="0"/>
              </a:rPr>
              <a:t> </a:t>
            </a:r>
            <a:r>
              <a:rPr lang="pt-BR" sz="1400" b="1" dirty="0">
                <a:solidFill>
                  <a:schemeClr val="tx2">
                    <a:lumMod val="75000"/>
                    <a:lumOff val="25000"/>
                  </a:schemeClr>
                </a:solidFill>
                <a:latin typeface="Georgia" pitchFamily="18" charset="0"/>
              </a:rPr>
              <a:t>(Java Micro Edition):</a:t>
            </a:r>
            <a:r>
              <a:rPr lang="pt-BR" sz="1400" dirty="0">
                <a:solidFill>
                  <a:schemeClr val="tx2">
                    <a:lumMod val="75000"/>
                    <a:lumOff val="25000"/>
                  </a:schemeClr>
                </a:solidFill>
                <a:latin typeface="Georgia" pitchFamily="18" charset="0"/>
              </a:rPr>
              <a:t> Os softwares do tipo J2ME são feitos para rodar em dispositivos móveis, por exemplo, celular (igual os jogos em JAVA que você baixa em alguns celulares), câmeras digitas, smart cards, pen drivers, PDA, entre outros dispositivos.</a:t>
            </a:r>
          </a:p>
        </p:txBody>
      </p:sp>
      <p:sp>
        <p:nvSpPr>
          <p:cNvPr id="16" name="Espaço Reservado para Número de Slide 15"/>
          <p:cNvSpPr>
            <a:spLocks noGrp="1"/>
          </p:cNvSpPr>
          <p:nvPr>
            <p:ph type="sldNum" sz="quarter" idx="12"/>
          </p:nvPr>
        </p:nvSpPr>
        <p:spPr/>
        <p:txBody>
          <a:bodyPr/>
          <a:lstStyle/>
          <a:p>
            <a:fld id="{D957C912-26D7-4E98-9CF3-5E4B8600EDFC}" type="slidenum">
              <a:rPr lang="pt-BR" smtClean="0"/>
              <a:t>10</a:t>
            </a:fld>
            <a:endParaRPr lang="pt-BR"/>
          </a:p>
        </p:txBody>
      </p:sp>
      <p:sp>
        <p:nvSpPr>
          <p:cNvPr id="17" name="Espaço Reservado para Rodapé 16"/>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26740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90228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Tratando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2286000" y="1988840"/>
            <a:ext cx="4572000"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dirty="0"/>
              <a:t>//</a:t>
            </a:r>
            <a:r>
              <a:rPr lang="pt-BR" dirty="0" err="1"/>
              <a:t>NegativeArraySizeException</a:t>
            </a:r>
            <a:endParaRPr lang="pt-BR" dirty="0"/>
          </a:p>
          <a:p>
            <a:r>
              <a:rPr lang="pt-BR" dirty="0"/>
              <a:t>String[] teste = </a:t>
            </a:r>
            <a:r>
              <a:rPr lang="pt-BR" b="1" dirty="0"/>
              <a:t>new String[-5];</a:t>
            </a:r>
          </a:p>
          <a:p>
            <a:r>
              <a:rPr lang="pt-BR" dirty="0"/>
              <a:t>//</a:t>
            </a:r>
            <a:r>
              <a:rPr lang="pt-BR" dirty="0" err="1"/>
              <a:t>ArrayIndexOutOfBoundsException</a:t>
            </a:r>
            <a:endParaRPr lang="pt-BR" dirty="0"/>
          </a:p>
          <a:p>
            <a:r>
              <a:rPr lang="pt-BR" dirty="0"/>
              <a:t>teste[5]="";</a:t>
            </a:r>
          </a:p>
          <a:p>
            <a:endParaRPr lang="pt-BR" dirty="0"/>
          </a:p>
          <a:p>
            <a:r>
              <a:rPr lang="pt-BR" dirty="0"/>
              <a:t>//</a:t>
            </a:r>
            <a:r>
              <a:rPr lang="pt-BR" dirty="0" err="1"/>
              <a:t>NullPointerException</a:t>
            </a:r>
            <a:endParaRPr lang="pt-BR" dirty="0"/>
          </a:p>
          <a:p>
            <a:r>
              <a:rPr lang="pt-BR" dirty="0"/>
              <a:t>String s = </a:t>
            </a:r>
            <a:r>
              <a:rPr lang="pt-BR" b="1" dirty="0" err="1"/>
              <a:t>null</a:t>
            </a:r>
            <a:r>
              <a:rPr lang="pt-BR" b="1" dirty="0"/>
              <a:t>;</a:t>
            </a:r>
          </a:p>
          <a:p>
            <a:r>
              <a:rPr lang="pt-BR" dirty="0" err="1"/>
              <a:t>s.toString</a:t>
            </a:r>
            <a:r>
              <a:rPr lang="pt-BR" dirty="0"/>
              <a:t>();</a:t>
            </a:r>
          </a:p>
          <a:p>
            <a:endParaRPr lang="pt-BR" dirty="0"/>
          </a:p>
          <a:p>
            <a:r>
              <a:rPr lang="pt-BR" dirty="0"/>
              <a:t>//</a:t>
            </a:r>
            <a:r>
              <a:rPr lang="pt-BR" dirty="0" err="1"/>
              <a:t>NumberFormatException</a:t>
            </a:r>
            <a:endParaRPr lang="pt-BR" dirty="0"/>
          </a:p>
          <a:p>
            <a:r>
              <a:rPr lang="pt-BR" b="1" dirty="0" err="1"/>
              <a:t>int</a:t>
            </a:r>
            <a:r>
              <a:rPr lang="pt-BR" b="1" dirty="0"/>
              <a:t> i = </a:t>
            </a:r>
            <a:r>
              <a:rPr lang="pt-BR" b="1" dirty="0" err="1"/>
              <a:t>Integer.</a:t>
            </a:r>
            <a:r>
              <a:rPr lang="pt-BR" b="1" i="1" dirty="0" err="1"/>
              <a:t>parseInt</a:t>
            </a:r>
            <a:r>
              <a:rPr lang="pt-BR" b="1" i="1" dirty="0"/>
              <a:t>("oi");</a:t>
            </a:r>
            <a:endParaRPr lang="pt-BR" dirty="0"/>
          </a:p>
        </p:txBody>
      </p:sp>
    </p:spTree>
    <p:extLst>
      <p:ext uri="{BB962C8B-B14F-4D97-AF65-F5344CB8AC3E}">
        <p14:creationId xmlns:p14="http://schemas.microsoft.com/office/powerpoint/2010/main" val="390789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90228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Tratando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835636" y="1268760"/>
            <a:ext cx="5888551"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1">
                    <a:lumMod val="75000"/>
                  </a:schemeClr>
                </a:solidFill>
              </a:rPr>
              <a:t>try</a:t>
            </a:r>
            <a:r>
              <a:rPr lang="pt-BR" b="1" dirty="0" smtClean="0"/>
              <a:t>{</a:t>
            </a:r>
            <a:endParaRPr lang="pt-BR" dirty="0" smtClean="0"/>
          </a:p>
          <a:p>
            <a:pPr lvl="1"/>
            <a:r>
              <a:rPr lang="pt-BR" dirty="0" smtClean="0"/>
              <a:t>String</a:t>
            </a:r>
            <a:r>
              <a:rPr lang="pt-BR" dirty="0"/>
              <a:t>[] teste = new String[-5</a:t>
            </a:r>
            <a:r>
              <a:rPr lang="pt-BR" dirty="0" smtClean="0"/>
              <a:t>];</a:t>
            </a:r>
          </a:p>
          <a:p>
            <a:pPr lvl="1"/>
            <a:r>
              <a:rPr lang="pt-BR" dirty="0" smtClean="0"/>
              <a:t> teste[5]="";</a:t>
            </a:r>
          </a:p>
          <a:p>
            <a:pPr lvl="1"/>
            <a:endParaRPr lang="pt-BR" dirty="0"/>
          </a:p>
          <a:p>
            <a:pPr lvl="1"/>
            <a:r>
              <a:rPr lang="pt-BR" dirty="0" smtClean="0"/>
              <a:t>String </a:t>
            </a:r>
            <a:r>
              <a:rPr lang="pt-BR" dirty="0"/>
              <a:t>s = </a:t>
            </a:r>
            <a:r>
              <a:rPr lang="pt-BR" dirty="0" err="1"/>
              <a:t>null</a:t>
            </a:r>
            <a:r>
              <a:rPr lang="pt-BR" dirty="0"/>
              <a:t>;</a:t>
            </a:r>
          </a:p>
          <a:p>
            <a:pPr lvl="1"/>
            <a:r>
              <a:rPr lang="pt-BR" dirty="0" err="1"/>
              <a:t>s.toString</a:t>
            </a:r>
            <a:r>
              <a:rPr lang="pt-BR" dirty="0" smtClean="0"/>
              <a:t>();</a:t>
            </a:r>
          </a:p>
          <a:p>
            <a:pPr lvl="1"/>
            <a:r>
              <a:rPr lang="pt-BR" dirty="0" err="1" smtClean="0"/>
              <a:t>int</a:t>
            </a:r>
            <a:r>
              <a:rPr lang="pt-BR" dirty="0" smtClean="0"/>
              <a:t> </a:t>
            </a:r>
            <a:r>
              <a:rPr lang="pt-BR" dirty="0"/>
              <a:t>i = </a:t>
            </a:r>
            <a:r>
              <a:rPr lang="pt-BR" dirty="0" err="1"/>
              <a:t>Integer.</a:t>
            </a:r>
            <a:r>
              <a:rPr lang="pt-BR" i="1" dirty="0" err="1"/>
              <a:t>parseInt</a:t>
            </a:r>
            <a:r>
              <a:rPr lang="pt-BR" i="1" dirty="0"/>
              <a:t>("oi</a:t>
            </a:r>
            <a:r>
              <a:rPr lang="pt-BR" i="1" dirty="0" smtClean="0"/>
              <a:t>");	</a:t>
            </a:r>
            <a:endParaRPr lang="pt-BR" i="1" dirty="0"/>
          </a:p>
          <a:p>
            <a:endParaRPr lang="pt-BR" dirty="0"/>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NegativeArraySizeException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ArrayIndexOutOfBoundsException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NullPointerException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r>
              <a:rPr lang="pt-BR" b="1" dirty="0">
                <a:solidFill>
                  <a:schemeClr val="accent3">
                    <a:lumMod val="75000"/>
                  </a:schemeClr>
                </a:solidFill>
              </a:rPr>
              <a:t>catch</a:t>
            </a:r>
            <a:r>
              <a:rPr lang="pt-BR" b="1" dirty="0"/>
              <a:t>(</a:t>
            </a:r>
            <a:r>
              <a:rPr lang="pt-BR" b="1" dirty="0" err="1">
                <a:solidFill>
                  <a:schemeClr val="accent6">
                    <a:lumMod val="75000"/>
                  </a:schemeClr>
                </a:solidFill>
              </a:rPr>
              <a:t>NumberFormatException</a:t>
            </a:r>
            <a:r>
              <a:rPr lang="pt-BR" b="1" dirty="0">
                <a:solidFill>
                  <a:schemeClr val="accent6">
                    <a:lumMod val="75000"/>
                  </a:schemeClr>
                </a:solidFill>
              </a:rPr>
              <a:t> n</a:t>
            </a:r>
            <a:r>
              <a:rPr lang="pt-BR" b="1" dirty="0"/>
              <a:t>){</a:t>
            </a:r>
          </a:p>
          <a:p>
            <a:r>
              <a:rPr lang="pt-BR" dirty="0" smtClean="0"/>
              <a:t>	</a:t>
            </a:r>
            <a:r>
              <a:rPr lang="pt-BR" dirty="0" err="1" smtClean="0"/>
              <a:t>System.</a:t>
            </a:r>
            <a:r>
              <a:rPr lang="pt-BR" i="1" dirty="0" err="1" smtClean="0"/>
              <a:t>out.println</a:t>
            </a:r>
            <a:r>
              <a:rPr lang="pt-BR" i="1" dirty="0"/>
              <a:t>("Foi lançada: "+n);</a:t>
            </a:r>
          </a:p>
          <a:p>
            <a:r>
              <a:rPr lang="pt-BR" dirty="0"/>
              <a:t>}</a:t>
            </a:r>
          </a:p>
        </p:txBody>
      </p:sp>
      <p:sp>
        <p:nvSpPr>
          <p:cNvPr id="11" name="Retângulo 10"/>
          <p:cNvSpPr/>
          <p:nvPr/>
        </p:nvSpPr>
        <p:spPr>
          <a:xfrm>
            <a:off x="5796136" y="2636912"/>
            <a:ext cx="2504175" cy="147732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1">
                    <a:lumMod val="75000"/>
                  </a:schemeClr>
                </a:solidFill>
              </a:rPr>
              <a:t>try</a:t>
            </a:r>
            <a:r>
              <a:rPr lang="pt-BR" b="1" dirty="0" smtClean="0"/>
              <a:t>{</a:t>
            </a:r>
            <a:endParaRPr lang="pt-BR" dirty="0" smtClean="0"/>
          </a:p>
          <a:p>
            <a:pPr lvl="1"/>
            <a:r>
              <a:rPr lang="pt-BR" dirty="0" smtClean="0"/>
              <a:t>.....</a:t>
            </a:r>
            <a:r>
              <a:rPr lang="pt-BR" i="1" dirty="0" smtClean="0"/>
              <a:t>	</a:t>
            </a:r>
            <a:endParaRPr lang="pt-BR" dirty="0"/>
          </a:p>
          <a:p>
            <a:r>
              <a:rPr lang="pt-BR" dirty="0"/>
              <a:t>}</a:t>
            </a:r>
            <a:r>
              <a:rPr lang="pt-BR" b="1" dirty="0" smtClean="0">
                <a:solidFill>
                  <a:schemeClr val="accent3">
                    <a:lumMod val="75000"/>
                  </a:schemeClr>
                </a:solidFill>
              </a:rPr>
              <a:t>catch</a:t>
            </a:r>
            <a:r>
              <a:rPr lang="pt-BR" b="1" dirty="0" smtClean="0"/>
              <a:t>(</a:t>
            </a:r>
            <a:r>
              <a:rPr lang="pt-BR" b="1" dirty="0" err="1" smtClean="0">
                <a:solidFill>
                  <a:schemeClr val="accent6">
                    <a:lumMod val="75000"/>
                  </a:schemeClr>
                </a:solidFill>
              </a:rPr>
              <a:t>Exception</a:t>
            </a:r>
            <a:r>
              <a:rPr lang="pt-BR" b="1" dirty="0" smtClean="0">
                <a:solidFill>
                  <a:schemeClr val="accent6">
                    <a:lumMod val="75000"/>
                  </a:schemeClr>
                </a:solidFill>
              </a:rPr>
              <a:t> </a:t>
            </a:r>
            <a:r>
              <a:rPr lang="pt-BR" b="1" dirty="0">
                <a:solidFill>
                  <a:schemeClr val="accent6">
                    <a:lumMod val="75000"/>
                  </a:schemeClr>
                </a:solidFill>
              </a:rPr>
              <a:t>n</a:t>
            </a:r>
            <a:r>
              <a:rPr lang="pt-BR" b="1" dirty="0"/>
              <a:t>){</a:t>
            </a:r>
          </a:p>
          <a:p>
            <a:r>
              <a:rPr lang="pt-BR" dirty="0" smtClean="0"/>
              <a:t>	...</a:t>
            </a:r>
            <a:endParaRPr lang="pt-BR" i="1" dirty="0"/>
          </a:p>
          <a:p>
            <a:r>
              <a:rPr lang="pt-BR" dirty="0" smtClean="0"/>
              <a:t>}</a:t>
            </a:r>
            <a:endParaRPr lang="pt-BR" dirty="0"/>
          </a:p>
        </p:txBody>
      </p:sp>
    </p:spTree>
    <p:extLst>
      <p:ext uri="{BB962C8B-B14F-4D97-AF65-F5344CB8AC3E}">
        <p14:creationId xmlns:p14="http://schemas.microsoft.com/office/powerpoint/2010/main" val="26586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467544" y="1340768"/>
            <a:ext cx="8280920" cy="923330"/>
          </a:xfrm>
          <a:prstGeom prst="rect">
            <a:avLst/>
          </a:prstGeom>
        </p:spPr>
        <p:txBody>
          <a:bodyPr wrap="square">
            <a:spAutoFit/>
          </a:bodyPr>
          <a:lstStyle/>
          <a:p>
            <a:pPr algn="just"/>
            <a:r>
              <a:rPr lang="pt-BR" dirty="0" smtClean="0"/>
              <a:t>	A </a:t>
            </a:r>
            <a:r>
              <a:rPr lang="pt-BR" dirty="0"/>
              <a:t>maioria  dos  programadores em  Java utiliza as  classes  existentes  da  API  do  Java,  fornecedores  independentes e bibliotecas de  classe livremente disponíveis (normalmente descarregáveis a partir da Internet) para construir aplicativos Java. </a:t>
            </a:r>
          </a:p>
        </p:txBody>
      </p:sp>
      <p:sp>
        <p:nvSpPr>
          <p:cNvPr id="13" name="Retângulo 12"/>
          <p:cNvSpPr/>
          <p:nvPr/>
        </p:nvSpPr>
        <p:spPr>
          <a:xfrm>
            <a:off x="468965" y="2380531"/>
            <a:ext cx="8280920" cy="1200329"/>
          </a:xfrm>
          <a:prstGeom prst="rect">
            <a:avLst/>
          </a:prstGeom>
        </p:spPr>
        <p:txBody>
          <a:bodyPr wrap="square">
            <a:spAutoFit/>
          </a:bodyPr>
          <a:lstStyle/>
          <a:p>
            <a:pPr algn="just"/>
            <a:r>
              <a:rPr lang="pt-BR" dirty="0" smtClean="0"/>
              <a:t>	Se  </a:t>
            </a:r>
            <a:r>
              <a:rPr lang="pt-BR" dirty="0"/>
              <a:t>for  um  programador que  constrói classes que serão  utilizadas  por outros programadores,  você  pode  achar  útil  declarar suas próprias  classes  de  exceção  que  são  específicas  aos  problemas  que  podem  ocorrer  quando  outro  programador empregar  suas  classes reutilizáveis.</a:t>
            </a:r>
          </a:p>
        </p:txBody>
      </p:sp>
      <p:sp>
        <p:nvSpPr>
          <p:cNvPr id="14" name="Retângulo 13"/>
          <p:cNvSpPr/>
          <p:nvPr/>
        </p:nvSpPr>
        <p:spPr>
          <a:xfrm>
            <a:off x="611560" y="3820691"/>
            <a:ext cx="8136904" cy="646331"/>
          </a:xfrm>
          <a:prstGeom prst="rect">
            <a:avLst/>
          </a:prstGeom>
        </p:spPr>
        <p:txBody>
          <a:bodyPr wrap="square">
            <a:spAutoFit/>
          </a:bodyPr>
          <a:lstStyle/>
          <a:p>
            <a:pPr algn="just"/>
            <a:r>
              <a:rPr lang="pt-BR" dirty="0"/>
              <a:t> </a:t>
            </a:r>
            <a:r>
              <a:rPr lang="pt-BR" dirty="0" smtClean="0"/>
              <a:t>              Uma  </a:t>
            </a:r>
            <a:r>
              <a:rPr lang="pt-BR" dirty="0"/>
              <a:t>nova  classe  de  exceção  deve  estender  uma  classe  de  exceção  </a:t>
            </a:r>
            <a:r>
              <a:rPr lang="pt-BR" dirty="0" smtClean="0"/>
              <a:t>existente.</a:t>
            </a:r>
            <a:endParaRPr lang="pt-BR" dirty="0"/>
          </a:p>
        </p:txBody>
      </p:sp>
      <p:sp>
        <p:nvSpPr>
          <p:cNvPr id="15" name="Rectangle 1"/>
          <p:cNvSpPr>
            <a:spLocks noChangeArrowheads="1"/>
          </p:cNvSpPr>
          <p:nvPr/>
        </p:nvSpPr>
        <p:spPr bwMode="auto">
          <a:xfrm>
            <a:off x="468965" y="4468763"/>
            <a:ext cx="82794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	Para lançar uma exceção simplesmente usamos a clausula </a:t>
            </a:r>
            <a:r>
              <a:rPr kumimoji="0" lang="pt-BR" b="0" i="0" u="none" strike="noStrike" cap="none" normalizeH="0" baseline="0" dirty="0" err="1" smtClean="0">
                <a:ln>
                  <a:noFill/>
                </a:ln>
                <a:solidFill>
                  <a:srgbClr val="000000"/>
                </a:solidFill>
                <a:effectLst/>
                <a:latin typeface="Calibri" pitchFamily="34" charset="0"/>
                <a:ea typeface="MS Mincho" pitchFamily="49" charset="-128"/>
                <a:cs typeface="Calibri" pitchFamily="34" charset="0"/>
              </a:rPr>
              <a:t>throw</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 seguida do objeto que representa a exce</a:t>
            </a:r>
            <a:r>
              <a:rPr kumimoji="0" lang="pt-BR" b="0" i="0" u="none" strike="noStrike" cap="none" normalizeH="0" baseline="0" dirty="0" smtClean="0">
                <a:ln>
                  <a:noFill/>
                </a:ln>
                <a:solidFill>
                  <a:srgbClr val="000000"/>
                </a:solidFill>
                <a:effectLst/>
                <a:latin typeface="Courier New"/>
                <a:ea typeface="MS Mincho" pitchFamily="49" charset="-128"/>
                <a:cs typeface="Calibri" pitchFamily="34" charset="0"/>
              </a:rPr>
              <a:t>ç</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ão que queremos lan</a:t>
            </a:r>
            <a:r>
              <a:rPr kumimoji="0" lang="pt-BR" b="0" i="0" u="none" strike="noStrike" cap="none" normalizeH="0" baseline="0" dirty="0" smtClean="0">
                <a:ln>
                  <a:noFill/>
                </a:ln>
                <a:solidFill>
                  <a:srgbClr val="000000"/>
                </a:solidFill>
                <a:effectLst/>
                <a:latin typeface="Courier New"/>
                <a:ea typeface="MS Mincho" pitchFamily="49" charset="-128"/>
                <a:cs typeface="Calibri" pitchFamily="34" charset="0"/>
              </a:rPr>
              <a:t>ç</a:t>
            </a: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ar. </a:t>
            </a:r>
            <a:endParaRPr kumimoji="0" lang="pt-BR"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Retângulo 15"/>
          <p:cNvSpPr/>
          <p:nvPr/>
        </p:nvSpPr>
        <p:spPr>
          <a:xfrm>
            <a:off x="2394012" y="5130223"/>
            <a:ext cx="4572000" cy="923330"/>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just"/>
            <a:r>
              <a:rPr lang="pt-BR" b="1" dirty="0">
                <a:solidFill>
                  <a:schemeClr val="tx1"/>
                </a:solidFill>
              </a:rPr>
              <a:t>Exemplo: </a:t>
            </a:r>
            <a:r>
              <a:rPr lang="pt-BR" dirty="0">
                <a:solidFill>
                  <a:schemeClr val="tx1"/>
                </a:solidFill>
              </a:rPr>
              <a:t>Queremos verificar se o Sexo de uma </a:t>
            </a:r>
            <a:r>
              <a:rPr lang="pt-BR" dirty="0" smtClean="0">
                <a:solidFill>
                  <a:schemeClr val="tx1"/>
                </a:solidFill>
              </a:rPr>
              <a:t>pessoa </a:t>
            </a:r>
            <a:r>
              <a:rPr lang="pt-BR" dirty="0">
                <a:solidFill>
                  <a:schemeClr val="tx1"/>
                </a:solidFill>
              </a:rPr>
              <a:t>foi digitado corretamente e sua idade não é negativa ou nula. </a:t>
            </a:r>
          </a:p>
        </p:txBody>
      </p:sp>
    </p:spTree>
    <p:extLst>
      <p:ext uri="{BB962C8B-B14F-4D97-AF65-F5344CB8AC3E}">
        <p14:creationId xmlns:p14="http://schemas.microsoft.com/office/powerpoint/2010/main" val="327719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7" name="Retângulo 16"/>
          <p:cNvSpPr/>
          <p:nvPr/>
        </p:nvSpPr>
        <p:spPr>
          <a:xfrm>
            <a:off x="467544" y="1813173"/>
            <a:ext cx="8280920" cy="369332"/>
          </a:xfrm>
          <a:prstGeom prst="rect">
            <a:avLst/>
          </a:prstGeom>
        </p:spPr>
        <p:txBody>
          <a:bodyPr wrap="square">
            <a:spAutoFit/>
          </a:bodyPr>
          <a:lstStyle/>
          <a:p>
            <a:pPr algn="just"/>
            <a:r>
              <a:rPr lang="pt-BR" dirty="0" smtClean="0"/>
              <a:t>	Primeiramente, vamos criar a classe alvo de nosso exercício.</a:t>
            </a:r>
            <a:endParaRPr lang="pt-BR" dirty="0"/>
          </a:p>
        </p:txBody>
      </p:sp>
      <p:sp>
        <p:nvSpPr>
          <p:cNvPr id="18" name="Retângulo 17"/>
          <p:cNvSpPr/>
          <p:nvPr/>
        </p:nvSpPr>
        <p:spPr>
          <a:xfrm>
            <a:off x="2286000" y="2551837"/>
            <a:ext cx="4572000" cy="258532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t>class</a:t>
            </a:r>
            <a:r>
              <a:rPr lang="en-US" dirty="0"/>
              <a:t> Pessoa {</a:t>
            </a:r>
            <a:endParaRPr lang="pt-BR" dirty="0"/>
          </a:p>
          <a:p>
            <a:r>
              <a:rPr lang="en-US" dirty="0"/>
              <a:t> </a:t>
            </a:r>
            <a:endParaRPr lang="pt-BR" dirty="0"/>
          </a:p>
          <a:p>
            <a:pPr lvl="1"/>
            <a:r>
              <a:rPr lang="en-US" dirty="0"/>
              <a:t> </a:t>
            </a:r>
            <a:r>
              <a:rPr lang="en-US" b="1" dirty="0" smtClean="0"/>
              <a:t>private </a:t>
            </a:r>
            <a:r>
              <a:rPr lang="en-US" dirty="0" smtClean="0"/>
              <a:t>String </a:t>
            </a:r>
            <a:r>
              <a:rPr lang="en-US" dirty="0" err="1"/>
              <a:t>nome</a:t>
            </a:r>
            <a:r>
              <a:rPr lang="en-US" dirty="0"/>
              <a:t>;</a:t>
            </a:r>
            <a:endParaRPr lang="pt-BR" dirty="0"/>
          </a:p>
          <a:p>
            <a:pPr lvl="1"/>
            <a:r>
              <a:rPr lang="en-US" b="1" dirty="0"/>
              <a:t> private </a:t>
            </a:r>
            <a:r>
              <a:rPr lang="en-US" b="1" dirty="0" err="1" smtClean="0"/>
              <a:t>int</a:t>
            </a:r>
            <a:r>
              <a:rPr lang="en-US" dirty="0" smtClean="0"/>
              <a:t> </a:t>
            </a:r>
            <a:r>
              <a:rPr lang="en-US" dirty="0" err="1"/>
              <a:t>idade</a:t>
            </a:r>
            <a:r>
              <a:rPr lang="en-US" dirty="0"/>
              <a:t>;</a:t>
            </a:r>
            <a:endParaRPr lang="pt-BR" dirty="0"/>
          </a:p>
          <a:p>
            <a:pPr lvl="1"/>
            <a:r>
              <a:rPr lang="en-US" b="1" dirty="0"/>
              <a:t> private </a:t>
            </a:r>
            <a:r>
              <a:rPr lang="en-US" dirty="0" smtClean="0"/>
              <a:t>String </a:t>
            </a:r>
            <a:r>
              <a:rPr lang="en-US" dirty="0" err="1"/>
              <a:t>sexo</a:t>
            </a:r>
            <a:r>
              <a:rPr lang="en-US" dirty="0" smtClean="0"/>
              <a:t>;</a:t>
            </a:r>
          </a:p>
          <a:p>
            <a:r>
              <a:rPr lang="en-US" dirty="0"/>
              <a:t>	</a:t>
            </a:r>
            <a:endParaRPr lang="en-US" dirty="0" smtClean="0"/>
          </a:p>
          <a:p>
            <a:r>
              <a:rPr lang="en-US" dirty="0" smtClean="0"/>
              <a:t>         //</a:t>
            </a:r>
            <a:r>
              <a:rPr lang="en-US" dirty="0" err="1" smtClean="0"/>
              <a:t>métodos</a:t>
            </a:r>
            <a:r>
              <a:rPr lang="en-US" dirty="0" smtClean="0"/>
              <a:t> get e set</a:t>
            </a:r>
            <a:endParaRPr lang="pt-BR" dirty="0"/>
          </a:p>
          <a:p>
            <a:r>
              <a:rPr lang="en-US" dirty="0"/>
              <a:t>	</a:t>
            </a:r>
            <a:endParaRPr lang="en-US" dirty="0" smtClean="0"/>
          </a:p>
          <a:p>
            <a:r>
              <a:rPr lang="en-US" dirty="0"/>
              <a:t>}</a:t>
            </a:r>
            <a:endParaRPr lang="pt-BR" dirty="0"/>
          </a:p>
        </p:txBody>
      </p:sp>
    </p:spTree>
    <p:extLst>
      <p:ext uri="{BB962C8B-B14F-4D97-AF65-F5344CB8AC3E}">
        <p14:creationId xmlns:p14="http://schemas.microsoft.com/office/powerpoint/2010/main" val="302803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2303545" y="1556792"/>
            <a:ext cx="4572000" cy="400110"/>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smtClean="0">
                <a:solidFill>
                  <a:schemeClr val="tx1"/>
                </a:solidFill>
              </a:rPr>
              <a:t>1º Passo: </a:t>
            </a:r>
            <a:r>
              <a:rPr lang="pt-BR" sz="2000" dirty="0" smtClean="0">
                <a:solidFill>
                  <a:schemeClr val="tx1"/>
                </a:solidFill>
              </a:rPr>
              <a:t>criar a classe de Exceção. </a:t>
            </a:r>
            <a:endParaRPr lang="pt-BR" sz="2000" dirty="0">
              <a:solidFill>
                <a:schemeClr val="tx1"/>
              </a:solidFill>
            </a:endParaRPr>
          </a:p>
        </p:txBody>
      </p:sp>
      <p:sp>
        <p:nvSpPr>
          <p:cNvPr id="11" name="Retângulo 10"/>
          <p:cNvSpPr/>
          <p:nvPr/>
        </p:nvSpPr>
        <p:spPr>
          <a:xfrm>
            <a:off x="1110220" y="2564904"/>
            <a:ext cx="6984776" cy="147732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IdadeNegativa</a:t>
            </a:r>
            <a:r>
              <a:rPr lang="en-US" b="1" dirty="0" err="1">
                <a:solidFill>
                  <a:schemeClr val="accent2">
                    <a:lumMod val="75000"/>
                  </a:schemeClr>
                </a:solidFill>
              </a:rPr>
              <a:t>Exception</a:t>
            </a:r>
            <a:r>
              <a:rPr lang="en-US" dirty="0"/>
              <a:t> </a:t>
            </a:r>
            <a:r>
              <a:rPr lang="en-US" b="1" dirty="0"/>
              <a:t>extends</a:t>
            </a:r>
            <a:r>
              <a:rPr lang="en-US" dirty="0"/>
              <a:t> </a:t>
            </a:r>
            <a:r>
              <a:rPr lang="en-US" b="1" dirty="0">
                <a:solidFill>
                  <a:schemeClr val="accent4">
                    <a:lumMod val="75000"/>
                  </a:schemeClr>
                </a:solidFill>
              </a:rPr>
              <a:t>Exception</a:t>
            </a:r>
            <a:r>
              <a:rPr lang="en-US" dirty="0"/>
              <a:t>{</a:t>
            </a:r>
            <a:endParaRPr lang="pt-BR" dirty="0"/>
          </a:p>
          <a:p>
            <a:r>
              <a:rPr lang="en-US" dirty="0"/>
              <a:t>	</a:t>
            </a:r>
            <a:r>
              <a:rPr lang="pt-BR" b="1" dirty="0" err="1"/>
              <a:t>public</a:t>
            </a:r>
            <a:r>
              <a:rPr lang="pt-BR" dirty="0"/>
              <a:t> </a:t>
            </a:r>
            <a:r>
              <a:rPr lang="en-US" dirty="0" err="1"/>
              <a:t>IdadeNegativa</a:t>
            </a:r>
            <a:r>
              <a:rPr lang="en-US" b="1" dirty="0" err="1">
                <a:solidFill>
                  <a:schemeClr val="accent2">
                    <a:lumMod val="75000"/>
                  </a:schemeClr>
                </a:solidFill>
              </a:rPr>
              <a:t>Exception</a:t>
            </a:r>
            <a:r>
              <a:rPr lang="pt-BR" dirty="0" smtClean="0"/>
              <a:t>(){</a:t>
            </a:r>
            <a:endParaRPr lang="pt-BR" dirty="0"/>
          </a:p>
          <a:p>
            <a:r>
              <a:rPr lang="pt-BR" dirty="0"/>
              <a:t>		</a:t>
            </a:r>
            <a:r>
              <a:rPr lang="pt-BR" b="1" dirty="0" err="1"/>
              <a:t>super</a:t>
            </a:r>
            <a:r>
              <a:rPr lang="pt-BR" dirty="0"/>
              <a:t>("Idade não pode ser negativa!");</a:t>
            </a:r>
          </a:p>
          <a:p>
            <a:r>
              <a:rPr lang="pt-BR" dirty="0"/>
              <a:t>	</a:t>
            </a:r>
            <a:r>
              <a:rPr lang="en-US" dirty="0"/>
              <a:t>}</a:t>
            </a:r>
            <a:endParaRPr lang="pt-BR" dirty="0"/>
          </a:p>
          <a:p>
            <a:r>
              <a:rPr lang="en-US" dirty="0" smtClean="0"/>
              <a:t>}</a:t>
            </a:r>
            <a:endParaRPr lang="pt-BR" dirty="0"/>
          </a:p>
        </p:txBody>
      </p:sp>
      <p:sp>
        <p:nvSpPr>
          <p:cNvPr id="12" name="Retângulo 11"/>
          <p:cNvSpPr/>
          <p:nvPr/>
        </p:nvSpPr>
        <p:spPr>
          <a:xfrm>
            <a:off x="1263364" y="4221088"/>
            <a:ext cx="6678488" cy="1477328"/>
          </a:xfrm>
          <a:prstGeom prst="rect">
            <a:avLst/>
          </a:prstGeom>
        </p:spPr>
        <p:txBody>
          <a:bodyPr wrap="square">
            <a:spAutoFit/>
          </a:bodyPr>
          <a:lstStyle/>
          <a:p>
            <a:r>
              <a:rPr lang="en-US" b="1" dirty="0"/>
              <a:t>public</a:t>
            </a:r>
            <a:r>
              <a:rPr lang="en-US" dirty="0"/>
              <a:t> </a:t>
            </a:r>
            <a:r>
              <a:rPr lang="en-US" b="1" dirty="0"/>
              <a:t>class</a:t>
            </a:r>
            <a:r>
              <a:rPr lang="en-US" dirty="0"/>
              <a:t> </a:t>
            </a:r>
            <a:r>
              <a:rPr lang="en-US" dirty="0" err="1" smtClean="0"/>
              <a:t>nome</a:t>
            </a:r>
            <a:r>
              <a:rPr lang="en-US" b="1" dirty="0" err="1" smtClean="0">
                <a:solidFill>
                  <a:schemeClr val="accent2">
                    <a:lumMod val="75000"/>
                  </a:schemeClr>
                </a:solidFill>
              </a:rPr>
              <a:t>Exception</a:t>
            </a:r>
            <a:r>
              <a:rPr lang="en-US" dirty="0" smtClean="0"/>
              <a:t> </a:t>
            </a:r>
            <a:r>
              <a:rPr lang="en-US" b="1" dirty="0"/>
              <a:t>extends</a:t>
            </a:r>
            <a:r>
              <a:rPr lang="en-US" dirty="0"/>
              <a:t> </a:t>
            </a:r>
            <a:r>
              <a:rPr lang="en-US" b="1" dirty="0" err="1" smtClean="0">
                <a:solidFill>
                  <a:schemeClr val="accent4">
                    <a:lumMod val="75000"/>
                  </a:schemeClr>
                </a:solidFill>
              </a:rPr>
              <a:t>Exception|</a:t>
            </a:r>
            <a:r>
              <a:rPr lang="en-US" b="1" dirty="0" err="1" smtClean="0">
                <a:solidFill>
                  <a:schemeClr val="accent1">
                    <a:lumMod val="75000"/>
                  </a:schemeClr>
                </a:solidFill>
              </a:rPr>
              <a:t>RuntimeException</a:t>
            </a:r>
            <a:r>
              <a:rPr lang="en-US" dirty="0" smtClean="0"/>
              <a:t>{</a:t>
            </a:r>
            <a:endParaRPr lang="pt-BR" dirty="0"/>
          </a:p>
          <a:p>
            <a:r>
              <a:rPr lang="en-US" dirty="0"/>
              <a:t>	</a:t>
            </a:r>
            <a:r>
              <a:rPr lang="pt-BR" b="1" dirty="0" err="1"/>
              <a:t>public</a:t>
            </a:r>
            <a:r>
              <a:rPr lang="pt-BR" dirty="0"/>
              <a:t> </a:t>
            </a:r>
            <a:r>
              <a:rPr lang="en-US" dirty="0" err="1"/>
              <a:t>nome</a:t>
            </a:r>
            <a:r>
              <a:rPr lang="en-US" b="1" dirty="0" err="1">
                <a:solidFill>
                  <a:schemeClr val="accent2">
                    <a:lumMod val="75000"/>
                  </a:schemeClr>
                </a:solidFill>
              </a:rPr>
              <a:t>Exception</a:t>
            </a:r>
            <a:r>
              <a:rPr lang="pt-BR" dirty="0" smtClean="0"/>
              <a:t>(){</a:t>
            </a:r>
            <a:endParaRPr lang="pt-BR" dirty="0"/>
          </a:p>
          <a:p>
            <a:r>
              <a:rPr lang="pt-BR" dirty="0"/>
              <a:t>		</a:t>
            </a:r>
            <a:r>
              <a:rPr lang="pt-BR" b="1" dirty="0" err="1"/>
              <a:t>super</a:t>
            </a:r>
            <a:r>
              <a:rPr lang="pt-BR" dirty="0" smtClean="0"/>
              <a:t>(</a:t>
            </a:r>
            <a:r>
              <a:rPr lang="pt-BR" b="1" dirty="0" smtClean="0">
                <a:solidFill>
                  <a:schemeClr val="accent6">
                    <a:lumMod val="75000"/>
                  </a:schemeClr>
                </a:solidFill>
              </a:rPr>
              <a:t>“mensagem"</a:t>
            </a:r>
            <a:r>
              <a:rPr lang="pt-BR" dirty="0" smtClean="0"/>
              <a:t>);</a:t>
            </a:r>
            <a:endParaRPr lang="pt-BR" dirty="0"/>
          </a:p>
          <a:p>
            <a:r>
              <a:rPr lang="pt-BR" dirty="0"/>
              <a:t>	</a:t>
            </a:r>
            <a:r>
              <a:rPr lang="en-US" dirty="0"/>
              <a:t>}</a:t>
            </a:r>
            <a:endParaRPr lang="pt-BR" dirty="0"/>
          </a:p>
          <a:p>
            <a:r>
              <a:rPr lang="en-US" dirty="0"/>
              <a:t>}	</a:t>
            </a:r>
            <a:endParaRPr lang="pt-BR" dirty="0"/>
          </a:p>
        </p:txBody>
      </p:sp>
    </p:spTree>
    <p:extLst>
      <p:ext uri="{BB962C8B-B14F-4D97-AF65-F5344CB8AC3E}">
        <p14:creationId xmlns:p14="http://schemas.microsoft.com/office/powerpoint/2010/main" val="168971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2303545" y="1196752"/>
            <a:ext cx="4572000" cy="707886"/>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a:solidFill>
                  <a:schemeClr val="tx1"/>
                </a:solidFill>
              </a:rPr>
              <a:t>2</a:t>
            </a:r>
            <a:r>
              <a:rPr lang="pt-BR" sz="2000" b="1" dirty="0" smtClean="0">
                <a:solidFill>
                  <a:schemeClr val="tx1"/>
                </a:solidFill>
              </a:rPr>
              <a:t>º Passo: </a:t>
            </a:r>
            <a:r>
              <a:rPr lang="pt-BR" sz="2000" dirty="0" smtClean="0">
                <a:solidFill>
                  <a:schemeClr val="tx1"/>
                </a:solidFill>
              </a:rPr>
              <a:t>utilizar a Exceção criada nos métodos set. </a:t>
            </a:r>
            <a:endParaRPr lang="pt-BR" sz="2000" dirty="0">
              <a:solidFill>
                <a:schemeClr val="tx1"/>
              </a:solidFill>
            </a:endParaRPr>
          </a:p>
        </p:txBody>
      </p:sp>
      <p:sp>
        <p:nvSpPr>
          <p:cNvPr id="14" name="Retângulo 13"/>
          <p:cNvSpPr/>
          <p:nvPr/>
        </p:nvSpPr>
        <p:spPr>
          <a:xfrm>
            <a:off x="1110220" y="2204864"/>
            <a:ext cx="6984776" cy="1200329"/>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void </a:t>
            </a:r>
            <a:r>
              <a:rPr lang="en-US" dirty="0" err="1"/>
              <a:t>setIdade</a:t>
            </a:r>
            <a:r>
              <a:rPr lang="en-US" dirty="0"/>
              <a:t>(</a:t>
            </a:r>
            <a:r>
              <a:rPr lang="en-US" dirty="0" err="1"/>
              <a:t>int</a:t>
            </a:r>
            <a:r>
              <a:rPr lang="en-US" dirty="0"/>
              <a:t> </a:t>
            </a:r>
            <a:r>
              <a:rPr lang="en-US" dirty="0" err="1"/>
              <a:t>idade</a:t>
            </a:r>
            <a:r>
              <a:rPr lang="en-US" dirty="0"/>
              <a:t>) </a:t>
            </a:r>
            <a:r>
              <a:rPr lang="en-US" b="1" dirty="0">
                <a:solidFill>
                  <a:schemeClr val="accent6">
                    <a:lumMod val="75000"/>
                  </a:schemeClr>
                </a:solidFill>
              </a:rPr>
              <a:t>throws</a:t>
            </a:r>
            <a:r>
              <a:rPr lang="en-US" dirty="0">
                <a:solidFill>
                  <a:schemeClr val="accent6">
                    <a:lumMod val="75000"/>
                  </a:schemeClr>
                </a:solidFill>
              </a:rPr>
              <a:t> </a:t>
            </a:r>
            <a:r>
              <a:rPr lang="en-US" b="1" dirty="0" err="1">
                <a:solidFill>
                  <a:schemeClr val="accent2">
                    <a:lumMod val="75000"/>
                  </a:schemeClr>
                </a:solidFill>
              </a:rPr>
              <a:t>IdadeNegativaException</a:t>
            </a:r>
            <a:r>
              <a:rPr lang="en-US" dirty="0"/>
              <a:t>{</a:t>
            </a:r>
            <a:endParaRPr lang="pt-BR" dirty="0"/>
          </a:p>
          <a:p>
            <a:r>
              <a:rPr lang="en-US" dirty="0"/>
              <a:t>	if( </a:t>
            </a:r>
            <a:r>
              <a:rPr lang="en-US" dirty="0" err="1"/>
              <a:t>idade</a:t>
            </a:r>
            <a:r>
              <a:rPr lang="en-US" dirty="0"/>
              <a:t>&lt;=0 </a:t>
            </a:r>
            <a:r>
              <a:rPr lang="en-US" dirty="0">
                <a:solidFill>
                  <a:schemeClr val="accent6">
                    <a:lumMod val="75000"/>
                  </a:schemeClr>
                </a:solidFill>
              </a:rPr>
              <a:t>) </a:t>
            </a:r>
            <a:r>
              <a:rPr lang="en-US" b="1" dirty="0">
                <a:solidFill>
                  <a:schemeClr val="accent6">
                    <a:lumMod val="75000"/>
                  </a:schemeClr>
                </a:solidFill>
              </a:rPr>
              <a:t>throw</a:t>
            </a:r>
            <a:r>
              <a:rPr lang="en-US" dirty="0">
                <a:solidFill>
                  <a:schemeClr val="accent6">
                    <a:lumMod val="75000"/>
                  </a:schemeClr>
                </a:solidFill>
              </a:rPr>
              <a:t> </a:t>
            </a:r>
            <a:r>
              <a:rPr lang="en-US" b="1" dirty="0">
                <a:solidFill>
                  <a:schemeClr val="accent1">
                    <a:lumMod val="75000"/>
                  </a:schemeClr>
                </a:solidFill>
              </a:rPr>
              <a:t>new</a:t>
            </a:r>
            <a:r>
              <a:rPr lang="en-US" dirty="0"/>
              <a:t> </a:t>
            </a:r>
            <a:r>
              <a:rPr lang="en-US" b="1" dirty="0" err="1">
                <a:solidFill>
                  <a:schemeClr val="accent2">
                    <a:lumMod val="75000"/>
                  </a:schemeClr>
                </a:solidFill>
              </a:rPr>
              <a:t>IdadeNegativaException</a:t>
            </a:r>
            <a:r>
              <a:rPr lang="en-US" dirty="0" smtClean="0"/>
              <a:t>();</a:t>
            </a:r>
            <a:endParaRPr lang="pt-BR" dirty="0"/>
          </a:p>
          <a:p>
            <a:r>
              <a:rPr lang="en-US" dirty="0"/>
              <a:t>      	</a:t>
            </a:r>
            <a:r>
              <a:rPr lang="en-US" dirty="0" err="1"/>
              <a:t>this.idade</a:t>
            </a:r>
            <a:r>
              <a:rPr lang="en-US" dirty="0"/>
              <a:t> = </a:t>
            </a:r>
            <a:r>
              <a:rPr lang="en-US" dirty="0" err="1"/>
              <a:t>idade</a:t>
            </a:r>
            <a:r>
              <a:rPr lang="en-US" dirty="0"/>
              <a:t>;</a:t>
            </a:r>
            <a:endParaRPr lang="pt-BR" dirty="0"/>
          </a:p>
          <a:p>
            <a:r>
              <a:rPr lang="en-US" dirty="0"/>
              <a:t> }</a:t>
            </a:r>
            <a:endParaRPr lang="pt-BR" dirty="0"/>
          </a:p>
        </p:txBody>
      </p:sp>
      <p:sp>
        <p:nvSpPr>
          <p:cNvPr id="15" name="Retângulo 14"/>
          <p:cNvSpPr/>
          <p:nvPr/>
        </p:nvSpPr>
        <p:spPr>
          <a:xfrm>
            <a:off x="786772" y="3789040"/>
            <a:ext cx="7560840"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a:t>
            </a:r>
            <a:r>
              <a:rPr lang="en-US" dirty="0" err="1" smtClean="0"/>
              <a:t>retorno</a:t>
            </a:r>
            <a:r>
              <a:rPr lang="en-US" dirty="0" smtClean="0"/>
              <a:t> </a:t>
            </a:r>
            <a:r>
              <a:rPr lang="en-US" dirty="0" err="1" smtClean="0"/>
              <a:t>setAtributo</a:t>
            </a:r>
            <a:r>
              <a:rPr lang="en-US" dirty="0" smtClean="0"/>
              <a:t>(&lt;&lt;</a:t>
            </a:r>
            <a:r>
              <a:rPr lang="en-US" dirty="0" err="1" smtClean="0"/>
              <a:t>Parâmetro</a:t>
            </a:r>
            <a:r>
              <a:rPr lang="en-US" dirty="0" smtClean="0"/>
              <a:t>&gt;&gt;) </a:t>
            </a:r>
            <a:r>
              <a:rPr lang="en-US" b="1" dirty="0">
                <a:solidFill>
                  <a:schemeClr val="accent6">
                    <a:lumMod val="75000"/>
                  </a:schemeClr>
                </a:solidFill>
              </a:rPr>
              <a:t>throws</a:t>
            </a:r>
            <a:r>
              <a:rPr lang="en-US" dirty="0">
                <a:solidFill>
                  <a:schemeClr val="accent6">
                    <a:lumMod val="75000"/>
                  </a:schemeClr>
                </a:solidFill>
              </a:rPr>
              <a:t> </a:t>
            </a:r>
            <a:r>
              <a:rPr lang="en-US" b="1" dirty="0" err="1" smtClean="0">
                <a:solidFill>
                  <a:schemeClr val="accent2">
                    <a:lumMod val="75000"/>
                  </a:schemeClr>
                </a:solidFill>
              </a:rPr>
              <a:t>nossaException</a:t>
            </a:r>
            <a:r>
              <a:rPr lang="en-US" dirty="0"/>
              <a:t>{</a:t>
            </a:r>
            <a:endParaRPr lang="pt-BR" dirty="0"/>
          </a:p>
          <a:p>
            <a:r>
              <a:rPr lang="en-US" dirty="0"/>
              <a:t>	if( </a:t>
            </a:r>
            <a:r>
              <a:rPr lang="en-US" dirty="0" smtClean="0"/>
              <a:t>&lt;&lt;</a:t>
            </a:r>
            <a:r>
              <a:rPr lang="en-US" dirty="0" err="1" smtClean="0"/>
              <a:t>vaerificação</a:t>
            </a:r>
            <a:r>
              <a:rPr lang="en-US" dirty="0" smtClean="0"/>
              <a:t>&gt;&gt;</a:t>
            </a:r>
            <a:r>
              <a:rPr lang="en-US" dirty="0" smtClean="0">
                <a:solidFill>
                  <a:schemeClr val="tx1"/>
                </a:solidFill>
              </a:rPr>
              <a:t>)</a:t>
            </a:r>
            <a:r>
              <a:rPr lang="en-US" dirty="0" smtClean="0">
                <a:solidFill>
                  <a:schemeClr val="accent6">
                    <a:lumMod val="75000"/>
                  </a:schemeClr>
                </a:solidFill>
              </a:rPr>
              <a:t> </a:t>
            </a:r>
            <a:r>
              <a:rPr lang="en-US" b="1" dirty="0">
                <a:solidFill>
                  <a:schemeClr val="accent6">
                    <a:lumMod val="75000"/>
                  </a:schemeClr>
                </a:solidFill>
              </a:rPr>
              <a:t>throw</a:t>
            </a:r>
            <a:r>
              <a:rPr lang="en-US" dirty="0">
                <a:solidFill>
                  <a:schemeClr val="accent6">
                    <a:lumMod val="75000"/>
                  </a:schemeClr>
                </a:solidFill>
              </a:rPr>
              <a:t> </a:t>
            </a:r>
            <a:r>
              <a:rPr lang="en-US" b="1" dirty="0">
                <a:solidFill>
                  <a:schemeClr val="accent1">
                    <a:lumMod val="75000"/>
                  </a:schemeClr>
                </a:solidFill>
              </a:rPr>
              <a:t>new</a:t>
            </a:r>
            <a:r>
              <a:rPr lang="en-US" dirty="0"/>
              <a:t> </a:t>
            </a:r>
            <a:r>
              <a:rPr lang="en-US" b="1" dirty="0" err="1" smtClean="0">
                <a:solidFill>
                  <a:schemeClr val="accent2">
                    <a:lumMod val="75000"/>
                  </a:schemeClr>
                </a:solidFill>
              </a:rPr>
              <a:t>nossaException</a:t>
            </a:r>
            <a:r>
              <a:rPr lang="en-US" dirty="0" smtClean="0"/>
              <a:t>();</a:t>
            </a:r>
            <a:endParaRPr lang="pt-BR" dirty="0"/>
          </a:p>
          <a:p>
            <a:r>
              <a:rPr lang="en-US" dirty="0"/>
              <a:t>      	</a:t>
            </a:r>
            <a:r>
              <a:rPr lang="en-US" dirty="0" err="1" smtClean="0"/>
              <a:t>this.atributo</a:t>
            </a:r>
            <a:r>
              <a:rPr lang="en-US" dirty="0" smtClean="0"/>
              <a:t> </a:t>
            </a:r>
            <a:r>
              <a:rPr lang="en-US" dirty="0"/>
              <a:t>= </a:t>
            </a:r>
            <a:r>
              <a:rPr lang="en-US" dirty="0" err="1" smtClean="0"/>
              <a:t>atributo</a:t>
            </a:r>
            <a:r>
              <a:rPr lang="en-US" dirty="0" smtClean="0"/>
              <a:t>;</a:t>
            </a:r>
            <a:endParaRPr lang="pt-BR" dirty="0"/>
          </a:p>
          <a:p>
            <a:r>
              <a:rPr lang="en-US" dirty="0"/>
              <a:t> }</a:t>
            </a:r>
            <a:endParaRPr lang="pt-BR" dirty="0"/>
          </a:p>
        </p:txBody>
      </p:sp>
      <p:sp>
        <p:nvSpPr>
          <p:cNvPr id="16" name="Retângulo 15"/>
          <p:cNvSpPr/>
          <p:nvPr/>
        </p:nvSpPr>
        <p:spPr>
          <a:xfrm>
            <a:off x="683690" y="5301208"/>
            <a:ext cx="7664044"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pt-BR" sz="1600" b="1" dirty="0" smtClean="0">
                <a:solidFill>
                  <a:schemeClr val="bg1"/>
                </a:solidFill>
              </a:rPr>
              <a:t>Lembrando que aqui exemplificamos um exemplo de uso para as Exceções personalizadas, existem vários tipos de uso.</a:t>
            </a:r>
            <a:endParaRPr lang="pt-BR" sz="1600" dirty="0">
              <a:solidFill>
                <a:schemeClr val="bg1"/>
              </a:solidFill>
            </a:endParaRPr>
          </a:p>
        </p:txBody>
      </p:sp>
    </p:spTree>
    <p:extLst>
      <p:ext uri="{BB962C8B-B14F-4D97-AF65-F5344CB8AC3E}">
        <p14:creationId xmlns:p14="http://schemas.microsoft.com/office/powerpoint/2010/main" val="33078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2303545" y="1052736"/>
            <a:ext cx="4572000" cy="400110"/>
          </a:xfrm>
          <a:prstGeom prst="rect">
            <a:avLst/>
          </a:prstGeom>
          <a:ln>
            <a:noFill/>
          </a:ln>
        </p:spPr>
        <p:style>
          <a:lnRef idx="1">
            <a:schemeClr val="accent3"/>
          </a:lnRef>
          <a:fillRef idx="3">
            <a:schemeClr val="accent3"/>
          </a:fillRef>
          <a:effectRef idx="2">
            <a:schemeClr val="accent3"/>
          </a:effectRef>
          <a:fontRef idx="minor">
            <a:schemeClr val="lt1"/>
          </a:fontRef>
        </p:style>
        <p:txBody>
          <a:bodyPr>
            <a:spAutoFit/>
          </a:bodyPr>
          <a:lstStyle/>
          <a:p>
            <a:pPr algn="ctr"/>
            <a:r>
              <a:rPr lang="pt-BR" sz="2000" b="1" dirty="0" smtClean="0">
                <a:solidFill>
                  <a:schemeClr val="tx1"/>
                </a:solidFill>
              </a:rPr>
              <a:t>3º Passo: </a:t>
            </a:r>
            <a:r>
              <a:rPr lang="pt-BR" sz="2000" dirty="0" smtClean="0">
                <a:solidFill>
                  <a:schemeClr val="tx1"/>
                </a:solidFill>
              </a:rPr>
              <a:t>vamos testar. </a:t>
            </a:r>
            <a:endParaRPr lang="pt-BR" sz="2000" dirty="0">
              <a:solidFill>
                <a:schemeClr val="tx1"/>
              </a:solidFill>
            </a:endParaRPr>
          </a:p>
        </p:txBody>
      </p:sp>
      <p:sp>
        <p:nvSpPr>
          <p:cNvPr id="17" name="Retângulo 16"/>
          <p:cNvSpPr/>
          <p:nvPr/>
        </p:nvSpPr>
        <p:spPr>
          <a:xfrm>
            <a:off x="251520" y="1661392"/>
            <a:ext cx="8712968"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static</a:t>
            </a:r>
            <a:r>
              <a:rPr lang="pt-BR" dirty="0"/>
              <a:t> </a:t>
            </a:r>
            <a:r>
              <a:rPr lang="pt-BR" dirty="0" err="1"/>
              <a:t>void</a:t>
            </a:r>
            <a:r>
              <a:rPr lang="pt-BR" dirty="0"/>
              <a:t> </a:t>
            </a:r>
            <a:r>
              <a:rPr lang="pt-BR" dirty="0" err="1"/>
              <a:t>main</a:t>
            </a:r>
            <a:r>
              <a:rPr lang="pt-BR" dirty="0"/>
              <a:t>(String[] </a:t>
            </a:r>
            <a:r>
              <a:rPr lang="pt-BR" dirty="0" err="1"/>
              <a:t>args</a:t>
            </a:r>
            <a:r>
              <a:rPr lang="pt-BR" dirty="0"/>
              <a:t>) {</a:t>
            </a:r>
          </a:p>
          <a:p>
            <a:r>
              <a:rPr lang="pt-BR" dirty="0"/>
              <a:t> </a:t>
            </a:r>
          </a:p>
          <a:p>
            <a:r>
              <a:rPr lang="pt-BR" dirty="0"/>
              <a:t>		Pessoa p = new Pessoa();</a:t>
            </a:r>
          </a:p>
          <a:p>
            <a:r>
              <a:rPr lang="pt-BR" dirty="0"/>
              <a:t>		</a:t>
            </a:r>
          </a:p>
          <a:p>
            <a:r>
              <a:rPr lang="pt-BR" dirty="0" smtClean="0"/>
              <a:t>                                  //</a:t>
            </a:r>
            <a:r>
              <a:rPr lang="pt-BR" u="sng" dirty="0"/>
              <a:t>não</a:t>
            </a:r>
            <a:r>
              <a:rPr lang="pt-BR" dirty="0"/>
              <a:t> </a:t>
            </a:r>
            <a:r>
              <a:rPr lang="pt-BR" u="sng" dirty="0"/>
              <a:t>vai</a:t>
            </a:r>
            <a:r>
              <a:rPr lang="pt-BR" dirty="0"/>
              <a:t> </a:t>
            </a:r>
            <a:r>
              <a:rPr lang="pt-BR" u="sng" dirty="0"/>
              <a:t>lançar</a:t>
            </a:r>
            <a:r>
              <a:rPr lang="pt-BR" dirty="0"/>
              <a:t> </a:t>
            </a:r>
            <a:r>
              <a:rPr lang="pt-BR" u="sng" dirty="0"/>
              <a:t>exceção</a:t>
            </a:r>
            <a:r>
              <a:rPr lang="pt-BR" dirty="0"/>
              <a:t>, </a:t>
            </a:r>
            <a:r>
              <a:rPr lang="pt-BR" u="sng" dirty="0"/>
              <a:t>porem</a:t>
            </a:r>
            <a:r>
              <a:rPr lang="pt-BR" dirty="0"/>
              <a:t> </a:t>
            </a:r>
            <a:r>
              <a:rPr lang="pt-BR" u="sng" dirty="0"/>
              <a:t>vai</a:t>
            </a:r>
            <a:r>
              <a:rPr lang="pt-BR" dirty="0"/>
              <a:t> </a:t>
            </a:r>
            <a:r>
              <a:rPr lang="pt-BR" u="sng" dirty="0"/>
              <a:t>dar</a:t>
            </a:r>
            <a:r>
              <a:rPr lang="pt-BR" dirty="0"/>
              <a:t> </a:t>
            </a:r>
            <a:r>
              <a:rPr lang="pt-BR" u="sng" dirty="0"/>
              <a:t>um</a:t>
            </a:r>
            <a:r>
              <a:rPr lang="pt-BR" dirty="0"/>
              <a:t> </a:t>
            </a:r>
            <a:r>
              <a:rPr lang="pt-BR" u="sng" dirty="0"/>
              <a:t>erro</a:t>
            </a:r>
            <a:r>
              <a:rPr lang="pt-BR" dirty="0"/>
              <a:t>,</a:t>
            </a:r>
          </a:p>
          <a:p>
            <a:r>
              <a:rPr lang="pt-BR" dirty="0" smtClean="0"/>
              <a:t>                                  //</a:t>
            </a:r>
            <a:r>
              <a:rPr lang="pt-BR" u="sng" dirty="0"/>
              <a:t>pois</a:t>
            </a:r>
            <a:r>
              <a:rPr lang="pt-BR" dirty="0"/>
              <a:t> </a:t>
            </a:r>
            <a:r>
              <a:rPr lang="pt-BR" u="sng" dirty="0"/>
              <a:t>essa</a:t>
            </a:r>
            <a:r>
              <a:rPr lang="pt-BR" dirty="0"/>
              <a:t> </a:t>
            </a:r>
            <a:r>
              <a:rPr lang="pt-BR" u="sng" dirty="0"/>
              <a:t>exceção</a:t>
            </a:r>
            <a:r>
              <a:rPr lang="pt-BR" dirty="0"/>
              <a:t> </a:t>
            </a:r>
            <a:r>
              <a:rPr lang="pt-BR" u="sng" dirty="0"/>
              <a:t>deve</a:t>
            </a:r>
            <a:r>
              <a:rPr lang="pt-BR" dirty="0"/>
              <a:t> </a:t>
            </a:r>
            <a:r>
              <a:rPr lang="pt-BR" u="sng" dirty="0"/>
              <a:t>ser</a:t>
            </a:r>
            <a:r>
              <a:rPr lang="pt-BR" dirty="0"/>
              <a:t> </a:t>
            </a:r>
            <a:r>
              <a:rPr lang="pt-BR" u="sng" dirty="0"/>
              <a:t>tratada</a:t>
            </a:r>
            <a:endParaRPr lang="pt-BR" dirty="0"/>
          </a:p>
          <a:p>
            <a:r>
              <a:rPr lang="pt-BR" dirty="0"/>
              <a:t>		</a:t>
            </a:r>
            <a:r>
              <a:rPr lang="pt-BR" b="1" dirty="0" err="1"/>
              <a:t>p.setIdade</a:t>
            </a:r>
            <a:r>
              <a:rPr lang="pt-BR" b="1" dirty="0"/>
              <a:t>(14);</a:t>
            </a:r>
          </a:p>
          <a:p>
            <a:r>
              <a:rPr lang="pt-BR" dirty="0"/>
              <a:t>		</a:t>
            </a:r>
          </a:p>
          <a:p>
            <a:r>
              <a:rPr lang="pt-BR" dirty="0" smtClean="0"/>
              <a:t>                                  //</a:t>
            </a:r>
            <a:r>
              <a:rPr lang="pt-BR" u="sng" dirty="0"/>
              <a:t>agora</a:t>
            </a:r>
            <a:r>
              <a:rPr lang="pt-BR" dirty="0"/>
              <a:t> </a:t>
            </a:r>
            <a:r>
              <a:rPr lang="pt-BR" u="sng" dirty="0"/>
              <a:t>que</a:t>
            </a:r>
            <a:r>
              <a:rPr lang="pt-BR" dirty="0"/>
              <a:t> </a:t>
            </a:r>
            <a:r>
              <a:rPr lang="pt-BR" u="sng" dirty="0"/>
              <a:t>circundamos</a:t>
            </a:r>
            <a:r>
              <a:rPr lang="pt-BR" dirty="0"/>
              <a:t> </a:t>
            </a:r>
            <a:r>
              <a:rPr lang="pt-BR" u="sng" dirty="0"/>
              <a:t>com</a:t>
            </a:r>
            <a:r>
              <a:rPr lang="pt-BR" dirty="0"/>
              <a:t> </a:t>
            </a:r>
            <a:r>
              <a:rPr lang="pt-BR" dirty="0" err="1"/>
              <a:t>try</a:t>
            </a:r>
            <a:r>
              <a:rPr lang="pt-BR" dirty="0"/>
              <a:t>/catch, </a:t>
            </a:r>
            <a:r>
              <a:rPr lang="pt-BR" u="sng" dirty="0"/>
              <a:t>não</a:t>
            </a:r>
            <a:r>
              <a:rPr lang="pt-BR" dirty="0"/>
              <a:t> </a:t>
            </a:r>
            <a:r>
              <a:rPr lang="pt-BR" u="sng" dirty="0"/>
              <a:t>haverá</a:t>
            </a:r>
            <a:r>
              <a:rPr lang="pt-BR" dirty="0"/>
              <a:t> </a:t>
            </a:r>
            <a:r>
              <a:rPr lang="pt-BR" u="sng" dirty="0"/>
              <a:t>problemas</a:t>
            </a:r>
            <a:endParaRPr lang="pt-BR" dirty="0"/>
          </a:p>
          <a:p>
            <a:r>
              <a:rPr lang="pt-BR" dirty="0"/>
              <a:t>		</a:t>
            </a:r>
            <a:r>
              <a:rPr lang="pt-BR" b="1" dirty="0" err="1"/>
              <a:t>try</a:t>
            </a:r>
            <a:r>
              <a:rPr lang="pt-BR" dirty="0"/>
              <a:t> {</a:t>
            </a:r>
          </a:p>
          <a:p>
            <a:r>
              <a:rPr lang="pt-BR" dirty="0"/>
              <a:t>			</a:t>
            </a:r>
            <a:r>
              <a:rPr lang="pt-BR" b="1" dirty="0" err="1"/>
              <a:t>p.setIdade</a:t>
            </a:r>
            <a:r>
              <a:rPr lang="pt-BR" b="1" dirty="0"/>
              <a:t>(-6);</a:t>
            </a:r>
          </a:p>
          <a:p>
            <a:r>
              <a:rPr lang="pt-BR" dirty="0"/>
              <a:t>		} </a:t>
            </a:r>
            <a:r>
              <a:rPr lang="pt-BR" b="1" dirty="0"/>
              <a:t>catch</a:t>
            </a:r>
            <a:r>
              <a:rPr lang="pt-BR" dirty="0"/>
              <a:t> (</a:t>
            </a:r>
            <a:r>
              <a:rPr lang="pt-BR" b="1" dirty="0" err="1">
                <a:solidFill>
                  <a:schemeClr val="accent2">
                    <a:lumMod val="75000"/>
                  </a:schemeClr>
                </a:solidFill>
              </a:rPr>
              <a:t>IdadeNegativaException</a:t>
            </a:r>
            <a:r>
              <a:rPr lang="pt-BR" dirty="0"/>
              <a:t> e) {</a:t>
            </a:r>
          </a:p>
          <a:p>
            <a:r>
              <a:rPr lang="pt-BR" dirty="0"/>
              <a:t>			</a:t>
            </a:r>
            <a:r>
              <a:rPr lang="pt-BR" dirty="0" err="1"/>
              <a:t>e.printStackTrace</a:t>
            </a:r>
            <a:r>
              <a:rPr lang="pt-BR" dirty="0"/>
              <a:t>();</a:t>
            </a:r>
          </a:p>
          <a:p>
            <a:r>
              <a:rPr lang="pt-BR" dirty="0"/>
              <a:t>		</a:t>
            </a:r>
            <a:r>
              <a:rPr lang="pt-BR" dirty="0" smtClean="0"/>
              <a:t>}</a:t>
            </a:r>
            <a:endParaRPr lang="pt-BR" dirty="0"/>
          </a:p>
          <a:p>
            <a:r>
              <a:rPr lang="pt-BR" dirty="0"/>
              <a:t>}</a:t>
            </a:r>
          </a:p>
        </p:txBody>
      </p:sp>
    </p:spTree>
    <p:extLst>
      <p:ext uri="{BB962C8B-B14F-4D97-AF65-F5344CB8AC3E}">
        <p14:creationId xmlns:p14="http://schemas.microsoft.com/office/powerpoint/2010/main" val="79522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1062188" y="2002754"/>
            <a:ext cx="6984776" cy="1754326"/>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a:t>
            </a:r>
            <a:r>
              <a:rPr lang="en-US" dirty="0" smtClean="0"/>
              <a:t> </a:t>
            </a:r>
            <a:r>
              <a:rPr lang="en-US" b="1" dirty="0"/>
              <a:t>class</a:t>
            </a:r>
            <a:r>
              <a:rPr lang="en-US" dirty="0"/>
              <a:t> </a:t>
            </a:r>
            <a:r>
              <a:rPr lang="en-US" dirty="0" err="1"/>
              <a:t>SexoInvalido</a:t>
            </a:r>
            <a:r>
              <a:rPr lang="en-US" b="1" dirty="0" err="1">
                <a:solidFill>
                  <a:schemeClr val="accent2">
                    <a:lumMod val="75000"/>
                  </a:schemeClr>
                </a:solidFill>
              </a:rPr>
              <a:t>Exception</a:t>
            </a:r>
            <a:r>
              <a:rPr lang="en-US" dirty="0"/>
              <a:t> </a:t>
            </a:r>
            <a:r>
              <a:rPr lang="en-US" b="1" dirty="0"/>
              <a:t>extends</a:t>
            </a:r>
            <a:r>
              <a:rPr lang="en-US" dirty="0"/>
              <a:t> </a:t>
            </a:r>
            <a:r>
              <a:rPr lang="en-US" b="1" dirty="0" err="1">
                <a:solidFill>
                  <a:schemeClr val="accent1">
                    <a:lumMod val="75000"/>
                  </a:schemeClr>
                </a:solidFill>
              </a:rPr>
              <a:t>RuntimeException</a:t>
            </a:r>
            <a:r>
              <a:rPr lang="en-US" dirty="0" smtClean="0"/>
              <a:t> </a:t>
            </a:r>
            <a:r>
              <a:rPr lang="en-US" dirty="0"/>
              <a:t>{</a:t>
            </a:r>
            <a:endParaRPr lang="pt-BR" dirty="0"/>
          </a:p>
          <a:p>
            <a:r>
              <a:rPr lang="en-US" dirty="0"/>
              <a:t> </a:t>
            </a:r>
            <a:endParaRPr lang="pt-BR" dirty="0"/>
          </a:p>
          <a:p>
            <a:r>
              <a:rPr lang="en-US" dirty="0"/>
              <a:t>	</a:t>
            </a:r>
            <a:r>
              <a:rPr lang="pt-BR" b="1" dirty="0" err="1"/>
              <a:t>public</a:t>
            </a:r>
            <a:r>
              <a:rPr lang="pt-BR" dirty="0"/>
              <a:t> </a:t>
            </a:r>
            <a:r>
              <a:rPr lang="pt-BR" dirty="0" err="1"/>
              <a:t>SexoInvalidoException</a:t>
            </a:r>
            <a:r>
              <a:rPr lang="pt-BR" dirty="0"/>
              <a:t>(){</a:t>
            </a:r>
          </a:p>
          <a:p>
            <a:r>
              <a:rPr lang="pt-BR" dirty="0"/>
              <a:t>		</a:t>
            </a:r>
            <a:r>
              <a:rPr lang="pt-BR" b="1" dirty="0" err="1"/>
              <a:t>super</a:t>
            </a:r>
            <a:r>
              <a:rPr lang="pt-BR" dirty="0"/>
              <a:t>("apenas M ou F no sexo");</a:t>
            </a:r>
          </a:p>
          <a:p>
            <a:r>
              <a:rPr lang="pt-BR" dirty="0"/>
              <a:t>	</a:t>
            </a:r>
            <a:r>
              <a:rPr lang="en-US" dirty="0"/>
              <a:t>}</a:t>
            </a:r>
            <a:endParaRPr lang="pt-BR" dirty="0"/>
          </a:p>
          <a:p>
            <a:r>
              <a:rPr lang="en-US" dirty="0"/>
              <a:t>}</a:t>
            </a:r>
            <a:endParaRPr lang="pt-BR" dirty="0"/>
          </a:p>
        </p:txBody>
      </p:sp>
      <p:sp>
        <p:nvSpPr>
          <p:cNvPr id="11" name="Retângulo 10"/>
          <p:cNvSpPr/>
          <p:nvPr/>
        </p:nvSpPr>
        <p:spPr>
          <a:xfrm>
            <a:off x="439918" y="4018978"/>
            <a:ext cx="8352928" cy="203132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void</a:t>
            </a:r>
            <a:r>
              <a:rPr lang="en-US" dirty="0"/>
              <a:t> </a:t>
            </a:r>
            <a:r>
              <a:rPr lang="en-US" dirty="0" err="1"/>
              <a:t>setSexo</a:t>
            </a:r>
            <a:r>
              <a:rPr lang="en-US" dirty="0"/>
              <a:t>(String </a:t>
            </a:r>
            <a:r>
              <a:rPr lang="en-US" dirty="0" err="1"/>
              <a:t>sexo</a:t>
            </a:r>
            <a:r>
              <a:rPr lang="en-US" dirty="0"/>
              <a:t>) </a:t>
            </a:r>
            <a:r>
              <a:rPr lang="en-US" b="1" dirty="0"/>
              <a:t>throws</a:t>
            </a:r>
            <a:r>
              <a:rPr lang="en-US" dirty="0"/>
              <a:t> </a:t>
            </a:r>
            <a:r>
              <a:rPr lang="en-US" b="1" dirty="0" err="1">
                <a:solidFill>
                  <a:schemeClr val="accent2">
                    <a:lumMod val="75000"/>
                  </a:schemeClr>
                </a:solidFill>
              </a:rPr>
              <a:t>SexoInvalidoException</a:t>
            </a:r>
            <a:r>
              <a:rPr lang="en-US" dirty="0"/>
              <a:t> {</a:t>
            </a:r>
            <a:endParaRPr lang="pt-BR" dirty="0"/>
          </a:p>
          <a:p>
            <a:r>
              <a:rPr lang="en-US" dirty="0"/>
              <a:t>	</a:t>
            </a:r>
            <a:r>
              <a:rPr lang="en-US" b="1" dirty="0"/>
              <a:t>if</a:t>
            </a:r>
            <a:r>
              <a:rPr lang="en-US" dirty="0"/>
              <a:t>( "M".</a:t>
            </a:r>
            <a:r>
              <a:rPr lang="en-US" dirty="0" err="1"/>
              <a:t>equalsIgnoreCase</a:t>
            </a:r>
            <a:r>
              <a:rPr lang="en-US" dirty="0"/>
              <a:t>(</a:t>
            </a:r>
            <a:r>
              <a:rPr lang="en-US" dirty="0" err="1"/>
              <a:t>sexo</a:t>
            </a:r>
            <a:r>
              <a:rPr lang="en-US" dirty="0"/>
              <a:t>)  ||   </a:t>
            </a:r>
            <a:r>
              <a:rPr lang="en-US" dirty="0" smtClean="0"/>
              <a:t>  </a:t>
            </a:r>
            <a:r>
              <a:rPr lang="en-US" dirty="0"/>
              <a:t>"F".</a:t>
            </a:r>
            <a:r>
              <a:rPr lang="en-US" dirty="0" err="1"/>
              <a:t>equalsIgnoreCase</a:t>
            </a:r>
            <a:r>
              <a:rPr lang="en-US" dirty="0"/>
              <a:t>(</a:t>
            </a:r>
            <a:r>
              <a:rPr lang="en-US" dirty="0" err="1"/>
              <a:t>sexo</a:t>
            </a:r>
            <a:r>
              <a:rPr lang="en-US" dirty="0"/>
              <a:t>)){</a:t>
            </a:r>
            <a:endParaRPr lang="pt-BR" dirty="0"/>
          </a:p>
          <a:p>
            <a:r>
              <a:rPr lang="en-US" dirty="0"/>
              <a:t>			</a:t>
            </a:r>
            <a:r>
              <a:rPr lang="en-US" b="1" dirty="0" err="1"/>
              <a:t>this</a:t>
            </a:r>
            <a:r>
              <a:rPr lang="en-US" dirty="0" err="1"/>
              <a:t>.sexo</a:t>
            </a:r>
            <a:r>
              <a:rPr lang="en-US" dirty="0"/>
              <a:t> = </a:t>
            </a:r>
            <a:r>
              <a:rPr lang="en-US" dirty="0" err="1"/>
              <a:t>sexo</a:t>
            </a:r>
            <a:r>
              <a:rPr lang="en-US" dirty="0"/>
              <a:t>;</a:t>
            </a:r>
            <a:endParaRPr lang="pt-BR" dirty="0"/>
          </a:p>
          <a:p>
            <a:r>
              <a:rPr lang="en-US" dirty="0"/>
              <a:t>	}</a:t>
            </a:r>
            <a:r>
              <a:rPr lang="en-US" b="1" dirty="0"/>
              <a:t>else</a:t>
            </a:r>
            <a:r>
              <a:rPr lang="en-US" dirty="0"/>
              <a:t>{</a:t>
            </a:r>
            <a:endParaRPr lang="pt-BR" dirty="0"/>
          </a:p>
          <a:p>
            <a:r>
              <a:rPr lang="en-US" dirty="0"/>
              <a:t>			</a:t>
            </a:r>
            <a:r>
              <a:rPr lang="en-US" b="1" dirty="0">
                <a:solidFill>
                  <a:schemeClr val="accent6">
                    <a:lumMod val="75000"/>
                  </a:schemeClr>
                </a:solidFill>
              </a:rPr>
              <a:t>throw</a:t>
            </a:r>
            <a:r>
              <a:rPr lang="en-US" dirty="0"/>
              <a:t> </a:t>
            </a:r>
            <a:r>
              <a:rPr lang="en-US" b="1" dirty="0">
                <a:solidFill>
                  <a:schemeClr val="accent1">
                    <a:lumMod val="75000"/>
                  </a:schemeClr>
                </a:solidFill>
              </a:rPr>
              <a:t>new</a:t>
            </a:r>
            <a:r>
              <a:rPr lang="en-US" dirty="0"/>
              <a:t> </a:t>
            </a:r>
            <a:r>
              <a:rPr lang="en-US" b="1" dirty="0" err="1">
                <a:solidFill>
                  <a:schemeClr val="accent2">
                    <a:lumMod val="75000"/>
                  </a:schemeClr>
                </a:solidFill>
              </a:rPr>
              <a:t>SexoInvalidoException</a:t>
            </a:r>
            <a:r>
              <a:rPr lang="en-US" dirty="0"/>
              <a:t>();</a:t>
            </a:r>
            <a:endParaRPr lang="pt-BR" dirty="0"/>
          </a:p>
          <a:p>
            <a:r>
              <a:rPr lang="en-US" dirty="0"/>
              <a:t>	</a:t>
            </a:r>
            <a:r>
              <a:rPr lang="pt-BR" dirty="0"/>
              <a:t>}</a:t>
            </a:r>
          </a:p>
          <a:p>
            <a:r>
              <a:rPr lang="pt-BR" dirty="0"/>
              <a:t>}</a:t>
            </a:r>
          </a:p>
        </p:txBody>
      </p:sp>
      <p:sp>
        <p:nvSpPr>
          <p:cNvPr id="13" name="CaixaDeTexto 12"/>
          <p:cNvSpPr txBox="1"/>
          <p:nvPr/>
        </p:nvSpPr>
        <p:spPr>
          <a:xfrm>
            <a:off x="575084" y="1196752"/>
            <a:ext cx="7958984" cy="646331"/>
          </a:xfrm>
          <a:prstGeom prst="rect">
            <a:avLst/>
          </a:prstGeom>
          <a:noFill/>
        </p:spPr>
        <p:txBody>
          <a:bodyPr wrap="square" rtlCol="0">
            <a:spAutoFit/>
          </a:bodyPr>
          <a:lstStyle/>
          <a:p>
            <a:pPr algn="just"/>
            <a:r>
              <a:rPr lang="pt-BR" dirty="0" smtClean="0"/>
              <a:t>	Agora vamos fazer uma exceção para verificar se o sexo foi válido, lembre que somente é aceito M ou F.</a:t>
            </a:r>
            <a:endParaRPr lang="pt-BR" dirty="0"/>
          </a:p>
        </p:txBody>
      </p:sp>
    </p:spTree>
    <p:extLst>
      <p:ext uri="{BB962C8B-B14F-4D97-AF65-F5344CB8AC3E}">
        <p14:creationId xmlns:p14="http://schemas.microsoft.com/office/powerpoint/2010/main" val="190163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6763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Criando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108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240931" y="1086991"/>
            <a:ext cx="8712968"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static</a:t>
            </a:r>
            <a:r>
              <a:rPr lang="pt-BR" dirty="0"/>
              <a:t> </a:t>
            </a:r>
            <a:r>
              <a:rPr lang="pt-BR" dirty="0" err="1"/>
              <a:t>void</a:t>
            </a:r>
            <a:r>
              <a:rPr lang="pt-BR" dirty="0"/>
              <a:t> </a:t>
            </a:r>
            <a:r>
              <a:rPr lang="pt-BR" dirty="0" err="1"/>
              <a:t>main</a:t>
            </a:r>
            <a:r>
              <a:rPr lang="pt-BR" dirty="0"/>
              <a:t>(String[] </a:t>
            </a:r>
            <a:r>
              <a:rPr lang="pt-BR" dirty="0" err="1"/>
              <a:t>args</a:t>
            </a:r>
            <a:r>
              <a:rPr lang="pt-BR" dirty="0"/>
              <a:t>) {</a:t>
            </a:r>
          </a:p>
          <a:p>
            <a:r>
              <a:rPr lang="pt-BR" dirty="0"/>
              <a:t> </a:t>
            </a:r>
          </a:p>
          <a:p>
            <a:r>
              <a:rPr lang="pt-BR" dirty="0"/>
              <a:t>		Pessoa p = new Pessoa();</a:t>
            </a:r>
          </a:p>
          <a:p>
            <a:r>
              <a:rPr lang="pt-BR" dirty="0"/>
              <a:t>		</a:t>
            </a:r>
          </a:p>
          <a:p>
            <a:r>
              <a:rPr lang="pt-BR" dirty="0" smtClean="0"/>
              <a:t>                                  </a:t>
            </a:r>
            <a:r>
              <a:rPr lang="pt-BR" dirty="0"/>
              <a:t>//</a:t>
            </a:r>
            <a:r>
              <a:rPr lang="pt-BR" u="sng" dirty="0"/>
              <a:t>não</a:t>
            </a:r>
            <a:r>
              <a:rPr lang="pt-BR" dirty="0"/>
              <a:t> </a:t>
            </a:r>
            <a:r>
              <a:rPr lang="pt-BR" u="sng" dirty="0"/>
              <a:t>vai</a:t>
            </a:r>
            <a:r>
              <a:rPr lang="pt-BR" dirty="0"/>
              <a:t> </a:t>
            </a:r>
            <a:r>
              <a:rPr lang="pt-BR" u="sng" dirty="0"/>
              <a:t>lançar</a:t>
            </a:r>
            <a:r>
              <a:rPr lang="pt-BR" dirty="0"/>
              <a:t> </a:t>
            </a:r>
            <a:r>
              <a:rPr lang="pt-BR" u="sng" dirty="0"/>
              <a:t>exceção</a:t>
            </a:r>
            <a:r>
              <a:rPr lang="pt-BR" dirty="0"/>
              <a:t>, e </a:t>
            </a:r>
            <a:r>
              <a:rPr lang="pt-BR" u="sng" dirty="0"/>
              <a:t>não</a:t>
            </a:r>
            <a:r>
              <a:rPr lang="pt-BR" dirty="0"/>
              <a:t> e </a:t>
            </a:r>
            <a:r>
              <a:rPr lang="pt-BR" u="sng" dirty="0"/>
              <a:t>preciso</a:t>
            </a:r>
            <a:r>
              <a:rPr lang="pt-BR" dirty="0"/>
              <a:t> </a:t>
            </a:r>
            <a:r>
              <a:rPr lang="pt-BR" u="sng" dirty="0"/>
              <a:t>tratar</a:t>
            </a:r>
            <a:r>
              <a:rPr lang="pt-BR" dirty="0"/>
              <a:t>, </a:t>
            </a:r>
          </a:p>
          <a:p>
            <a:r>
              <a:rPr lang="pt-BR" dirty="0" smtClean="0"/>
              <a:t>                                  //</a:t>
            </a:r>
            <a:r>
              <a:rPr lang="pt-BR" u="sng" dirty="0"/>
              <a:t>já</a:t>
            </a:r>
            <a:r>
              <a:rPr lang="pt-BR" dirty="0"/>
              <a:t> </a:t>
            </a:r>
            <a:r>
              <a:rPr lang="pt-BR" u="sng" dirty="0"/>
              <a:t>que</a:t>
            </a:r>
            <a:r>
              <a:rPr lang="pt-BR" dirty="0"/>
              <a:t> </a:t>
            </a:r>
            <a:r>
              <a:rPr lang="pt-BR" u="sng" dirty="0"/>
              <a:t>ele</a:t>
            </a:r>
            <a:r>
              <a:rPr lang="pt-BR" dirty="0"/>
              <a:t> é </a:t>
            </a:r>
            <a:r>
              <a:rPr lang="pt-BR" u="sng" dirty="0"/>
              <a:t>uma</a:t>
            </a:r>
            <a:r>
              <a:rPr lang="pt-BR" dirty="0"/>
              <a:t> </a:t>
            </a:r>
            <a:r>
              <a:rPr lang="pt-BR" dirty="0" err="1"/>
              <a:t>RuntimeException</a:t>
            </a:r>
            <a:r>
              <a:rPr lang="pt-BR" dirty="0"/>
              <a:t>, e </a:t>
            </a:r>
            <a:r>
              <a:rPr lang="pt-BR" u="sng" dirty="0"/>
              <a:t>seu</a:t>
            </a:r>
            <a:r>
              <a:rPr lang="pt-BR" dirty="0"/>
              <a:t> </a:t>
            </a:r>
            <a:r>
              <a:rPr lang="pt-BR" u="sng" dirty="0"/>
              <a:t>tratamento</a:t>
            </a:r>
            <a:endParaRPr lang="pt-BR" dirty="0"/>
          </a:p>
          <a:p>
            <a:r>
              <a:rPr lang="pt-BR" dirty="0" smtClean="0"/>
              <a:t>                                  //</a:t>
            </a:r>
            <a:r>
              <a:rPr lang="pt-BR" u="sng" dirty="0"/>
              <a:t>não</a:t>
            </a:r>
            <a:r>
              <a:rPr lang="pt-BR" dirty="0"/>
              <a:t> é </a:t>
            </a:r>
            <a:r>
              <a:rPr lang="pt-BR" u="sng" dirty="0" err="1"/>
              <a:t>obrigatorio</a:t>
            </a:r>
            <a:endParaRPr lang="pt-BR" dirty="0"/>
          </a:p>
          <a:p>
            <a:r>
              <a:rPr lang="pt-BR" dirty="0"/>
              <a:t>		</a:t>
            </a:r>
            <a:r>
              <a:rPr lang="pt-BR" b="1" dirty="0" err="1"/>
              <a:t>p.setSexo</a:t>
            </a:r>
            <a:r>
              <a:rPr lang="pt-BR" b="1" dirty="0"/>
              <a:t>("m");</a:t>
            </a:r>
          </a:p>
          <a:p>
            <a:r>
              <a:rPr lang="pt-BR" dirty="0"/>
              <a:t>			</a:t>
            </a:r>
          </a:p>
          <a:p>
            <a:r>
              <a:rPr lang="pt-BR" dirty="0"/>
              <a:t>		//</a:t>
            </a:r>
            <a:r>
              <a:rPr lang="pt-BR" u="sng" dirty="0"/>
              <a:t>agora</a:t>
            </a:r>
            <a:r>
              <a:rPr lang="pt-BR" dirty="0"/>
              <a:t> </a:t>
            </a:r>
            <a:r>
              <a:rPr lang="pt-BR" u="sng" dirty="0"/>
              <a:t>que</a:t>
            </a:r>
            <a:r>
              <a:rPr lang="pt-BR" dirty="0"/>
              <a:t> </a:t>
            </a:r>
            <a:r>
              <a:rPr lang="pt-BR" u="sng" dirty="0"/>
              <a:t>circundamos</a:t>
            </a:r>
            <a:r>
              <a:rPr lang="pt-BR" dirty="0"/>
              <a:t> </a:t>
            </a:r>
            <a:r>
              <a:rPr lang="pt-BR" u="sng" dirty="0"/>
              <a:t>com</a:t>
            </a:r>
            <a:r>
              <a:rPr lang="pt-BR" dirty="0"/>
              <a:t> </a:t>
            </a:r>
            <a:r>
              <a:rPr lang="pt-BR" dirty="0" err="1"/>
              <a:t>try</a:t>
            </a:r>
            <a:r>
              <a:rPr lang="pt-BR" dirty="0"/>
              <a:t>/catch</a:t>
            </a:r>
          </a:p>
          <a:p>
            <a:r>
              <a:rPr lang="pt-BR" dirty="0"/>
              <a:t>		</a:t>
            </a:r>
            <a:r>
              <a:rPr lang="en-US" b="1" dirty="0"/>
              <a:t>try</a:t>
            </a:r>
            <a:r>
              <a:rPr lang="en-US" dirty="0"/>
              <a:t> {</a:t>
            </a:r>
            <a:endParaRPr lang="pt-BR" dirty="0"/>
          </a:p>
          <a:p>
            <a:r>
              <a:rPr lang="en-US" dirty="0"/>
              <a:t>			</a:t>
            </a:r>
            <a:r>
              <a:rPr lang="en-US" b="1" dirty="0" err="1"/>
              <a:t>p.setSexo</a:t>
            </a:r>
            <a:r>
              <a:rPr lang="en-US" b="1" dirty="0"/>
              <a:t>("s");</a:t>
            </a:r>
            <a:endParaRPr lang="pt-BR" b="1" dirty="0"/>
          </a:p>
          <a:p>
            <a:r>
              <a:rPr lang="en-US" dirty="0"/>
              <a:t>		} </a:t>
            </a:r>
            <a:r>
              <a:rPr lang="en-US" b="1" dirty="0"/>
              <a:t>catch</a:t>
            </a:r>
            <a:r>
              <a:rPr lang="en-US" dirty="0"/>
              <a:t> (</a:t>
            </a:r>
            <a:r>
              <a:rPr lang="en-US" b="1" dirty="0" err="1">
                <a:solidFill>
                  <a:schemeClr val="accent2">
                    <a:lumMod val="75000"/>
                  </a:schemeClr>
                </a:solidFill>
              </a:rPr>
              <a:t>SexoInvalidoException</a:t>
            </a:r>
            <a:r>
              <a:rPr lang="en-US" b="1" dirty="0">
                <a:solidFill>
                  <a:schemeClr val="accent2">
                    <a:lumMod val="75000"/>
                  </a:schemeClr>
                </a:solidFill>
              </a:rPr>
              <a:t> </a:t>
            </a:r>
            <a:r>
              <a:rPr lang="en-US" dirty="0"/>
              <a:t>e) {</a:t>
            </a:r>
            <a:endParaRPr lang="pt-BR" dirty="0"/>
          </a:p>
          <a:p>
            <a:r>
              <a:rPr lang="en-US" dirty="0"/>
              <a:t>			</a:t>
            </a:r>
            <a:r>
              <a:rPr lang="pt-BR" dirty="0" err="1"/>
              <a:t>e.printStackTrace</a:t>
            </a:r>
            <a:r>
              <a:rPr lang="pt-BR" dirty="0"/>
              <a:t>();</a:t>
            </a:r>
          </a:p>
          <a:p>
            <a:r>
              <a:rPr lang="pt-BR" dirty="0"/>
              <a:t>		}</a:t>
            </a:r>
          </a:p>
          <a:p>
            <a:endParaRPr lang="pt-BR" dirty="0"/>
          </a:p>
          <a:p>
            <a:r>
              <a:rPr lang="pt-BR" dirty="0"/>
              <a:t>}</a:t>
            </a:r>
          </a:p>
        </p:txBody>
      </p:sp>
    </p:spTree>
    <p:extLst>
      <p:ext uri="{BB962C8B-B14F-4D97-AF65-F5344CB8AC3E}">
        <p14:creationId xmlns:p14="http://schemas.microsoft.com/office/powerpoint/2010/main" val="32098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4800" dirty="0" smtClean="0"/>
              <a:t>Tipos ENUM</a:t>
            </a:r>
            <a:endParaRPr lang="en-US" sz="48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369332"/>
          </a:xfrm>
        </p:spPr>
        <p:txBody>
          <a:bodyPr/>
          <a:lstStyle/>
          <a:p>
            <a:r>
              <a:rPr lang="pt-BR" sz="2400" b="0" dirty="0" smtClean="0">
                <a:solidFill>
                  <a:schemeClr val="bg1">
                    <a:lumMod val="50000"/>
                  </a:schemeClr>
                </a:solidFill>
                <a:latin typeface="Georgia" pitchFamily="18" charset="0"/>
              </a:rPr>
              <a:t>Aprendendo o conceito de enumeradores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939407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Estruturas Básicas da Linguagem Java</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369332"/>
          </a:xfrm>
        </p:spPr>
        <p:txBody>
          <a:bodyPr/>
          <a:lstStyle/>
          <a:p>
            <a:r>
              <a:rPr lang="pt-BR" sz="2400" b="0" dirty="0" err="1">
                <a:solidFill>
                  <a:schemeClr val="bg1">
                    <a:lumMod val="50000"/>
                  </a:schemeClr>
                </a:solidFill>
                <a:latin typeface="Georgia" pitchFamily="18" charset="0"/>
              </a:rPr>
              <a:t>V</a:t>
            </a:r>
            <a:r>
              <a:rPr lang="pt-BR" sz="2400" b="0" dirty="0" err="1" smtClean="0">
                <a:solidFill>
                  <a:schemeClr val="bg1">
                    <a:lumMod val="50000"/>
                  </a:schemeClr>
                </a:solidFill>
                <a:latin typeface="Georgia" pitchFamily="18" charset="0"/>
              </a:rPr>
              <a:t>áriáveis</a:t>
            </a:r>
            <a:r>
              <a:rPr lang="pt-BR" sz="2400" b="0" dirty="0" smtClean="0">
                <a:solidFill>
                  <a:schemeClr val="bg1">
                    <a:lumMod val="50000"/>
                  </a:schemeClr>
                </a:solidFill>
                <a:latin typeface="Georgia" pitchFamily="18" charset="0"/>
              </a:rPr>
              <a:t>, controle de fluxos, Tipos de dados.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42214352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870192"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Enumerações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439652" y="1320433"/>
            <a:ext cx="6264696" cy="646331"/>
          </a:xfrm>
          <a:prstGeom prst="rect">
            <a:avLst/>
          </a:prstGeom>
        </p:spPr>
        <p:txBody>
          <a:bodyPr wrap="square">
            <a:spAutoFit/>
          </a:bodyPr>
          <a:lstStyle/>
          <a:p>
            <a:pPr algn="just"/>
            <a:r>
              <a:rPr lang="pt-BR" dirty="0" smtClean="0"/>
              <a:t>	Um </a:t>
            </a:r>
            <a:r>
              <a:rPr lang="pt-BR" dirty="0"/>
              <a:t>tipo </a:t>
            </a:r>
            <a:r>
              <a:rPr lang="pt-BR" b="1" dirty="0" err="1"/>
              <a:t>enum</a:t>
            </a:r>
            <a:r>
              <a:rPr lang="pt-BR" b="1" dirty="0"/>
              <a:t> </a:t>
            </a:r>
            <a:r>
              <a:rPr lang="pt-BR" dirty="0"/>
              <a:t>básico define  um conjunto de constantes representadas como identificadores únicos. </a:t>
            </a:r>
          </a:p>
        </p:txBody>
      </p:sp>
      <p:sp>
        <p:nvSpPr>
          <p:cNvPr id="10" name="Retângulo 9"/>
          <p:cNvSpPr/>
          <p:nvPr/>
        </p:nvSpPr>
        <p:spPr>
          <a:xfrm>
            <a:off x="1439652" y="2492896"/>
            <a:ext cx="6264696" cy="1200329"/>
          </a:xfrm>
          <a:prstGeom prst="rect">
            <a:avLst/>
          </a:prstGeom>
        </p:spPr>
        <p:txBody>
          <a:bodyPr wrap="square">
            <a:spAutoFit/>
          </a:bodyPr>
          <a:lstStyle/>
          <a:p>
            <a:pPr algn="just"/>
            <a:r>
              <a:rPr lang="pt-BR" dirty="0"/>
              <a:t>1. </a:t>
            </a:r>
            <a:r>
              <a:rPr lang="pt-BR" dirty="0" smtClean="0"/>
              <a:t> Tipos  </a:t>
            </a:r>
            <a:r>
              <a:rPr lang="pt-BR" dirty="0" err="1"/>
              <a:t>enum</a:t>
            </a:r>
            <a:r>
              <a:rPr lang="pt-BR" dirty="0"/>
              <a:t> são  implicitamente final  porque declaram constantes que  não devem ser modificadas. </a:t>
            </a:r>
          </a:p>
          <a:p>
            <a:pPr algn="just"/>
            <a:r>
              <a:rPr lang="pt-BR" dirty="0"/>
              <a:t>2. </a:t>
            </a:r>
            <a:r>
              <a:rPr lang="pt-BR" dirty="0" smtClean="0"/>
              <a:t>Constantes </a:t>
            </a:r>
            <a:r>
              <a:rPr lang="pt-BR" dirty="0" err="1"/>
              <a:t>enum</a:t>
            </a:r>
            <a:r>
              <a:rPr lang="pt-BR" dirty="0"/>
              <a:t> são implicitamente  </a:t>
            </a:r>
            <a:r>
              <a:rPr lang="pt-BR" dirty="0" err="1"/>
              <a:t>static</a:t>
            </a:r>
            <a:r>
              <a:rPr lang="pt-BR" dirty="0"/>
              <a:t>. Não há necessidade de criar um objeto </a:t>
            </a:r>
            <a:r>
              <a:rPr lang="pt-BR" dirty="0" err="1"/>
              <a:t>enum</a:t>
            </a:r>
            <a:r>
              <a:rPr lang="pt-BR" dirty="0"/>
              <a:t>. </a:t>
            </a:r>
          </a:p>
        </p:txBody>
      </p:sp>
      <p:sp>
        <p:nvSpPr>
          <p:cNvPr id="11" name="Retângulo 10"/>
          <p:cNvSpPr/>
          <p:nvPr/>
        </p:nvSpPr>
        <p:spPr>
          <a:xfrm>
            <a:off x="1439651" y="4293096"/>
            <a:ext cx="6264697" cy="1200329"/>
          </a:xfrm>
          <a:prstGeom prst="rect">
            <a:avLst/>
          </a:prstGeom>
        </p:spPr>
        <p:txBody>
          <a:bodyPr wrap="square">
            <a:spAutoFit/>
          </a:bodyPr>
          <a:lstStyle/>
          <a:p>
            <a:pPr algn="just"/>
            <a:r>
              <a:rPr lang="pt-BR" dirty="0" smtClean="0"/>
              <a:t>	As  </a:t>
            </a:r>
            <a:r>
              <a:rPr lang="pt-BR" dirty="0"/>
              <a:t>constantes  </a:t>
            </a:r>
            <a:r>
              <a:rPr lang="pt-BR" dirty="0" err="1"/>
              <a:t>enum</a:t>
            </a:r>
            <a:r>
              <a:rPr lang="pt-BR" dirty="0"/>
              <a:t>  podem  ser  utilizadas  em  qualquer  lugar  em  que  constantes  podem  ser  utilizadas,  como  nos  rótulos  case  das  instruções switch e para controlar instruções for aprimoradas.</a:t>
            </a:r>
          </a:p>
        </p:txBody>
      </p:sp>
    </p:spTree>
    <p:extLst>
      <p:ext uri="{BB962C8B-B14F-4D97-AF65-F5344CB8AC3E}">
        <p14:creationId xmlns:p14="http://schemas.microsoft.com/office/powerpoint/2010/main" val="31347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870192"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Enumerações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566033" y="1124744"/>
            <a:ext cx="3548473" cy="1200329"/>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dirty="0"/>
              <a:t> </a:t>
            </a:r>
            <a:r>
              <a:rPr lang="pt-BR" b="1" dirty="0" err="1">
                <a:solidFill>
                  <a:schemeClr val="accent6">
                    <a:lumMod val="75000"/>
                  </a:schemeClr>
                </a:solidFill>
              </a:rPr>
              <a:t>enum</a:t>
            </a:r>
            <a:r>
              <a:rPr lang="pt-BR" dirty="0">
                <a:solidFill>
                  <a:schemeClr val="accent6">
                    <a:lumMod val="75000"/>
                  </a:schemeClr>
                </a:solidFill>
              </a:rPr>
              <a:t> </a:t>
            </a:r>
            <a:r>
              <a:rPr lang="pt-BR" dirty="0" err="1"/>
              <a:t>Animal</a:t>
            </a:r>
            <a:r>
              <a:rPr lang="pt-BR" b="1" dirty="0" err="1"/>
              <a:t>Type</a:t>
            </a:r>
            <a:r>
              <a:rPr lang="pt-BR" dirty="0"/>
              <a:t> </a:t>
            </a:r>
            <a:r>
              <a:rPr lang="pt-BR" dirty="0" smtClean="0"/>
              <a:t>{</a:t>
            </a:r>
          </a:p>
          <a:p>
            <a:r>
              <a:rPr lang="pt-BR" dirty="0"/>
              <a:t>	</a:t>
            </a:r>
            <a:r>
              <a:rPr lang="pt-BR" i="1" dirty="0" smtClean="0"/>
              <a:t>caninos</a:t>
            </a:r>
            <a:r>
              <a:rPr lang="pt-BR" dirty="0" smtClean="0"/>
              <a:t>, </a:t>
            </a:r>
            <a:r>
              <a:rPr lang="pt-BR" i="1" dirty="0" smtClean="0"/>
              <a:t>felinos</a:t>
            </a:r>
            <a:r>
              <a:rPr lang="pt-BR" dirty="0" smtClean="0"/>
              <a:t>, r</a:t>
            </a:r>
            <a:r>
              <a:rPr lang="pt-BR" i="1" dirty="0" smtClean="0"/>
              <a:t>epteis</a:t>
            </a:r>
            <a:r>
              <a:rPr lang="pt-BR" dirty="0" smtClean="0"/>
              <a:t>,</a:t>
            </a:r>
            <a:endParaRPr lang="pt-BR" dirty="0"/>
          </a:p>
          <a:p>
            <a:r>
              <a:rPr lang="pt-BR" dirty="0"/>
              <a:t>	</a:t>
            </a:r>
            <a:r>
              <a:rPr lang="pt-BR" i="1" dirty="0" err="1" smtClean="0"/>
              <a:t>aves</a:t>
            </a:r>
            <a:r>
              <a:rPr lang="pt-BR" dirty="0" err="1" smtClean="0"/>
              <a:t>,p</a:t>
            </a:r>
            <a:r>
              <a:rPr lang="pt-BR" i="1" dirty="0" err="1" smtClean="0"/>
              <a:t>eixes</a:t>
            </a:r>
            <a:r>
              <a:rPr lang="pt-BR" dirty="0" err="1" smtClean="0"/>
              <a:t>,</a:t>
            </a:r>
            <a:r>
              <a:rPr lang="pt-BR" i="1" dirty="0" err="1" smtClean="0"/>
              <a:t>ornitorinco</a:t>
            </a:r>
            <a:r>
              <a:rPr lang="pt-BR" dirty="0" smtClean="0"/>
              <a:t>;</a:t>
            </a:r>
            <a:endParaRPr lang="pt-BR" dirty="0"/>
          </a:p>
          <a:p>
            <a:r>
              <a:rPr lang="pt-BR" dirty="0" smtClean="0"/>
              <a:t>}</a:t>
            </a:r>
            <a:endParaRPr lang="pt-BR" dirty="0"/>
          </a:p>
        </p:txBody>
      </p:sp>
      <p:sp>
        <p:nvSpPr>
          <p:cNvPr id="12" name="Retângulo 11"/>
          <p:cNvSpPr/>
          <p:nvPr/>
        </p:nvSpPr>
        <p:spPr>
          <a:xfrm>
            <a:off x="3131840" y="2132856"/>
            <a:ext cx="5148064"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dirty="0"/>
              <a:t> </a:t>
            </a:r>
            <a:r>
              <a:rPr lang="pt-BR" b="1" dirty="0" err="1">
                <a:solidFill>
                  <a:schemeClr val="accent6">
                    <a:lumMod val="75000"/>
                  </a:schemeClr>
                </a:solidFill>
              </a:rPr>
              <a:t>enum</a:t>
            </a:r>
            <a:r>
              <a:rPr lang="pt-BR" dirty="0">
                <a:solidFill>
                  <a:schemeClr val="accent6">
                    <a:lumMod val="75000"/>
                  </a:schemeClr>
                </a:solidFill>
              </a:rPr>
              <a:t> </a:t>
            </a:r>
            <a:r>
              <a:rPr lang="pt-BR" dirty="0" err="1"/>
              <a:t>Animal</a:t>
            </a:r>
            <a:r>
              <a:rPr lang="pt-BR" b="1" dirty="0" err="1"/>
              <a:t>Type</a:t>
            </a:r>
            <a:r>
              <a:rPr lang="pt-BR" dirty="0"/>
              <a:t> {</a:t>
            </a:r>
          </a:p>
          <a:p>
            <a:r>
              <a:rPr lang="pt-BR" dirty="0"/>
              <a:t>	//</a:t>
            </a:r>
            <a:r>
              <a:rPr lang="pt-BR" u="sng" dirty="0"/>
              <a:t>declara</a:t>
            </a:r>
            <a:r>
              <a:rPr lang="pt-BR" dirty="0"/>
              <a:t> </a:t>
            </a:r>
            <a:r>
              <a:rPr lang="pt-BR" u="sng" dirty="0"/>
              <a:t>constantes</a:t>
            </a:r>
            <a:r>
              <a:rPr lang="pt-BR" dirty="0"/>
              <a:t> do </a:t>
            </a:r>
            <a:r>
              <a:rPr lang="pt-BR" u="sng" dirty="0"/>
              <a:t>tipo</a:t>
            </a:r>
            <a:r>
              <a:rPr lang="pt-BR" dirty="0"/>
              <a:t> </a:t>
            </a:r>
            <a:r>
              <a:rPr lang="pt-BR" u="sng" dirty="0" err="1"/>
              <a:t>enum</a:t>
            </a:r>
            <a:endParaRPr lang="pt-BR" dirty="0"/>
          </a:p>
          <a:p>
            <a:r>
              <a:rPr lang="pt-BR" dirty="0"/>
              <a:t>	</a:t>
            </a:r>
            <a:r>
              <a:rPr lang="pt-BR" i="1" dirty="0"/>
              <a:t>caninos</a:t>
            </a:r>
            <a:r>
              <a:rPr lang="pt-BR" dirty="0"/>
              <a:t>("Cães"),</a:t>
            </a:r>
          </a:p>
          <a:p>
            <a:r>
              <a:rPr lang="pt-BR" dirty="0"/>
              <a:t>	</a:t>
            </a:r>
            <a:r>
              <a:rPr lang="pt-BR" i="1" dirty="0"/>
              <a:t>felinos</a:t>
            </a:r>
            <a:r>
              <a:rPr lang="pt-BR" dirty="0"/>
              <a:t>("Gatos"),</a:t>
            </a:r>
          </a:p>
          <a:p>
            <a:r>
              <a:rPr lang="pt-BR" dirty="0"/>
              <a:t>	</a:t>
            </a:r>
            <a:r>
              <a:rPr lang="pt-BR" i="1" dirty="0"/>
              <a:t>repteis</a:t>
            </a:r>
            <a:r>
              <a:rPr lang="pt-BR" dirty="0"/>
              <a:t>("Répteis"),</a:t>
            </a:r>
          </a:p>
          <a:p>
            <a:r>
              <a:rPr lang="pt-BR" dirty="0"/>
              <a:t>	</a:t>
            </a:r>
            <a:r>
              <a:rPr lang="pt-BR" i="1" dirty="0"/>
              <a:t>aves</a:t>
            </a:r>
            <a:r>
              <a:rPr lang="pt-BR" dirty="0"/>
              <a:t>("Aves"),</a:t>
            </a:r>
          </a:p>
          <a:p>
            <a:r>
              <a:rPr lang="pt-BR" dirty="0"/>
              <a:t>	</a:t>
            </a:r>
            <a:r>
              <a:rPr lang="pt-BR" i="1" dirty="0"/>
              <a:t>peixes</a:t>
            </a:r>
            <a:r>
              <a:rPr lang="pt-BR" dirty="0"/>
              <a:t>("Peixes"),</a:t>
            </a:r>
          </a:p>
          <a:p>
            <a:r>
              <a:rPr lang="pt-BR" dirty="0"/>
              <a:t>	</a:t>
            </a:r>
            <a:r>
              <a:rPr lang="pt-BR" i="1" dirty="0" err="1"/>
              <a:t>ornitorinco</a:t>
            </a:r>
            <a:r>
              <a:rPr lang="pt-BR" dirty="0"/>
              <a:t>("</a:t>
            </a:r>
            <a:r>
              <a:rPr lang="pt-BR" dirty="0" err="1"/>
              <a:t>Ornitorinco</a:t>
            </a:r>
            <a:r>
              <a:rPr lang="pt-BR" dirty="0" smtClean="0"/>
              <a:t>");</a:t>
            </a:r>
            <a:endParaRPr lang="pt-BR" dirty="0"/>
          </a:p>
          <a:p>
            <a:r>
              <a:rPr lang="pt-BR" dirty="0"/>
              <a:t>	</a:t>
            </a:r>
            <a:r>
              <a:rPr lang="en-US" b="1" dirty="0"/>
              <a:t>private</a:t>
            </a:r>
            <a:r>
              <a:rPr lang="en-US" dirty="0"/>
              <a:t> </a:t>
            </a:r>
            <a:r>
              <a:rPr lang="en-US" b="1" dirty="0"/>
              <a:t>final</a:t>
            </a:r>
            <a:r>
              <a:rPr lang="en-US" dirty="0"/>
              <a:t> String </a:t>
            </a:r>
            <a:r>
              <a:rPr lang="en-US" dirty="0" err="1"/>
              <a:t>nome</a:t>
            </a:r>
            <a:r>
              <a:rPr lang="en-US" dirty="0" smtClean="0"/>
              <a:t>;</a:t>
            </a:r>
            <a:r>
              <a:rPr lang="en-US" dirty="0"/>
              <a:t>	</a:t>
            </a:r>
            <a:endParaRPr lang="pt-BR" dirty="0"/>
          </a:p>
          <a:p>
            <a:r>
              <a:rPr lang="en-US" dirty="0"/>
              <a:t>	</a:t>
            </a:r>
            <a:r>
              <a:rPr lang="en-US" b="1" dirty="0"/>
              <a:t>private</a:t>
            </a:r>
            <a:r>
              <a:rPr lang="en-US" dirty="0"/>
              <a:t> </a:t>
            </a:r>
            <a:r>
              <a:rPr lang="en-US" dirty="0" err="1"/>
              <a:t>AnimalType</a:t>
            </a:r>
            <a:r>
              <a:rPr lang="en-US" dirty="0"/>
              <a:t>(String </a:t>
            </a:r>
            <a:r>
              <a:rPr lang="en-US" dirty="0" err="1"/>
              <a:t>nome</a:t>
            </a:r>
            <a:r>
              <a:rPr lang="en-US" dirty="0"/>
              <a:t>){</a:t>
            </a:r>
            <a:endParaRPr lang="pt-BR" dirty="0"/>
          </a:p>
          <a:p>
            <a:r>
              <a:rPr lang="en-US" dirty="0"/>
              <a:t>		</a:t>
            </a:r>
            <a:r>
              <a:rPr lang="en-US" b="1" dirty="0" err="1"/>
              <a:t>this</a:t>
            </a:r>
            <a:r>
              <a:rPr lang="en-US" dirty="0" err="1"/>
              <a:t>.nome</a:t>
            </a:r>
            <a:r>
              <a:rPr lang="en-US" dirty="0"/>
              <a:t>= </a:t>
            </a:r>
            <a:r>
              <a:rPr lang="en-US" dirty="0" err="1"/>
              <a:t>nome</a:t>
            </a:r>
            <a:r>
              <a:rPr lang="en-US" dirty="0"/>
              <a:t>;</a:t>
            </a:r>
            <a:endParaRPr lang="pt-BR" dirty="0"/>
          </a:p>
          <a:p>
            <a:r>
              <a:rPr lang="en-US" dirty="0"/>
              <a:t>	</a:t>
            </a:r>
            <a:r>
              <a:rPr lang="en-US" dirty="0" smtClean="0"/>
              <a:t>}</a:t>
            </a:r>
            <a:endParaRPr lang="pt-BR" dirty="0"/>
          </a:p>
          <a:p>
            <a:r>
              <a:rPr lang="en-US" dirty="0"/>
              <a:t>	</a:t>
            </a:r>
            <a:r>
              <a:rPr lang="en-US" b="1" dirty="0"/>
              <a:t>public</a:t>
            </a:r>
            <a:r>
              <a:rPr lang="en-US" dirty="0"/>
              <a:t> String </a:t>
            </a:r>
            <a:r>
              <a:rPr lang="en-US" dirty="0" err="1"/>
              <a:t>getNome</a:t>
            </a:r>
            <a:r>
              <a:rPr lang="en-US" dirty="0" smtClean="0"/>
              <a:t>(){ </a:t>
            </a:r>
            <a:r>
              <a:rPr lang="pt-BR" b="1" dirty="0" err="1" smtClean="0"/>
              <a:t>return</a:t>
            </a:r>
            <a:r>
              <a:rPr lang="pt-BR" dirty="0" smtClean="0"/>
              <a:t> </a:t>
            </a:r>
            <a:r>
              <a:rPr lang="pt-BR" dirty="0"/>
              <a:t>nome</a:t>
            </a:r>
            <a:r>
              <a:rPr lang="pt-BR" dirty="0" smtClean="0"/>
              <a:t>;</a:t>
            </a:r>
            <a:r>
              <a:rPr lang="pt-BR" dirty="0"/>
              <a:t>	}</a:t>
            </a:r>
          </a:p>
          <a:p>
            <a:r>
              <a:rPr lang="pt-BR" dirty="0"/>
              <a:t>}</a:t>
            </a:r>
          </a:p>
        </p:txBody>
      </p:sp>
    </p:spTree>
    <p:extLst>
      <p:ext uri="{BB962C8B-B14F-4D97-AF65-F5344CB8AC3E}">
        <p14:creationId xmlns:p14="http://schemas.microsoft.com/office/powerpoint/2010/main" val="31682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870192"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Enumerações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917339" y="1574790"/>
            <a:ext cx="7128792" cy="286232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TesteAnimais</a:t>
            </a:r>
            <a:r>
              <a:rPr lang="en-US" dirty="0"/>
              <a:t> {</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r>
              <a:rPr lang="pt-BR" dirty="0"/>
              <a:t>//</a:t>
            </a:r>
            <a:r>
              <a:rPr lang="pt-BR" u="sng" dirty="0"/>
              <a:t>cria</a:t>
            </a:r>
            <a:r>
              <a:rPr lang="pt-BR" dirty="0"/>
              <a:t> </a:t>
            </a:r>
            <a:r>
              <a:rPr lang="pt-BR" u="sng" dirty="0"/>
              <a:t>um</a:t>
            </a:r>
            <a:r>
              <a:rPr lang="pt-BR" dirty="0"/>
              <a:t> </a:t>
            </a:r>
            <a:r>
              <a:rPr lang="pt-BR" u="sng" dirty="0" err="1"/>
              <a:t>enum</a:t>
            </a:r>
            <a:endParaRPr lang="pt-BR" dirty="0"/>
          </a:p>
          <a:p>
            <a:r>
              <a:rPr lang="pt-BR" dirty="0"/>
              <a:t>		</a:t>
            </a:r>
            <a:r>
              <a:rPr lang="pt-BR" dirty="0" err="1"/>
              <a:t>AnimalType</a:t>
            </a:r>
            <a:r>
              <a:rPr lang="pt-BR" dirty="0"/>
              <a:t> </a:t>
            </a:r>
            <a:r>
              <a:rPr lang="pt-BR" u="sng" dirty="0" err="1"/>
              <a:t>lila</a:t>
            </a:r>
            <a:r>
              <a:rPr lang="pt-BR" dirty="0"/>
              <a:t> = </a:t>
            </a:r>
            <a:r>
              <a:rPr lang="pt-BR" dirty="0" err="1"/>
              <a:t>AnimalType.</a:t>
            </a:r>
            <a:r>
              <a:rPr lang="pt-BR" i="1" dirty="0" err="1"/>
              <a:t>caninos</a:t>
            </a:r>
            <a:r>
              <a:rPr lang="pt-BR" dirty="0"/>
              <a:t>;</a:t>
            </a:r>
          </a:p>
          <a:p>
            <a:r>
              <a:rPr lang="pt-BR" dirty="0"/>
              <a:t>		</a:t>
            </a:r>
          </a:p>
          <a:p>
            <a:r>
              <a:rPr lang="pt-BR" dirty="0"/>
              <a:t>		//</a:t>
            </a:r>
            <a:r>
              <a:rPr lang="pt-BR" u="sng" dirty="0"/>
              <a:t>imprime</a:t>
            </a:r>
            <a:r>
              <a:rPr lang="pt-BR" dirty="0"/>
              <a:t> </a:t>
            </a:r>
            <a:r>
              <a:rPr lang="pt-BR" u="sng" dirty="0"/>
              <a:t>todos</a:t>
            </a:r>
            <a:r>
              <a:rPr lang="pt-BR" dirty="0"/>
              <a:t> </a:t>
            </a:r>
            <a:r>
              <a:rPr lang="pt-BR" u="sng" dirty="0"/>
              <a:t>os</a:t>
            </a:r>
            <a:r>
              <a:rPr lang="pt-BR" dirty="0"/>
              <a:t> </a:t>
            </a:r>
            <a:r>
              <a:rPr lang="pt-BR" u="sng" dirty="0"/>
              <a:t>animais</a:t>
            </a:r>
            <a:r>
              <a:rPr lang="pt-BR" dirty="0"/>
              <a:t> </a:t>
            </a:r>
            <a:r>
              <a:rPr lang="pt-BR" u="sng" dirty="0"/>
              <a:t>em</a:t>
            </a:r>
            <a:r>
              <a:rPr lang="pt-BR" dirty="0"/>
              <a:t> </a:t>
            </a:r>
            <a:r>
              <a:rPr lang="pt-BR" u="sng" dirty="0" err="1"/>
              <a:t>enum</a:t>
            </a:r>
            <a:r>
              <a:rPr lang="pt-BR" dirty="0"/>
              <a:t> </a:t>
            </a:r>
            <a:r>
              <a:rPr lang="pt-BR" dirty="0" err="1"/>
              <a:t>AnimalType</a:t>
            </a:r>
            <a:endParaRPr lang="pt-BR" dirty="0"/>
          </a:p>
          <a:p>
            <a:r>
              <a:rPr lang="pt-BR" dirty="0"/>
              <a:t>		</a:t>
            </a:r>
            <a:r>
              <a:rPr lang="en-US" b="1" dirty="0"/>
              <a:t>for</a:t>
            </a:r>
            <a:r>
              <a:rPr lang="en-US" dirty="0"/>
              <a:t>(</a:t>
            </a:r>
            <a:r>
              <a:rPr lang="en-US" dirty="0" err="1"/>
              <a:t>AnimalType</a:t>
            </a:r>
            <a:r>
              <a:rPr lang="en-US" dirty="0"/>
              <a:t> animal : </a:t>
            </a:r>
            <a:r>
              <a:rPr lang="en-US" dirty="0" err="1"/>
              <a:t>AnimalType.</a:t>
            </a:r>
            <a:r>
              <a:rPr lang="en-US" i="1" dirty="0" err="1"/>
              <a:t>values</a:t>
            </a:r>
            <a:r>
              <a:rPr lang="en-US" dirty="0"/>
              <a:t>())</a:t>
            </a:r>
            <a:endParaRPr lang="pt-BR" dirty="0"/>
          </a:p>
          <a:p>
            <a:r>
              <a:rPr lang="en-US" dirty="0"/>
              <a:t>		   </a:t>
            </a:r>
            <a:r>
              <a:rPr lang="en-US" dirty="0" err="1"/>
              <a:t>System.</a:t>
            </a:r>
            <a:r>
              <a:rPr lang="en-US" i="1" dirty="0" err="1"/>
              <a:t>out</a:t>
            </a:r>
            <a:r>
              <a:rPr lang="en-US" dirty="0" err="1"/>
              <a:t>.println</a:t>
            </a:r>
            <a:r>
              <a:rPr lang="en-US" dirty="0"/>
              <a:t>(" 1- " + </a:t>
            </a:r>
            <a:r>
              <a:rPr lang="en-US" dirty="0" err="1"/>
              <a:t>animal.getNome</a:t>
            </a:r>
            <a:r>
              <a:rPr lang="en-US" dirty="0"/>
              <a:t>());</a:t>
            </a:r>
            <a:endParaRPr lang="pt-BR" dirty="0"/>
          </a:p>
          <a:p>
            <a:r>
              <a:rPr lang="en-US" dirty="0"/>
              <a:t>	</a:t>
            </a:r>
            <a:r>
              <a:rPr lang="pt-BR" dirty="0"/>
              <a:t>}</a:t>
            </a:r>
          </a:p>
          <a:p>
            <a:r>
              <a:rPr lang="pt-BR" dirty="0"/>
              <a:t>}</a:t>
            </a:r>
          </a:p>
        </p:txBody>
      </p:sp>
      <p:sp>
        <p:nvSpPr>
          <p:cNvPr id="11" name="CaixaDeTexto 10"/>
          <p:cNvSpPr txBox="1"/>
          <p:nvPr/>
        </p:nvSpPr>
        <p:spPr>
          <a:xfrm>
            <a:off x="1646850" y="5373216"/>
            <a:ext cx="6108916"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pt-BR" dirty="0" err="1" smtClean="0"/>
              <a:t>ComboBoxes</a:t>
            </a:r>
            <a:r>
              <a:rPr lang="pt-BR" dirty="0" smtClean="0"/>
              <a:t>, Sexo, Cidades, Estados, Estado civil, profissões.... </a:t>
            </a:r>
            <a:endParaRPr lang="pt-BR" dirty="0"/>
          </a:p>
        </p:txBody>
      </p:sp>
    </p:spTree>
    <p:extLst>
      <p:ext uri="{BB962C8B-B14F-4D97-AF65-F5344CB8AC3E}">
        <p14:creationId xmlns:p14="http://schemas.microsoft.com/office/powerpoint/2010/main" val="288044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Threads</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738664"/>
          </a:xfrm>
        </p:spPr>
        <p:txBody>
          <a:bodyPr/>
          <a:lstStyle/>
          <a:p>
            <a:r>
              <a:rPr lang="pt-BR" sz="2400" b="0" dirty="0" smtClean="0">
                <a:solidFill>
                  <a:schemeClr val="bg1">
                    <a:lumMod val="50000"/>
                  </a:schemeClr>
                </a:solidFill>
                <a:latin typeface="Georgia" pitchFamily="18" charset="0"/>
              </a:rPr>
              <a:t>Aprendendo o conceito de concorrência de processos com Threads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1480339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18410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Threads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548680" y="1196752"/>
            <a:ext cx="7911752" cy="2862322"/>
          </a:xfrm>
          <a:prstGeom prst="rect">
            <a:avLst/>
          </a:prstGeom>
        </p:spPr>
        <p:txBody>
          <a:bodyPr wrap="square">
            <a:spAutoFit/>
          </a:bodyPr>
          <a:lstStyle/>
          <a:p>
            <a:pPr algn="just"/>
            <a:r>
              <a:rPr lang="pt-BR" dirty="0" smtClean="0"/>
              <a:t>	O Java  disponibiliza  a concorrência  para  o programador  de  aplicativos  por  meio  de  suas  APIs.  O programador  especifica  os aplicativos  que  contêm  threads  de  execução,  em  que  cada  thread  designa  urna  parte  de  um  programa  que  pode  executar concorrentemente com outras threads. </a:t>
            </a:r>
          </a:p>
          <a:p>
            <a:pPr algn="just"/>
            <a:r>
              <a:rPr lang="pt-BR" dirty="0" smtClean="0"/>
              <a:t>	Essa  </a:t>
            </a:r>
            <a:r>
              <a:rPr lang="pt-BR" dirty="0"/>
              <a:t>capacidade, chamada </a:t>
            </a:r>
            <a:r>
              <a:rPr lang="pt-BR" b="1" dirty="0" err="1"/>
              <a:t>muItithreading</a:t>
            </a:r>
            <a:r>
              <a:rPr lang="pt-BR" dirty="0"/>
              <a:t>, fornece capacidades poderosas para o programador de Java não disponíveis no núcleo das linguagens C e C++ em  que o Java é baseado. </a:t>
            </a:r>
          </a:p>
          <a:p>
            <a:pPr algn="just"/>
            <a:r>
              <a:rPr lang="pt-BR" dirty="0" smtClean="0"/>
              <a:t>	A </a:t>
            </a:r>
            <a:r>
              <a:rPr lang="pt-BR" dirty="0"/>
              <a:t>programação  de  aplicativos  concorrentes  é um  empreendimento  difícil  e  propenso  a  erro.  </a:t>
            </a:r>
            <a:r>
              <a:rPr lang="pt-BR" b="1" dirty="0"/>
              <a:t>Até  mesmo  alguns  aplicativos concorrentes  mais  simples  estão  além  da  capacidade  de  programadores  iniciantes</a:t>
            </a:r>
            <a:r>
              <a:rPr lang="pt-BR" dirty="0"/>
              <a:t>.</a:t>
            </a:r>
          </a:p>
        </p:txBody>
      </p:sp>
      <p:pic>
        <p:nvPicPr>
          <p:cNvPr id="13" name="Imagem 12" descr="ima003.jpg"/>
          <p:cNvPicPr/>
          <p:nvPr/>
        </p:nvPicPr>
        <p:blipFill>
          <a:blip r:embed="rId5">
            <a:extLst>
              <a:ext uri="{28A0092B-C50C-407E-A947-70E740481C1C}">
                <a14:useLocalDpi xmlns:a14="http://schemas.microsoft.com/office/drawing/2010/main" val="0"/>
              </a:ext>
            </a:extLst>
          </a:blip>
          <a:srcRect/>
          <a:stretch>
            <a:fillRect/>
          </a:stretch>
        </p:blipFill>
        <p:spPr bwMode="auto">
          <a:xfrm>
            <a:off x="2887770" y="4059074"/>
            <a:ext cx="3233571" cy="2086835"/>
          </a:xfrm>
          <a:prstGeom prst="rect">
            <a:avLst/>
          </a:prstGeom>
          <a:noFill/>
          <a:ln>
            <a:noFill/>
          </a:ln>
        </p:spPr>
      </p:pic>
    </p:spTree>
    <p:extLst>
      <p:ext uri="{BB962C8B-B14F-4D97-AF65-F5344CB8AC3E}">
        <p14:creationId xmlns:p14="http://schemas.microsoft.com/office/powerpoint/2010/main" val="41907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56286"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Threads – Um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1603565" y="1412776"/>
            <a:ext cx="5940661"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class </a:t>
            </a:r>
            <a:r>
              <a:rPr lang="en-US" dirty="0" err="1"/>
              <a:t>Contadora</a:t>
            </a:r>
            <a:r>
              <a:rPr lang="en-US" dirty="0"/>
              <a:t> </a:t>
            </a:r>
            <a:r>
              <a:rPr lang="en-US" b="1" dirty="0"/>
              <a:t>implements Runnable </a:t>
            </a:r>
            <a:r>
              <a:rPr lang="en-US" dirty="0"/>
              <a:t>{</a:t>
            </a:r>
          </a:p>
          <a:p>
            <a:endParaRPr lang="pt-BR" dirty="0"/>
          </a:p>
          <a:p>
            <a:pPr lvl="1"/>
            <a:r>
              <a:rPr lang="pt-BR" dirty="0" err="1"/>
              <a:t>int</a:t>
            </a:r>
            <a:r>
              <a:rPr lang="pt-BR" dirty="0"/>
              <a:t> </a:t>
            </a:r>
            <a:r>
              <a:rPr lang="pt-BR" dirty="0" err="1"/>
              <a:t>num_thread</a:t>
            </a:r>
            <a:r>
              <a:rPr lang="pt-BR" dirty="0"/>
              <a:t>; //representa o numero/nome da thread</a:t>
            </a:r>
          </a:p>
          <a:p>
            <a:pPr lvl="1"/>
            <a:endParaRPr lang="pt-BR" dirty="0"/>
          </a:p>
          <a:p>
            <a:pPr lvl="1"/>
            <a:r>
              <a:rPr lang="pt-BR" dirty="0" err="1"/>
              <a:t>public</a:t>
            </a:r>
            <a:r>
              <a:rPr lang="pt-BR" dirty="0"/>
              <a:t> Contadora(</a:t>
            </a:r>
            <a:r>
              <a:rPr lang="pt-BR" dirty="0" err="1"/>
              <a:t>int</a:t>
            </a:r>
            <a:r>
              <a:rPr lang="pt-BR" dirty="0"/>
              <a:t> </a:t>
            </a:r>
            <a:r>
              <a:rPr lang="pt-BR" dirty="0" err="1"/>
              <a:t>num_thread</a:t>
            </a:r>
            <a:r>
              <a:rPr lang="pt-BR" dirty="0"/>
              <a:t>) {</a:t>
            </a:r>
          </a:p>
          <a:p>
            <a:pPr lvl="2"/>
            <a:r>
              <a:rPr lang="pt-BR" dirty="0" err="1"/>
              <a:t>super</a:t>
            </a:r>
            <a:r>
              <a:rPr lang="pt-BR" dirty="0"/>
              <a:t>();</a:t>
            </a:r>
          </a:p>
          <a:p>
            <a:pPr lvl="2"/>
            <a:r>
              <a:rPr lang="pt-BR" dirty="0" err="1"/>
              <a:t>this.num_thread</a:t>
            </a:r>
            <a:r>
              <a:rPr lang="pt-BR" dirty="0"/>
              <a:t> = </a:t>
            </a:r>
            <a:r>
              <a:rPr lang="pt-BR" dirty="0" err="1"/>
              <a:t>num_thread</a:t>
            </a:r>
            <a:r>
              <a:rPr lang="pt-BR" dirty="0"/>
              <a:t>;</a:t>
            </a:r>
          </a:p>
          <a:p>
            <a:pPr lvl="1"/>
            <a:r>
              <a:rPr lang="pt-BR" dirty="0"/>
              <a:t>}</a:t>
            </a:r>
          </a:p>
          <a:p>
            <a:pPr lvl="1"/>
            <a:endParaRPr lang="pt-BR" dirty="0"/>
          </a:p>
          <a:p>
            <a:pPr lvl="1"/>
            <a:r>
              <a:rPr lang="pt-BR" b="1" dirty="0"/>
              <a:t>@</a:t>
            </a:r>
            <a:r>
              <a:rPr lang="pt-BR" b="1" dirty="0" err="1"/>
              <a:t>Override</a:t>
            </a:r>
            <a:endParaRPr lang="pt-BR" b="1" dirty="0"/>
          </a:p>
          <a:p>
            <a:pPr lvl="1"/>
            <a:r>
              <a:rPr lang="pt-BR" b="1" dirty="0" err="1"/>
              <a:t>public</a:t>
            </a:r>
            <a:r>
              <a:rPr lang="pt-BR" b="1" dirty="0"/>
              <a:t> </a:t>
            </a:r>
            <a:r>
              <a:rPr lang="pt-BR" b="1" dirty="0" err="1"/>
              <a:t>void</a:t>
            </a:r>
            <a:r>
              <a:rPr lang="pt-BR" b="1" dirty="0"/>
              <a:t> </a:t>
            </a:r>
            <a:r>
              <a:rPr lang="pt-BR" b="1" dirty="0" err="1"/>
              <a:t>run</a:t>
            </a:r>
            <a:r>
              <a:rPr lang="pt-BR" b="1" dirty="0"/>
              <a:t>() {</a:t>
            </a:r>
          </a:p>
          <a:p>
            <a:pPr lvl="2"/>
            <a:r>
              <a:rPr lang="nn-NO" dirty="0"/>
              <a:t>for (int i = 0; i &lt;= 100; i++) </a:t>
            </a:r>
          </a:p>
          <a:p>
            <a:pPr lvl="2"/>
            <a:r>
              <a:rPr lang="pt-BR" dirty="0" err="1"/>
              <a:t>System.</a:t>
            </a:r>
            <a:r>
              <a:rPr lang="pt-BR" i="1" dirty="0" err="1"/>
              <a:t>out.println</a:t>
            </a:r>
            <a:r>
              <a:rPr lang="pt-BR" i="1" dirty="0"/>
              <a:t>(</a:t>
            </a:r>
            <a:r>
              <a:rPr lang="pt-BR" i="1" dirty="0" err="1"/>
              <a:t>num_thread</a:t>
            </a:r>
            <a:r>
              <a:rPr lang="pt-BR" i="1" dirty="0"/>
              <a:t> + " - " + i</a:t>
            </a:r>
            <a:r>
              <a:rPr lang="pt-BR" i="1" dirty="0" smtClean="0"/>
              <a:t>);</a:t>
            </a:r>
            <a:endParaRPr lang="pt-BR" dirty="0"/>
          </a:p>
          <a:p>
            <a:pPr lvl="1"/>
            <a:r>
              <a:rPr lang="pt-BR" b="1" dirty="0"/>
              <a:t>}</a:t>
            </a:r>
          </a:p>
          <a:p>
            <a:endParaRPr lang="pt-BR" dirty="0"/>
          </a:p>
          <a:p>
            <a:r>
              <a:rPr lang="pt-BR" dirty="0"/>
              <a:t>}</a:t>
            </a:r>
          </a:p>
        </p:txBody>
      </p:sp>
    </p:spTree>
    <p:extLst>
      <p:ext uri="{BB962C8B-B14F-4D97-AF65-F5344CB8AC3E}">
        <p14:creationId xmlns:p14="http://schemas.microsoft.com/office/powerpoint/2010/main" val="9281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56286"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Threads – Um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603565" y="1628800"/>
            <a:ext cx="5940661"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TestaContadora</a:t>
            </a:r>
            <a:r>
              <a:rPr lang="pt-BR" b="1" dirty="0"/>
              <a:t> {</a:t>
            </a:r>
          </a:p>
          <a:p>
            <a:endParaRPr lang="pt-BR" dirty="0"/>
          </a:p>
          <a:p>
            <a:pPr lvl="1"/>
            <a:r>
              <a:rPr lang="en-US" b="1" dirty="0"/>
              <a:t>public static void main(String </a:t>
            </a:r>
            <a:r>
              <a:rPr lang="en-US" b="1" dirty="0" err="1"/>
              <a:t>args</a:t>
            </a:r>
            <a:r>
              <a:rPr lang="en-US" b="1" dirty="0"/>
              <a:t>[]){</a:t>
            </a:r>
          </a:p>
          <a:p>
            <a:pPr lvl="1"/>
            <a:endParaRPr lang="pt-BR" dirty="0"/>
          </a:p>
          <a:p>
            <a:pPr lvl="2"/>
            <a:r>
              <a:rPr lang="pt-BR" dirty="0"/>
              <a:t>Contadora c = </a:t>
            </a:r>
            <a:r>
              <a:rPr lang="pt-BR" b="1" dirty="0"/>
              <a:t>new Contadora(1); </a:t>
            </a:r>
            <a:endParaRPr lang="pt-BR" b="1" u="sng" dirty="0"/>
          </a:p>
          <a:p>
            <a:pPr lvl="2"/>
            <a:r>
              <a:rPr lang="pt-BR" dirty="0"/>
              <a:t>Thread t = </a:t>
            </a:r>
            <a:r>
              <a:rPr lang="pt-BR" b="1" dirty="0"/>
              <a:t>new Thread(c);</a:t>
            </a:r>
          </a:p>
          <a:p>
            <a:pPr lvl="2"/>
            <a:r>
              <a:rPr lang="pt-BR" b="1" dirty="0" err="1"/>
              <a:t>t.start</a:t>
            </a:r>
            <a:r>
              <a:rPr lang="pt-BR" b="1" dirty="0"/>
              <a:t>();</a:t>
            </a:r>
          </a:p>
          <a:p>
            <a:pPr lvl="2"/>
            <a:endParaRPr lang="pt-BR" dirty="0"/>
          </a:p>
          <a:p>
            <a:pPr lvl="2"/>
            <a:r>
              <a:rPr lang="pt-BR" dirty="0"/>
              <a:t>Contadora c2 = </a:t>
            </a:r>
            <a:r>
              <a:rPr lang="pt-BR" b="1" dirty="0"/>
              <a:t>new Contadora(2); </a:t>
            </a:r>
            <a:endParaRPr lang="pt-BR" b="1" u="sng" dirty="0"/>
          </a:p>
          <a:p>
            <a:pPr lvl="2"/>
            <a:r>
              <a:rPr lang="pt-BR" dirty="0"/>
              <a:t>Thread t2 = </a:t>
            </a:r>
            <a:r>
              <a:rPr lang="pt-BR" b="1" dirty="0"/>
              <a:t>new Thread(c2);</a:t>
            </a:r>
          </a:p>
          <a:p>
            <a:pPr lvl="2"/>
            <a:r>
              <a:rPr lang="pt-BR" b="1" dirty="0"/>
              <a:t>t2.start();</a:t>
            </a:r>
          </a:p>
          <a:p>
            <a:pPr lvl="1"/>
            <a:endParaRPr lang="pt-BR" dirty="0"/>
          </a:p>
          <a:p>
            <a:pPr lvl="1"/>
            <a:r>
              <a:rPr lang="pt-BR" dirty="0"/>
              <a:t>}</a:t>
            </a:r>
          </a:p>
          <a:p>
            <a:r>
              <a:rPr lang="pt-BR" dirty="0"/>
              <a:t>}</a:t>
            </a:r>
          </a:p>
        </p:txBody>
      </p:sp>
    </p:spTree>
    <p:extLst>
      <p:ext uri="{BB962C8B-B14F-4D97-AF65-F5344CB8AC3E}">
        <p14:creationId xmlns:p14="http://schemas.microsoft.com/office/powerpoint/2010/main" val="71462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Java I/O</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738664"/>
          </a:xfrm>
        </p:spPr>
        <p:txBody>
          <a:bodyPr/>
          <a:lstStyle/>
          <a:p>
            <a:r>
              <a:rPr lang="pt-BR" sz="2400" b="0" dirty="0" smtClean="0">
                <a:solidFill>
                  <a:schemeClr val="bg1">
                    <a:lumMod val="50000"/>
                  </a:schemeClr>
                </a:solidFill>
                <a:latin typeface="Georgia" pitchFamily="18" charset="0"/>
              </a:rPr>
              <a:t>Aprendendo a ler e escrever arquivos texto e persistir classes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4018283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895455"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Arquivo Texto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539552" y="1412776"/>
            <a:ext cx="7992888" cy="1200329"/>
          </a:xfrm>
          <a:prstGeom prst="rect">
            <a:avLst/>
          </a:prstGeom>
        </p:spPr>
        <p:txBody>
          <a:bodyPr wrap="square">
            <a:spAutoFit/>
          </a:bodyPr>
          <a:lstStyle/>
          <a:p>
            <a:pPr algn="just"/>
            <a:r>
              <a:rPr lang="pt-BR" dirty="0" smtClean="0"/>
              <a:t>	Uma </a:t>
            </a:r>
            <a:r>
              <a:rPr lang="pt-BR" dirty="0"/>
              <a:t>das principais facilidades em Java, comparando com outras </a:t>
            </a:r>
            <a:r>
              <a:rPr lang="pt-BR" dirty="0" smtClean="0"/>
              <a:t>linguagens </a:t>
            </a:r>
            <a:r>
              <a:rPr lang="pt-BR" dirty="0"/>
              <a:t>de programação, é a facilidade na leitura e gravação de arquivos no sistema operacional sem ter de se preocupar com o sistema operacional no qual sua aplicação está rodando.</a:t>
            </a:r>
          </a:p>
        </p:txBody>
      </p:sp>
      <p:sp>
        <p:nvSpPr>
          <p:cNvPr id="11" name="Retângulo 10"/>
          <p:cNvSpPr/>
          <p:nvPr/>
        </p:nvSpPr>
        <p:spPr>
          <a:xfrm>
            <a:off x="611560" y="2996952"/>
            <a:ext cx="7920880" cy="646331"/>
          </a:xfrm>
          <a:prstGeom prst="rect">
            <a:avLst/>
          </a:prstGeom>
        </p:spPr>
        <p:txBody>
          <a:bodyPr wrap="square">
            <a:spAutoFit/>
          </a:bodyPr>
          <a:lstStyle/>
          <a:p>
            <a:pPr algn="just"/>
            <a:r>
              <a:rPr lang="pt-BR" dirty="0" smtClean="0"/>
              <a:t>	Para </a:t>
            </a:r>
            <a:r>
              <a:rPr lang="pt-BR" dirty="0"/>
              <a:t>a criação de diretórios e arquivos em Java, podemos utilizar a classe </a:t>
            </a:r>
            <a:r>
              <a:rPr lang="pt-BR" b="1" i="1" dirty="0" err="1" smtClean="0"/>
              <a:t>java.io.File</a:t>
            </a:r>
            <a:r>
              <a:rPr lang="pt-BR" b="1" i="1" dirty="0" smtClean="0"/>
              <a:t>.</a:t>
            </a:r>
            <a:endParaRPr lang="pt-BR" dirty="0"/>
          </a:p>
        </p:txBody>
      </p:sp>
      <p:sp>
        <p:nvSpPr>
          <p:cNvPr id="12" name="Retângulo 11"/>
          <p:cNvSpPr/>
          <p:nvPr/>
        </p:nvSpPr>
        <p:spPr>
          <a:xfrm>
            <a:off x="622351" y="3933056"/>
            <a:ext cx="7920880" cy="646331"/>
          </a:xfrm>
          <a:prstGeom prst="rect">
            <a:avLst/>
          </a:prstGeom>
        </p:spPr>
        <p:txBody>
          <a:bodyPr wrap="square">
            <a:spAutoFit/>
          </a:bodyPr>
          <a:lstStyle/>
          <a:p>
            <a:pPr algn="just"/>
            <a:r>
              <a:rPr lang="pt-BR" dirty="0" smtClean="0"/>
              <a:t>	Como vamos utilizar por enquanto arquivos Textos, as classes que vamos precisar são </a:t>
            </a:r>
            <a:r>
              <a:rPr lang="pt-BR" b="1" dirty="0" err="1" smtClean="0"/>
              <a:t>Formatter</a:t>
            </a:r>
            <a:r>
              <a:rPr lang="pt-BR" b="1" dirty="0" smtClean="0"/>
              <a:t> e Scanner</a:t>
            </a:r>
            <a:r>
              <a:rPr lang="pt-BR" dirty="0" smtClean="0"/>
              <a:t>.</a:t>
            </a:r>
          </a:p>
        </p:txBody>
      </p:sp>
      <p:sp>
        <p:nvSpPr>
          <p:cNvPr id="13" name="Retângulo 12"/>
          <p:cNvSpPr/>
          <p:nvPr/>
        </p:nvSpPr>
        <p:spPr>
          <a:xfrm>
            <a:off x="646205" y="4869160"/>
            <a:ext cx="7920880" cy="923330"/>
          </a:xfrm>
          <a:prstGeom prst="rect">
            <a:avLst/>
          </a:prstGeom>
        </p:spPr>
        <p:txBody>
          <a:bodyPr wrap="square">
            <a:spAutoFit/>
          </a:bodyPr>
          <a:lstStyle/>
          <a:p>
            <a:pPr algn="just"/>
            <a:r>
              <a:rPr lang="pt-BR" dirty="0" smtClean="0"/>
              <a:t>	A classe </a:t>
            </a:r>
            <a:r>
              <a:rPr lang="pt-BR" b="1" dirty="0" smtClean="0"/>
              <a:t>Arquivo</a:t>
            </a:r>
            <a:r>
              <a:rPr lang="pt-BR" dirty="0" smtClean="0"/>
              <a:t> que vamos criar pode ser utilizada em qualquer projeto, é uma classe reutilizável. Ou seja, para utiliza-la basta saber o que ela e seus métodos fazem.</a:t>
            </a:r>
          </a:p>
        </p:txBody>
      </p:sp>
    </p:spTree>
    <p:extLst>
      <p:ext uri="{BB962C8B-B14F-4D97-AF65-F5344CB8AC3E}">
        <p14:creationId xmlns:p14="http://schemas.microsoft.com/office/powerpoint/2010/main" val="261477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96786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Abrindo Arquivo Texto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119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Retângulo 13"/>
          <p:cNvSpPr/>
          <p:nvPr/>
        </p:nvSpPr>
        <p:spPr>
          <a:xfrm>
            <a:off x="611560" y="1340768"/>
            <a:ext cx="7560840"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endParaRPr lang="pt-BR" dirty="0"/>
          </a:p>
          <a:p>
            <a:pPr lvl="1"/>
            <a:r>
              <a:rPr lang="pt-BR" dirty="0"/>
              <a:t>   </a:t>
            </a:r>
            <a:r>
              <a:rPr lang="pt-BR" b="1" dirty="0" err="1"/>
              <a:t>private</a:t>
            </a:r>
            <a:r>
              <a:rPr lang="pt-BR" b="1" dirty="0"/>
              <a:t> </a:t>
            </a:r>
            <a:r>
              <a:rPr lang="pt-BR" b="1" dirty="0" err="1">
                <a:solidFill>
                  <a:schemeClr val="accent6">
                    <a:lumMod val="75000"/>
                  </a:schemeClr>
                </a:solidFill>
              </a:rPr>
              <a:t>Formatter</a:t>
            </a:r>
            <a:r>
              <a:rPr lang="pt-BR" b="1" dirty="0">
                <a:solidFill>
                  <a:schemeClr val="accent6">
                    <a:lumMod val="75000"/>
                  </a:schemeClr>
                </a:solidFill>
              </a:rPr>
              <a:t> output</a:t>
            </a:r>
            <a:r>
              <a:rPr lang="pt-BR" b="1" dirty="0" smtClean="0">
                <a:solidFill>
                  <a:schemeClr val="accent6">
                    <a:lumMod val="75000"/>
                  </a:schemeClr>
                </a:solidFill>
              </a:rPr>
              <a:t>;</a:t>
            </a:r>
            <a:r>
              <a:rPr lang="pt-BR" b="1" dirty="0" smtClean="0"/>
              <a:t> </a:t>
            </a:r>
            <a:r>
              <a:rPr lang="pt-BR" dirty="0" smtClean="0"/>
              <a:t>//</a:t>
            </a:r>
            <a:r>
              <a:rPr lang="pt-BR" dirty="0" err="1" smtClean="0"/>
              <a:t>saida</a:t>
            </a:r>
            <a:r>
              <a:rPr lang="pt-BR" dirty="0" smtClean="0"/>
              <a:t> de texto</a:t>
            </a:r>
            <a:endParaRPr lang="pt-BR" b="1" dirty="0"/>
          </a:p>
          <a:p>
            <a:pPr lvl="1"/>
            <a:r>
              <a:rPr lang="pt-BR" dirty="0"/>
              <a:t>   </a:t>
            </a:r>
            <a:r>
              <a:rPr lang="pt-BR" b="1" dirty="0" err="1"/>
              <a:t>private</a:t>
            </a:r>
            <a:r>
              <a:rPr lang="pt-BR" b="1" dirty="0"/>
              <a:t> </a:t>
            </a:r>
            <a:r>
              <a:rPr lang="pt-BR" b="1" dirty="0">
                <a:solidFill>
                  <a:schemeClr val="accent4">
                    <a:lumMod val="75000"/>
                  </a:schemeClr>
                </a:solidFill>
              </a:rPr>
              <a:t>Scanner input</a:t>
            </a:r>
            <a:r>
              <a:rPr lang="pt-BR" b="1" dirty="0" smtClean="0">
                <a:solidFill>
                  <a:schemeClr val="accent4">
                    <a:lumMod val="75000"/>
                  </a:schemeClr>
                </a:solidFill>
              </a:rPr>
              <a:t>; </a:t>
            </a:r>
            <a:r>
              <a:rPr lang="pt-BR" dirty="0" smtClean="0"/>
              <a:t>//entrada de texto</a:t>
            </a:r>
            <a:endParaRPr lang="pt-BR" b="1" dirty="0"/>
          </a:p>
          <a:p>
            <a:pPr lvl="1"/>
            <a:endParaRPr lang="pt-BR" dirty="0"/>
          </a:p>
          <a:p>
            <a:pPr lvl="1"/>
            <a:r>
              <a:rPr lang="pt-BR" dirty="0"/>
              <a:t>   </a:t>
            </a:r>
            <a:r>
              <a:rPr lang="pt-BR" dirty="0" err="1"/>
              <a:t>public</a:t>
            </a:r>
            <a:r>
              <a:rPr lang="pt-BR" dirty="0"/>
              <a:t> </a:t>
            </a:r>
            <a:r>
              <a:rPr lang="pt-BR" dirty="0" err="1"/>
              <a:t>void</a:t>
            </a:r>
            <a:r>
              <a:rPr lang="pt-BR" dirty="0"/>
              <a:t> </a:t>
            </a:r>
            <a:r>
              <a:rPr lang="pt-BR" dirty="0" err="1"/>
              <a:t>openFile</a:t>
            </a:r>
            <a:r>
              <a:rPr lang="pt-BR" dirty="0"/>
              <a:t>(</a:t>
            </a:r>
            <a:r>
              <a:rPr lang="pt-BR" b="1" dirty="0">
                <a:solidFill>
                  <a:schemeClr val="accent3">
                    <a:lumMod val="75000"/>
                  </a:schemeClr>
                </a:solidFill>
              </a:rPr>
              <a:t>String </a:t>
            </a:r>
            <a:r>
              <a:rPr lang="pt-BR" b="1" dirty="0" err="1">
                <a:solidFill>
                  <a:schemeClr val="accent3">
                    <a:lumMod val="75000"/>
                  </a:schemeClr>
                </a:solidFill>
              </a:rPr>
              <a:t>url</a:t>
            </a:r>
            <a:r>
              <a:rPr lang="pt-BR" dirty="0"/>
              <a:t>){</a:t>
            </a:r>
          </a:p>
          <a:p>
            <a:pPr lvl="1"/>
            <a:r>
              <a:rPr lang="pt-BR" dirty="0"/>
              <a:t>      </a:t>
            </a:r>
            <a:r>
              <a:rPr lang="pt-BR" dirty="0" err="1"/>
              <a:t>try</a:t>
            </a:r>
            <a:r>
              <a:rPr lang="pt-BR" dirty="0"/>
              <a:t>{</a:t>
            </a:r>
          </a:p>
          <a:p>
            <a:pPr lvl="1"/>
            <a:r>
              <a:rPr lang="pt-BR" dirty="0"/>
              <a:t>         </a:t>
            </a:r>
            <a:r>
              <a:rPr lang="pt-BR" b="1" dirty="0">
                <a:solidFill>
                  <a:schemeClr val="accent6">
                    <a:lumMod val="75000"/>
                  </a:schemeClr>
                </a:solidFill>
              </a:rPr>
              <a:t>output = new </a:t>
            </a:r>
            <a:r>
              <a:rPr lang="pt-BR" b="1" dirty="0" err="1">
                <a:solidFill>
                  <a:schemeClr val="accent6">
                    <a:lumMod val="75000"/>
                  </a:schemeClr>
                </a:solidFill>
              </a:rPr>
              <a:t>Formatter</a:t>
            </a:r>
            <a:r>
              <a:rPr lang="pt-BR" b="1" dirty="0">
                <a:solidFill>
                  <a:schemeClr val="accent6">
                    <a:lumMod val="75000"/>
                  </a:schemeClr>
                </a:solidFill>
              </a:rPr>
              <a:t>(</a:t>
            </a:r>
            <a:r>
              <a:rPr lang="pt-BR" b="1" dirty="0" err="1">
                <a:solidFill>
                  <a:schemeClr val="accent3">
                    <a:lumMod val="75000"/>
                  </a:schemeClr>
                </a:solidFill>
              </a:rPr>
              <a:t>url</a:t>
            </a:r>
            <a:r>
              <a:rPr lang="pt-BR" b="1" dirty="0">
                <a:solidFill>
                  <a:schemeClr val="accent6">
                    <a:lumMod val="75000"/>
                  </a:schemeClr>
                </a:solidFill>
              </a:rPr>
              <a:t>);</a:t>
            </a:r>
          </a:p>
          <a:p>
            <a:pPr lvl="1"/>
            <a:r>
              <a:rPr lang="pt-BR" dirty="0"/>
              <a:t>      }catch ( </a:t>
            </a:r>
            <a:r>
              <a:rPr lang="pt-BR" b="1" dirty="0" err="1"/>
              <a:t>SecurityException</a:t>
            </a:r>
            <a:r>
              <a:rPr lang="pt-BR" b="1" dirty="0"/>
              <a:t> </a:t>
            </a:r>
            <a:r>
              <a:rPr lang="pt-BR" b="1" dirty="0" err="1"/>
              <a:t>securityException</a:t>
            </a:r>
            <a:r>
              <a:rPr lang="pt-BR" dirty="0"/>
              <a:t> ){</a:t>
            </a:r>
          </a:p>
          <a:p>
            <a:pPr lvl="1"/>
            <a:r>
              <a:rPr lang="pt-BR" dirty="0"/>
              <a:t>         </a:t>
            </a:r>
            <a:r>
              <a:rPr lang="pt-BR" b="1" dirty="0" err="1"/>
              <a:t>System.</a:t>
            </a:r>
            <a:r>
              <a:rPr lang="pt-BR" b="1" i="1" dirty="0" err="1"/>
              <a:t>out.println</a:t>
            </a:r>
            <a:r>
              <a:rPr lang="pt-BR" b="1" i="1" dirty="0"/>
              <a:t>("Você não tem permissão de escrita em "+</a:t>
            </a:r>
            <a:r>
              <a:rPr lang="pt-BR" b="1" i="1" dirty="0" err="1"/>
              <a:t>url</a:t>
            </a:r>
            <a:r>
              <a:rPr lang="pt-BR" b="1" i="1" dirty="0"/>
              <a:t>);</a:t>
            </a:r>
          </a:p>
          <a:p>
            <a:pPr lvl="1"/>
            <a:r>
              <a:rPr lang="pt-BR" b="1" dirty="0"/>
              <a:t>         </a:t>
            </a:r>
            <a:r>
              <a:rPr lang="pt-BR" b="1" dirty="0" err="1"/>
              <a:t>System.</a:t>
            </a:r>
            <a:r>
              <a:rPr lang="pt-BR" b="1" i="1" dirty="0" err="1"/>
              <a:t>exit</a:t>
            </a:r>
            <a:r>
              <a:rPr lang="pt-BR" b="1" i="1" dirty="0"/>
              <a:t>( 1 );</a:t>
            </a:r>
          </a:p>
          <a:p>
            <a:pPr lvl="1"/>
            <a:r>
              <a:rPr lang="pt-BR" dirty="0"/>
              <a:t>      }catch ( </a:t>
            </a:r>
            <a:r>
              <a:rPr lang="pt-BR" b="1" dirty="0" err="1"/>
              <a:t>FileNotFoundException</a:t>
            </a:r>
            <a:r>
              <a:rPr lang="pt-BR" b="1" dirty="0"/>
              <a:t> </a:t>
            </a:r>
            <a:r>
              <a:rPr lang="pt-BR" b="1" dirty="0" err="1"/>
              <a:t>filesNotFoundException</a:t>
            </a:r>
            <a:r>
              <a:rPr lang="pt-BR" b="1" dirty="0"/>
              <a:t> </a:t>
            </a:r>
            <a:r>
              <a:rPr lang="pt-BR" dirty="0"/>
              <a:t>){</a:t>
            </a:r>
          </a:p>
          <a:p>
            <a:pPr lvl="1"/>
            <a:r>
              <a:rPr lang="pt-BR" b="1" dirty="0"/>
              <a:t>     </a:t>
            </a:r>
            <a:r>
              <a:rPr lang="pt-BR" b="1" dirty="0" smtClean="0"/>
              <a:t>   </a:t>
            </a:r>
            <a:r>
              <a:rPr lang="pt-BR" b="1" dirty="0" err="1" smtClean="0"/>
              <a:t>System.</a:t>
            </a:r>
            <a:r>
              <a:rPr lang="pt-BR" b="1" i="1" dirty="0" err="1" smtClean="0"/>
              <a:t>out.println</a:t>
            </a:r>
            <a:r>
              <a:rPr lang="pt-BR" b="1" i="1" dirty="0"/>
              <a:t>( "Arquivo não encontrado.");</a:t>
            </a:r>
          </a:p>
          <a:p>
            <a:pPr lvl="1"/>
            <a:r>
              <a:rPr lang="pt-BR" b="1" dirty="0"/>
              <a:t>         </a:t>
            </a:r>
            <a:r>
              <a:rPr lang="pt-BR" b="1" dirty="0" err="1"/>
              <a:t>System.</a:t>
            </a:r>
            <a:r>
              <a:rPr lang="pt-BR" b="1" i="1" dirty="0" err="1"/>
              <a:t>exit</a:t>
            </a:r>
            <a:r>
              <a:rPr lang="pt-BR" b="1" i="1" dirty="0"/>
              <a:t>( 1 );</a:t>
            </a:r>
          </a:p>
          <a:p>
            <a:pPr lvl="1"/>
            <a:r>
              <a:rPr lang="pt-BR" dirty="0"/>
              <a:t>      }</a:t>
            </a:r>
          </a:p>
          <a:p>
            <a:r>
              <a:rPr lang="pt-BR" dirty="0"/>
              <a:t>   }</a:t>
            </a:r>
          </a:p>
        </p:txBody>
      </p:sp>
    </p:spTree>
    <p:extLst>
      <p:ext uri="{BB962C8B-B14F-4D97-AF65-F5344CB8AC3E}">
        <p14:creationId xmlns:p14="http://schemas.microsoft.com/office/powerpoint/2010/main" val="211983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grpSp>
        <p:nvGrpSpPr>
          <p:cNvPr id="17" name="Grupo 16"/>
          <p:cNvGrpSpPr/>
          <p:nvPr/>
        </p:nvGrpSpPr>
        <p:grpSpPr>
          <a:xfrm>
            <a:off x="491771" y="3787785"/>
            <a:ext cx="5232357" cy="2161495"/>
            <a:chOff x="200357" y="4113940"/>
            <a:chExt cx="5232357" cy="2161495"/>
          </a:xfrm>
        </p:grpSpPr>
        <p:sp>
          <p:nvSpPr>
            <p:cNvPr id="8" name="Elipse 7"/>
            <p:cNvSpPr/>
            <p:nvPr/>
          </p:nvSpPr>
          <p:spPr>
            <a:xfrm>
              <a:off x="200358" y="4113940"/>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err="1" smtClean="0">
                  <a:solidFill>
                    <a:schemeClr val="tx1"/>
                  </a:solidFill>
                </a:rPr>
                <a:t>boolean</a:t>
              </a:r>
              <a:endParaRPr lang="pt-BR" sz="1600" dirty="0">
                <a:solidFill>
                  <a:schemeClr val="tx1"/>
                </a:solidFill>
              </a:endParaRPr>
            </a:p>
          </p:txBody>
        </p:sp>
        <p:sp>
          <p:nvSpPr>
            <p:cNvPr id="9" name="Elipse 8"/>
            <p:cNvSpPr/>
            <p:nvPr/>
          </p:nvSpPr>
          <p:spPr>
            <a:xfrm>
              <a:off x="200357" y="4833075"/>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smtClean="0">
                  <a:solidFill>
                    <a:schemeClr val="tx1"/>
                  </a:solidFill>
                </a:rPr>
                <a:t>char</a:t>
              </a:r>
              <a:endParaRPr lang="pt-BR" sz="1600" dirty="0">
                <a:solidFill>
                  <a:schemeClr val="tx1"/>
                </a:solidFill>
              </a:endParaRPr>
            </a:p>
          </p:txBody>
        </p:sp>
        <p:sp>
          <p:nvSpPr>
            <p:cNvPr id="10" name="Elipse 9"/>
            <p:cNvSpPr/>
            <p:nvPr/>
          </p:nvSpPr>
          <p:spPr>
            <a:xfrm>
              <a:off x="801149" y="5639258"/>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smtClean="0">
                  <a:solidFill>
                    <a:schemeClr val="tx1"/>
                  </a:solidFill>
                </a:rPr>
                <a:t>byte</a:t>
              </a:r>
              <a:endParaRPr lang="pt-BR" sz="1600" dirty="0">
                <a:solidFill>
                  <a:schemeClr val="tx1"/>
                </a:solidFill>
              </a:endParaRPr>
            </a:p>
          </p:txBody>
        </p:sp>
        <p:sp>
          <p:nvSpPr>
            <p:cNvPr id="11" name="Elipse 10"/>
            <p:cNvSpPr/>
            <p:nvPr/>
          </p:nvSpPr>
          <p:spPr>
            <a:xfrm>
              <a:off x="1691672" y="4196899"/>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smtClean="0">
                  <a:solidFill>
                    <a:schemeClr val="tx1"/>
                  </a:solidFill>
                </a:rPr>
                <a:t>short</a:t>
              </a:r>
              <a:endParaRPr lang="pt-BR" sz="1600" dirty="0">
                <a:solidFill>
                  <a:schemeClr val="tx1"/>
                </a:solidFill>
              </a:endParaRPr>
            </a:p>
          </p:txBody>
        </p:sp>
        <p:sp>
          <p:nvSpPr>
            <p:cNvPr id="12" name="Elipse 11"/>
            <p:cNvSpPr/>
            <p:nvPr/>
          </p:nvSpPr>
          <p:spPr>
            <a:xfrm>
              <a:off x="2000558" y="4962220"/>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err="1" smtClean="0">
                  <a:solidFill>
                    <a:schemeClr val="tx1"/>
                  </a:solidFill>
                </a:rPr>
                <a:t>int</a:t>
              </a:r>
              <a:endParaRPr lang="pt-BR" sz="1600" dirty="0">
                <a:solidFill>
                  <a:schemeClr val="tx1"/>
                </a:solidFill>
              </a:endParaRPr>
            </a:p>
          </p:txBody>
        </p:sp>
        <p:sp>
          <p:nvSpPr>
            <p:cNvPr id="13" name="Elipse 12"/>
            <p:cNvSpPr/>
            <p:nvPr/>
          </p:nvSpPr>
          <p:spPr>
            <a:xfrm>
              <a:off x="2779932" y="5616901"/>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err="1" smtClean="0">
                  <a:solidFill>
                    <a:schemeClr val="tx1"/>
                  </a:solidFill>
                </a:rPr>
                <a:t>long</a:t>
              </a:r>
              <a:endParaRPr lang="pt-BR" sz="1600" dirty="0">
                <a:solidFill>
                  <a:schemeClr val="tx1"/>
                </a:solidFill>
              </a:endParaRPr>
            </a:p>
          </p:txBody>
        </p:sp>
        <p:sp>
          <p:nvSpPr>
            <p:cNvPr id="14" name="Elipse 13"/>
            <p:cNvSpPr/>
            <p:nvPr/>
          </p:nvSpPr>
          <p:spPr>
            <a:xfrm>
              <a:off x="3374615" y="4307464"/>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err="1" smtClean="0">
                  <a:solidFill>
                    <a:schemeClr val="tx1"/>
                  </a:solidFill>
                </a:rPr>
                <a:t>float</a:t>
              </a:r>
              <a:endParaRPr lang="pt-BR" sz="1600" dirty="0">
                <a:solidFill>
                  <a:schemeClr val="tx1"/>
                </a:solidFill>
              </a:endParaRPr>
            </a:p>
          </p:txBody>
        </p:sp>
        <p:sp>
          <p:nvSpPr>
            <p:cNvPr id="15" name="Elipse 14"/>
            <p:cNvSpPr/>
            <p:nvPr/>
          </p:nvSpPr>
          <p:spPr>
            <a:xfrm>
              <a:off x="4106323" y="5148539"/>
              <a:ext cx="1326391" cy="636177"/>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pt-BR" sz="1600" dirty="0" err="1" smtClean="0">
                  <a:solidFill>
                    <a:schemeClr val="tx1"/>
                  </a:solidFill>
                </a:rPr>
                <a:t>double</a:t>
              </a:r>
              <a:endParaRPr lang="pt-BR" sz="1600" dirty="0">
                <a:solidFill>
                  <a:schemeClr val="tx1"/>
                </a:solidFill>
              </a:endParaRPr>
            </a:p>
          </p:txBody>
        </p:sp>
      </p:grpSp>
      <p:sp>
        <p:nvSpPr>
          <p:cNvPr id="18" name="Elipse 17"/>
          <p:cNvSpPr/>
          <p:nvPr/>
        </p:nvSpPr>
        <p:spPr>
          <a:xfrm>
            <a:off x="5076397" y="3511958"/>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String</a:t>
            </a:r>
            <a:endParaRPr lang="pt-BR" sz="1600" dirty="0"/>
          </a:p>
        </p:txBody>
      </p:sp>
      <p:sp>
        <p:nvSpPr>
          <p:cNvPr id="19" name="Elipse 18"/>
          <p:cNvSpPr/>
          <p:nvPr/>
        </p:nvSpPr>
        <p:spPr>
          <a:xfrm>
            <a:off x="6662178" y="3622523"/>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Boolean</a:t>
            </a:r>
            <a:endParaRPr lang="pt-BR" sz="1600" dirty="0"/>
          </a:p>
        </p:txBody>
      </p:sp>
      <p:sp>
        <p:nvSpPr>
          <p:cNvPr id="20" name="Elipse 19"/>
          <p:cNvSpPr/>
          <p:nvPr/>
        </p:nvSpPr>
        <p:spPr>
          <a:xfrm>
            <a:off x="5691023" y="4366648"/>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Float</a:t>
            </a:r>
            <a:endParaRPr lang="pt-BR" sz="1600" dirty="0"/>
          </a:p>
        </p:txBody>
      </p:sp>
      <p:sp>
        <p:nvSpPr>
          <p:cNvPr id="21" name="Elipse 20"/>
          <p:cNvSpPr/>
          <p:nvPr/>
        </p:nvSpPr>
        <p:spPr>
          <a:xfrm>
            <a:off x="7628705" y="4326865"/>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smtClean="0"/>
              <a:t>Double</a:t>
            </a:r>
            <a:endParaRPr lang="pt-BR" sz="1600" dirty="0"/>
          </a:p>
        </p:txBody>
      </p:sp>
      <p:sp>
        <p:nvSpPr>
          <p:cNvPr id="22" name="Elipse 21"/>
          <p:cNvSpPr/>
          <p:nvPr/>
        </p:nvSpPr>
        <p:spPr>
          <a:xfrm>
            <a:off x="6410465" y="5080769"/>
            <a:ext cx="1326391" cy="636177"/>
          </a:xfrm>
          <a:prstGeom prst="ellipse">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pt-BR" sz="1600" dirty="0" err="1" smtClean="0"/>
              <a:t>Integer</a:t>
            </a:r>
            <a:endParaRPr lang="pt-BR" sz="1600" dirty="0"/>
          </a:p>
        </p:txBody>
      </p:sp>
      <p:sp>
        <p:nvSpPr>
          <p:cNvPr id="23" name="CaixaDeTexto 22"/>
          <p:cNvSpPr txBox="1"/>
          <p:nvPr/>
        </p:nvSpPr>
        <p:spPr>
          <a:xfrm>
            <a:off x="5852801" y="5487615"/>
            <a:ext cx="415498" cy="461665"/>
          </a:xfrm>
          <a:prstGeom prst="rect">
            <a:avLst/>
          </a:prstGeom>
          <a:noFill/>
        </p:spPr>
        <p:txBody>
          <a:bodyPr wrap="none" rtlCol="0">
            <a:spAutoFit/>
          </a:bodyPr>
          <a:lstStyle/>
          <a:p>
            <a:r>
              <a:rPr lang="pt-BR" sz="2400" dirty="0" smtClean="0"/>
              <a:t>...</a:t>
            </a:r>
            <a:endParaRPr lang="pt-BR" sz="2400" dirty="0"/>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8" name="CaixaDeTexto 27"/>
          <p:cNvSpPr txBox="1"/>
          <p:nvPr/>
        </p:nvSpPr>
        <p:spPr>
          <a:xfrm>
            <a:off x="1412440" y="421123"/>
            <a:ext cx="6291906" cy="46166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400" dirty="0">
                <a:latin typeface="Georgia" pitchFamily="18" charset="0"/>
              </a:rPr>
              <a:t>Estudo Sobre Variáveis</a:t>
            </a:r>
            <a:endParaRPr lang="pt-BR" sz="2000" dirty="0">
              <a:latin typeface="Georgia" pitchFamily="18" charset="0"/>
            </a:endParaRPr>
          </a:p>
        </p:txBody>
      </p:sp>
      <p:cxnSp>
        <p:nvCxnSpPr>
          <p:cNvPr id="29" name="Conector reto 28"/>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24" name="Retângulo 23"/>
          <p:cNvSpPr/>
          <p:nvPr/>
        </p:nvSpPr>
        <p:spPr>
          <a:xfrm>
            <a:off x="1441056" y="1124744"/>
            <a:ext cx="6263291" cy="2031325"/>
          </a:xfrm>
          <a:prstGeom prst="rect">
            <a:avLst/>
          </a:prstGeom>
        </p:spPr>
        <p:txBody>
          <a:bodyPr wrap="square">
            <a:spAutoFit/>
          </a:bodyPr>
          <a:lstStyle/>
          <a:p>
            <a:pPr algn="just"/>
            <a:r>
              <a:rPr lang="pt-BR" dirty="0" smtClean="0"/>
              <a:t>Variável, no sentido de programação de computadores é considerada uma região de memoria de um computador, que deve ser previamente identificada por um rótulo.</a:t>
            </a:r>
          </a:p>
          <a:p>
            <a:pPr algn="just"/>
            <a:endParaRPr lang="pt-BR" dirty="0"/>
          </a:p>
          <a:p>
            <a:pPr algn="just"/>
            <a:r>
              <a:rPr lang="pt-BR" dirty="0" smtClean="0"/>
              <a:t>As variáveis na linguagem Java obedecem a seguinte sintaxe:</a:t>
            </a:r>
          </a:p>
          <a:p>
            <a:pPr algn="just"/>
            <a:endParaRPr lang="pt-BR" dirty="0" smtClean="0"/>
          </a:p>
          <a:p>
            <a:pPr algn="ctr"/>
            <a:r>
              <a:rPr lang="pt-BR" b="1" dirty="0" smtClean="0">
                <a:solidFill>
                  <a:schemeClr val="accent2">
                    <a:lumMod val="75000"/>
                  </a:schemeClr>
                </a:solidFill>
              </a:rPr>
              <a:t>[final] &lt;tipo&gt; NOME [=&lt;valor&gt;]</a:t>
            </a:r>
            <a:endParaRPr lang="pt-BR" b="1" dirty="0">
              <a:solidFill>
                <a:schemeClr val="accent2">
                  <a:lumMod val="75000"/>
                </a:schemeClr>
              </a:solidFill>
            </a:endParaRPr>
          </a:p>
        </p:txBody>
      </p:sp>
    </p:spTree>
    <p:extLst>
      <p:ext uri="{BB962C8B-B14F-4D97-AF65-F5344CB8AC3E}">
        <p14:creationId xmlns:p14="http://schemas.microsoft.com/office/powerpoint/2010/main" val="34394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p:bldP spid="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733825"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Lendo Arquivo Texto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Retângulo 13"/>
          <p:cNvSpPr/>
          <p:nvPr/>
        </p:nvSpPr>
        <p:spPr>
          <a:xfrm>
            <a:off x="611560" y="1340768"/>
            <a:ext cx="7560840"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pPr lvl="1"/>
            <a:r>
              <a:rPr lang="pt-BR" dirty="0"/>
              <a:t>...</a:t>
            </a:r>
            <a:endParaRPr lang="pt-BR" b="1" dirty="0"/>
          </a:p>
          <a:p>
            <a:endParaRPr lang="pt-BR" dirty="0"/>
          </a:p>
          <a:p>
            <a:pPr lvl="1"/>
            <a:r>
              <a:rPr lang="pt-BR" dirty="0"/>
              <a:t>   </a:t>
            </a:r>
            <a:r>
              <a:rPr lang="pt-BR" dirty="0" err="1"/>
              <a:t>public</a:t>
            </a:r>
            <a:r>
              <a:rPr lang="pt-BR" dirty="0"/>
              <a:t> Scanner </a:t>
            </a:r>
            <a:r>
              <a:rPr lang="pt-BR" dirty="0" err="1"/>
              <a:t>readFile</a:t>
            </a:r>
            <a:r>
              <a:rPr lang="pt-BR" dirty="0"/>
              <a:t>(</a:t>
            </a:r>
            <a:r>
              <a:rPr lang="pt-BR" b="1" dirty="0" err="1">
                <a:solidFill>
                  <a:schemeClr val="accent3">
                    <a:lumMod val="75000"/>
                  </a:schemeClr>
                </a:solidFill>
              </a:rPr>
              <a:t>String</a:t>
            </a:r>
            <a:r>
              <a:rPr lang="pt-BR" b="1" dirty="0">
                <a:solidFill>
                  <a:schemeClr val="accent3">
                    <a:lumMod val="75000"/>
                  </a:schemeClr>
                </a:solidFill>
              </a:rPr>
              <a:t> </a:t>
            </a:r>
            <a:r>
              <a:rPr lang="pt-BR" b="1" dirty="0" err="1">
                <a:solidFill>
                  <a:schemeClr val="accent3">
                    <a:lumMod val="75000"/>
                  </a:schemeClr>
                </a:solidFill>
              </a:rPr>
              <a:t>url</a:t>
            </a:r>
            <a:r>
              <a:rPr lang="pt-BR" dirty="0"/>
              <a:t>){</a:t>
            </a:r>
          </a:p>
          <a:p>
            <a:pPr lvl="1"/>
            <a:r>
              <a:rPr lang="pt-BR" dirty="0"/>
              <a:t>      </a:t>
            </a:r>
            <a:r>
              <a:rPr lang="pt-BR" dirty="0" err="1"/>
              <a:t>try</a:t>
            </a:r>
            <a:r>
              <a:rPr lang="pt-BR" dirty="0"/>
              <a:t>{</a:t>
            </a:r>
          </a:p>
          <a:p>
            <a:pPr lvl="1"/>
            <a:r>
              <a:rPr lang="en-US" dirty="0"/>
              <a:t>         </a:t>
            </a:r>
            <a:r>
              <a:rPr lang="en-US" b="1" dirty="0"/>
              <a:t>return </a:t>
            </a:r>
            <a:r>
              <a:rPr lang="en-US" b="1" dirty="0">
                <a:solidFill>
                  <a:schemeClr val="accent4">
                    <a:lumMod val="75000"/>
                  </a:schemeClr>
                </a:solidFill>
              </a:rPr>
              <a:t>input = new Scanner( </a:t>
            </a:r>
            <a:r>
              <a:rPr lang="en-US" b="1" dirty="0">
                <a:solidFill>
                  <a:schemeClr val="accent1">
                    <a:lumMod val="75000"/>
                  </a:schemeClr>
                </a:solidFill>
              </a:rPr>
              <a:t>new File(</a:t>
            </a:r>
            <a:r>
              <a:rPr lang="en-US" b="1" dirty="0" err="1">
                <a:solidFill>
                  <a:schemeClr val="accent3">
                    <a:lumMod val="75000"/>
                  </a:schemeClr>
                </a:solidFill>
              </a:rPr>
              <a:t>url</a:t>
            </a:r>
            <a:r>
              <a:rPr lang="en-US" b="1" dirty="0">
                <a:solidFill>
                  <a:schemeClr val="accent1">
                    <a:lumMod val="75000"/>
                  </a:schemeClr>
                </a:solidFill>
              </a:rPr>
              <a:t>) </a:t>
            </a:r>
            <a:r>
              <a:rPr lang="en-US" b="1" dirty="0">
                <a:solidFill>
                  <a:schemeClr val="accent4">
                    <a:lumMod val="75000"/>
                  </a:schemeClr>
                </a:solidFill>
              </a:rPr>
              <a:t>);</a:t>
            </a:r>
          </a:p>
          <a:p>
            <a:pPr lvl="1"/>
            <a:r>
              <a:rPr lang="pt-BR" dirty="0"/>
              <a:t>      }catch ( </a:t>
            </a:r>
            <a:r>
              <a:rPr lang="pt-BR" dirty="0" err="1"/>
              <a:t>SecurityException</a:t>
            </a:r>
            <a:r>
              <a:rPr lang="pt-BR" dirty="0"/>
              <a:t> </a:t>
            </a:r>
            <a:r>
              <a:rPr lang="pt-BR" dirty="0" err="1"/>
              <a:t>securityException</a:t>
            </a:r>
            <a:r>
              <a:rPr lang="pt-BR" dirty="0"/>
              <a:t> ){</a:t>
            </a:r>
          </a:p>
          <a:p>
            <a:pPr lvl="1"/>
            <a:r>
              <a:rPr lang="pt-BR" dirty="0"/>
              <a:t>         </a:t>
            </a:r>
            <a:r>
              <a:rPr lang="pt-BR" dirty="0" err="1"/>
              <a:t>System.</a:t>
            </a:r>
            <a:r>
              <a:rPr lang="pt-BR" i="1" dirty="0" err="1"/>
              <a:t>out.println</a:t>
            </a:r>
            <a:r>
              <a:rPr lang="pt-BR" i="1" dirty="0"/>
              <a:t>("Você não tem permissão de leitura em "+</a:t>
            </a:r>
            <a:r>
              <a:rPr lang="pt-BR" i="1" dirty="0" err="1"/>
              <a:t>url</a:t>
            </a:r>
            <a:r>
              <a:rPr lang="pt-BR" i="1" dirty="0"/>
              <a:t>);</a:t>
            </a:r>
          </a:p>
          <a:p>
            <a:pPr lvl="1"/>
            <a:r>
              <a:rPr lang="pt-BR" dirty="0"/>
              <a:t>         </a:t>
            </a:r>
            <a:r>
              <a:rPr lang="pt-BR" dirty="0" err="1"/>
              <a:t>System.</a:t>
            </a:r>
            <a:r>
              <a:rPr lang="pt-BR" i="1" dirty="0" err="1"/>
              <a:t>exit</a:t>
            </a:r>
            <a:r>
              <a:rPr lang="pt-BR" i="1" dirty="0"/>
              <a:t>( 1 );</a:t>
            </a:r>
          </a:p>
          <a:p>
            <a:pPr lvl="1"/>
            <a:r>
              <a:rPr lang="pt-BR" dirty="0"/>
              <a:t>      }catch ( </a:t>
            </a:r>
            <a:r>
              <a:rPr lang="pt-BR" dirty="0" err="1"/>
              <a:t>FileNotFoundException</a:t>
            </a:r>
            <a:r>
              <a:rPr lang="pt-BR" dirty="0"/>
              <a:t> </a:t>
            </a:r>
            <a:r>
              <a:rPr lang="pt-BR" dirty="0" err="1"/>
              <a:t>filesNotFoundException</a:t>
            </a:r>
            <a:r>
              <a:rPr lang="pt-BR" dirty="0"/>
              <a:t> ){</a:t>
            </a:r>
          </a:p>
          <a:p>
            <a:pPr lvl="1"/>
            <a:r>
              <a:rPr lang="pt-BR" dirty="0"/>
              <a:t>         </a:t>
            </a:r>
            <a:r>
              <a:rPr lang="pt-BR" dirty="0" err="1"/>
              <a:t>System.</a:t>
            </a:r>
            <a:r>
              <a:rPr lang="pt-BR" i="1" dirty="0" err="1"/>
              <a:t>out.println</a:t>
            </a:r>
            <a:r>
              <a:rPr lang="pt-BR" i="1" dirty="0"/>
              <a:t>( "Arquivo não encontrado.");</a:t>
            </a:r>
          </a:p>
          <a:p>
            <a:pPr lvl="1"/>
            <a:r>
              <a:rPr lang="pt-BR" dirty="0"/>
              <a:t>         </a:t>
            </a:r>
            <a:r>
              <a:rPr lang="pt-BR" dirty="0" err="1"/>
              <a:t>System.</a:t>
            </a:r>
            <a:r>
              <a:rPr lang="pt-BR" i="1" dirty="0" err="1"/>
              <a:t>exit</a:t>
            </a:r>
            <a:r>
              <a:rPr lang="pt-BR" i="1" dirty="0"/>
              <a:t>( 1 );</a:t>
            </a:r>
          </a:p>
          <a:p>
            <a:pPr lvl="1"/>
            <a:r>
              <a:rPr lang="pt-BR" dirty="0"/>
              <a:t>      }</a:t>
            </a:r>
          </a:p>
          <a:p>
            <a:pPr lvl="1"/>
            <a:r>
              <a:rPr lang="pt-BR" dirty="0"/>
              <a:t>      </a:t>
            </a:r>
            <a:r>
              <a:rPr lang="pt-BR" dirty="0" err="1"/>
              <a:t>return</a:t>
            </a:r>
            <a:r>
              <a:rPr lang="pt-BR" dirty="0"/>
              <a:t> </a:t>
            </a:r>
            <a:r>
              <a:rPr lang="pt-BR" dirty="0" err="1"/>
              <a:t>null</a:t>
            </a:r>
            <a:r>
              <a:rPr lang="pt-BR" dirty="0"/>
              <a:t>;</a:t>
            </a:r>
          </a:p>
          <a:p>
            <a:pPr lvl="1"/>
            <a:r>
              <a:rPr lang="pt-BR" dirty="0"/>
              <a:t>   }</a:t>
            </a:r>
          </a:p>
          <a:p>
            <a:endParaRPr lang="pt-BR" dirty="0"/>
          </a:p>
          <a:p>
            <a:r>
              <a:rPr lang="pt-BR" dirty="0"/>
              <a:t>   }</a:t>
            </a:r>
          </a:p>
        </p:txBody>
      </p:sp>
    </p:spTree>
    <p:extLst>
      <p:ext uri="{BB962C8B-B14F-4D97-AF65-F5344CB8AC3E}">
        <p14:creationId xmlns:p14="http://schemas.microsoft.com/office/powerpoint/2010/main" val="209009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17978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Fechando Arquivo Texto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503547" y="1196752"/>
            <a:ext cx="7776864" cy="258532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Arquivo {</a:t>
            </a:r>
          </a:p>
          <a:p>
            <a:pPr lvl="1"/>
            <a:r>
              <a:rPr lang="pt-BR" dirty="0" smtClean="0"/>
              <a:t>...</a:t>
            </a:r>
            <a:endParaRPr lang="pt-BR" b="1" dirty="0"/>
          </a:p>
          <a:p>
            <a:endParaRPr lang="pt-BR" dirty="0"/>
          </a:p>
          <a:p>
            <a:pPr lvl="1"/>
            <a:r>
              <a:rPr lang="pt-BR" dirty="0"/>
              <a:t>   </a:t>
            </a:r>
            <a:r>
              <a:rPr lang="pt-BR" dirty="0" err="1"/>
              <a:t>public</a:t>
            </a:r>
            <a:r>
              <a:rPr lang="pt-BR" dirty="0"/>
              <a:t> </a:t>
            </a:r>
            <a:r>
              <a:rPr lang="pt-BR" dirty="0" err="1"/>
              <a:t>void</a:t>
            </a:r>
            <a:r>
              <a:rPr lang="pt-BR" dirty="0"/>
              <a:t> </a:t>
            </a:r>
            <a:r>
              <a:rPr lang="pt-BR" dirty="0" err="1"/>
              <a:t>closeFile</a:t>
            </a:r>
            <a:r>
              <a:rPr lang="pt-BR" dirty="0"/>
              <a:t>() {</a:t>
            </a:r>
          </a:p>
          <a:p>
            <a:pPr lvl="1"/>
            <a:r>
              <a:rPr lang="pt-BR" dirty="0"/>
              <a:t>        </a:t>
            </a:r>
            <a:r>
              <a:rPr lang="pt-BR" dirty="0" err="1"/>
              <a:t>if</a:t>
            </a:r>
            <a:r>
              <a:rPr lang="pt-BR" dirty="0"/>
              <a:t> (input != </a:t>
            </a:r>
            <a:r>
              <a:rPr lang="pt-BR" dirty="0" err="1"/>
              <a:t>null</a:t>
            </a:r>
            <a:r>
              <a:rPr lang="pt-BR" dirty="0"/>
              <a:t>) </a:t>
            </a:r>
            <a:r>
              <a:rPr lang="pt-BR" b="1" dirty="0" err="1">
                <a:solidFill>
                  <a:schemeClr val="accent4">
                    <a:lumMod val="75000"/>
                  </a:schemeClr>
                </a:solidFill>
              </a:rPr>
              <a:t>input.close</a:t>
            </a:r>
            <a:r>
              <a:rPr lang="pt-BR" b="1" dirty="0">
                <a:solidFill>
                  <a:schemeClr val="accent4">
                    <a:lumMod val="75000"/>
                  </a:schemeClr>
                </a:solidFill>
              </a:rPr>
              <a:t>();</a:t>
            </a:r>
          </a:p>
          <a:p>
            <a:pPr lvl="1"/>
            <a:r>
              <a:rPr lang="pt-BR" dirty="0"/>
              <a:t>        </a:t>
            </a:r>
            <a:r>
              <a:rPr lang="pt-BR" dirty="0" err="1"/>
              <a:t>if</a:t>
            </a:r>
            <a:r>
              <a:rPr lang="pt-BR" dirty="0"/>
              <a:t> (output != </a:t>
            </a:r>
            <a:r>
              <a:rPr lang="pt-BR" dirty="0" err="1"/>
              <a:t>null</a:t>
            </a:r>
            <a:r>
              <a:rPr lang="pt-BR" dirty="0"/>
              <a:t>) </a:t>
            </a:r>
            <a:r>
              <a:rPr lang="pt-BR" b="1" dirty="0" err="1">
                <a:solidFill>
                  <a:schemeClr val="accent6">
                    <a:lumMod val="75000"/>
                  </a:schemeClr>
                </a:solidFill>
              </a:rPr>
              <a:t>output.close</a:t>
            </a:r>
            <a:r>
              <a:rPr lang="pt-BR" b="1" dirty="0">
                <a:solidFill>
                  <a:schemeClr val="accent6">
                    <a:lumMod val="75000"/>
                  </a:schemeClr>
                </a:solidFill>
              </a:rPr>
              <a:t>();</a:t>
            </a:r>
          </a:p>
          <a:p>
            <a:pPr lvl="1"/>
            <a:r>
              <a:rPr lang="pt-BR" b="1" dirty="0"/>
              <a:t>    }</a:t>
            </a:r>
          </a:p>
          <a:p>
            <a:endParaRPr lang="pt-BR" dirty="0"/>
          </a:p>
          <a:p>
            <a:r>
              <a:rPr lang="pt-BR" dirty="0"/>
              <a:t>   }</a:t>
            </a:r>
          </a:p>
        </p:txBody>
      </p:sp>
      <p:sp>
        <p:nvSpPr>
          <p:cNvPr id="10" name="Retângulo 9"/>
          <p:cNvSpPr/>
          <p:nvPr/>
        </p:nvSpPr>
        <p:spPr>
          <a:xfrm>
            <a:off x="2286000" y="4080804"/>
            <a:ext cx="4572000" cy="203132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b="1" dirty="0"/>
              <a:t> </a:t>
            </a:r>
            <a:r>
              <a:rPr lang="pt-BR" b="1" dirty="0" err="1"/>
              <a:t>Formatter</a:t>
            </a:r>
            <a:r>
              <a:rPr lang="pt-BR" b="1" dirty="0"/>
              <a:t> </a:t>
            </a:r>
            <a:r>
              <a:rPr lang="pt-BR" b="1" dirty="0" err="1"/>
              <a:t>getOutput</a:t>
            </a:r>
            <a:r>
              <a:rPr lang="pt-BR" b="1" dirty="0"/>
              <a:t>() {</a:t>
            </a:r>
          </a:p>
          <a:p>
            <a:r>
              <a:rPr lang="pt-BR" dirty="0"/>
              <a:t>        </a:t>
            </a:r>
            <a:r>
              <a:rPr lang="pt-BR" b="1" dirty="0" err="1"/>
              <a:t>return</a:t>
            </a:r>
            <a:r>
              <a:rPr lang="pt-BR" b="1" dirty="0"/>
              <a:t> output;</a:t>
            </a:r>
          </a:p>
          <a:p>
            <a:r>
              <a:rPr lang="pt-BR" dirty="0" smtClean="0"/>
              <a:t>}</a:t>
            </a:r>
            <a:endParaRPr lang="pt-BR" dirty="0"/>
          </a:p>
          <a:p>
            <a:endParaRPr lang="pt-BR" dirty="0"/>
          </a:p>
          <a:p>
            <a:r>
              <a:rPr lang="pt-BR" b="1" dirty="0" err="1" smtClean="0"/>
              <a:t>public</a:t>
            </a:r>
            <a:r>
              <a:rPr lang="pt-BR" b="1" dirty="0" smtClean="0"/>
              <a:t> </a:t>
            </a:r>
            <a:r>
              <a:rPr lang="pt-BR" b="1" dirty="0" err="1"/>
              <a:t>void</a:t>
            </a:r>
            <a:r>
              <a:rPr lang="pt-BR" b="1" dirty="0"/>
              <a:t> </a:t>
            </a:r>
            <a:r>
              <a:rPr lang="pt-BR" b="1" dirty="0" err="1"/>
              <a:t>setOutput</a:t>
            </a:r>
            <a:r>
              <a:rPr lang="pt-BR" b="1" dirty="0"/>
              <a:t>(</a:t>
            </a:r>
            <a:r>
              <a:rPr lang="pt-BR" b="1" dirty="0" err="1"/>
              <a:t>Formatter</a:t>
            </a:r>
            <a:r>
              <a:rPr lang="pt-BR" b="1" dirty="0"/>
              <a:t> output) {</a:t>
            </a:r>
          </a:p>
          <a:p>
            <a:r>
              <a:rPr lang="pt-BR" dirty="0"/>
              <a:t>        </a:t>
            </a:r>
            <a:r>
              <a:rPr lang="pt-BR" b="1" dirty="0" err="1"/>
              <a:t>this.output</a:t>
            </a:r>
            <a:r>
              <a:rPr lang="pt-BR" b="1" dirty="0"/>
              <a:t> = output;</a:t>
            </a:r>
          </a:p>
          <a:p>
            <a:r>
              <a:rPr lang="pt-BR" dirty="0" smtClean="0"/>
              <a:t>}</a:t>
            </a:r>
            <a:endParaRPr lang="pt-BR" dirty="0"/>
          </a:p>
        </p:txBody>
      </p:sp>
    </p:spTree>
    <p:extLst>
      <p:ext uri="{BB962C8B-B14F-4D97-AF65-F5344CB8AC3E}">
        <p14:creationId xmlns:p14="http://schemas.microsoft.com/office/powerpoint/2010/main" val="4452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414653"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Testando a Classe Arquivo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503547" y="1196752"/>
            <a:ext cx="7776864"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p>
          <a:p>
            <a:pPr lvl="1"/>
            <a:r>
              <a:rPr lang="pt-BR" b="1" dirty="0">
                <a:solidFill>
                  <a:schemeClr val="accent6">
                    <a:lumMod val="75000"/>
                  </a:schemeClr>
                </a:solidFill>
              </a:rPr>
              <a:t>Arquivo </a:t>
            </a:r>
            <a:r>
              <a:rPr lang="pt-BR" b="1" dirty="0" err="1">
                <a:solidFill>
                  <a:schemeClr val="accent6">
                    <a:lumMod val="75000"/>
                  </a:schemeClr>
                </a:solidFill>
              </a:rPr>
              <a:t>arq</a:t>
            </a:r>
            <a:r>
              <a:rPr lang="pt-BR" b="1" dirty="0">
                <a:solidFill>
                  <a:schemeClr val="accent6">
                    <a:lumMod val="75000"/>
                  </a:schemeClr>
                </a:solidFill>
              </a:rPr>
              <a:t> = new Arquivo();</a:t>
            </a:r>
          </a:p>
          <a:p>
            <a:pPr lvl="1"/>
            <a:endParaRPr lang="pt-BR" dirty="0"/>
          </a:p>
          <a:p>
            <a:pPr lvl="1"/>
            <a:r>
              <a:rPr lang="pt-BR" dirty="0"/>
              <a:t>//abrindo o arquivo</a:t>
            </a:r>
          </a:p>
          <a:p>
            <a:pPr lvl="1"/>
            <a:r>
              <a:rPr lang="pt-BR" dirty="0" err="1"/>
              <a:t>arq.</a:t>
            </a:r>
            <a:r>
              <a:rPr lang="pt-BR" b="1" dirty="0" err="1">
                <a:solidFill>
                  <a:schemeClr val="accent3">
                    <a:lumMod val="75000"/>
                  </a:schemeClr>
                </a:solidFill>
              </a:rPr>
              <a:t>openFile</a:t>
            </a:r>
            <a:r>
              <a:rPr lang="pt-BR" dirty="0"/>
              <a:t>(</a:t>
            </a:r>
            <a:r>
              <a:rPr lang="pt-BR" b="1" dirty="0">
                <a:solidFill>
                  <a:schemeClr val="accent4">
                    <a:lumMod val="75000"/>
                  </a:schemeClr>
                </a:solidFill>
              </a:rPr>
              <a:t>"contato.txt"</a:t>
            </a:r>
            <a:r>
              <a:rPr lang="pt-BR" dirty="0"/>
              <a:t>);</a:t>
            </a:r>
          </a:p>
          <a:p>
            <a:pPr lvl="1"/>
            <a:r>
              <a:rPr lang="pt-BR" dirty="0"/>
              <a:t>//colocando dados</a:t>
            </a:r>
          </a:p>
          <a:p>
            <a:pPr lvl="1"/>
            <a:r>
              <a:rPr lang="pt-BR" b="1" dirty="0" err="1"/>
              <a:t>arq.getOutput</a:t>
            </a:r>
            <a:r>
              <a:rPr lang="pt-BR" b="1" dirty="0"/>
              <a:t>().</a:t>
            </a:r>
            <a:r>
              <a:rPr lang="pt-BR" b="1" dirty="0" err="1"/>
              <a:t>format</a:t>
            </a:r>
            <a:r>
              <a:rPr lang="pt-BR" b="1" dirty="0" smtClean="0"/>
              <a:t>( "%</a:t>
            </a:r>
            <a:r>
              <a:rPr lang="pt-BR" b="1" dirty="0"/>
              <a:t>s %</a:t>
            </a:r>
            <a:r>
              <a:rPr lang="pt-BR" b="1" dirty="0" smtClean="0"/>
              <a:t>d\n“ , "Lucas“ , 473625141</a:t>
            </a:r>
            <a:r>
              <a:rPr lang="pt-BR" b="1" dirty="0"/>
              <a:t>);</a:t>
            </a:r>
          </a:p>
          <a:p>
            <a:pPr lvl="1"/>
            <a:r>
              <a:rPr lang="pt-BR" b="1" dirty="0" err="1"/>
              <a:t>arq.getOutput</a:t>
            </a:r>
            <a:r>
              <a:rPr lang="pt-BR" b="1" dirty="0"/>
              <a:t>().</a:t>
            </a:r>
            <a:r>
              <a:rPr lang="pt-BR" b="1" dirty="0" err="1"/>
              <a:t>format</a:t>
            </a:r>
            <a:r>
              <a:rPr lang="pt-BR" b="1" dirty="0" smtClean="0"/>
              <a:t>( “%</a:t>
            </a:r>
            <a:r>
              <a:rPr lang="pt-BR" b="1" dirty="0"/>
              <a:t>s %</a:t>
            </a:r>
            <a:r>
              <a:rPr lang="pt-BR" b="1" dirty="0" smtClean="0"/>
              <a:t>d\n“ , "Ana“ , 49734512</a:t>
            </a:r>
            <a:r>
              <a:rPr lang="pt-BR" b="1" dirty="0"/>
              <a:t>);</a:t>
            </a:r>
          </a:p>
          <a:p>
            <a:pPr lvl="1"/>
            <a:r>
              <a:rPr lang="pt-BR" dirty="0"/>
              <a:t>//fechando o arquivo</a:t>
            </a:r>
          </a:p>
          <a:p>
            <a:pPr lvl="1"/>
            <a:r>
              <a:rPr lang="pt-BR" dirty="0" err="1" smtClean="0"/>
              <a:t>arq.</a:t>
            </a:r>
            <a:r>
              <a:rPr lang="pt-BR" b="1" dirty="0" err="1" smtClean="0">
                <a:solidFill>
                  <a:schemeClr val="accent2">
                    <a:lumMod val="75000"/>
                  </a:schemeClr>
                </a:solidFill>
              </a:rPr>
              <a:t>closeFile</a:t>
            </a:r>
            <a:r>
              <a:rPr lang="pt-BR" b="1" dirty="0" smtClean="0">
                <a:solidFill>
                  <a:schemeClr val="accent2">
                    <a:lumMod val="75000"/>
                  </a:schemeClr>
                </a:solidFill>
              </a:rPr>
              <a:t>();</a:t>
            </a:r>
          </a:p>
          <a:p>
            <a:r>
              <a:rPr lang="pt-BR" dirty="0"/>
              <a:t>}</a:t>
            </a:r>
          </a:p>
        </p:txBody>
      </p:sp>
      <p:sp>
        <p:nvSpPr>
          <p:cNvPr id="12" name="Retângulo 11"/>
          <p:cNvSpPr/>
          <p:nvPr/>
        </p:nvSpPr>
        <p:spPr>
          <a:xfrm>
            <a:off x="68224" y="4419372"/>
            <a:ext cx="3173886" cy="923330"/>
          </a:xfrm>
          <a:prstGeom prst="rect">
            <a:avLst/>
          </a:prstGeom>
        </p:spPr>
        <p:txBody>
          <a:bodyPr wrap="square">
            <a:spAutoFit/>
          </a:bodyPr>
          <a:lstStyle/>
          <a:p>
            <a:pPr lvl="1"/>
            <a:r>
              <a:rPr lang="pt-BR" b="1" dirty="0" err="1"/>
              <a:t>arq.getOutput</a:t>
            </a:r>
            <a:r>
              <a:rPr lang="pt-BR" b="1" dirty="0"/>
              <a:t>().</a:t>
            </a:r>
            <a:r>
              <a:rPr lang="pt-BR" b="1" dirty="0" err="1"/>
              <a:t>format</a:t>
            </a:r>
            <a:r>
              <a:rPr lang="pt-BR" b="1" dirty="0"/>
              <a:t>( </a:t>
            </a:r>
            <a:endParaRPr lang="pt-BR" b="1" dirty="0" smtClean="0"/>
          </a:p>
          <a:p>
            <a:pPr lvl="1"/>
            <a:r>
              <a:rPr lang="pt-BR" b="1" dirty="0" smtClean="0">
                <a:solidFill>
                  <a:schemeClr val="accent2">
                    <a:lumMod val="75000"/>
                  </a:schemeClr>
                </a:solidFill>
              </a:rPr>
              <a:t>“&lt;&lt;String de formato&gt;&gt;“</a:t>
            </a:r>
            <a:r>
              <a:rPr lang="pt-BR" b="1" dirty="0" smtClean="0"/>
              <a:t> </a:t>
            </a:r>
            <a:r>
              <a:rPr lang="pt-BR" b="1" dirty="0"/>
              <a:t>, </a:t>
            </a:r>
            <a:endParaRPr lang="pt-BR" b="1" dirty="0" smtClean="0"/>
          </a:p>
          <a:p>
            <a:pPr lvl="1"/>
            <a:r>
              <a:rPr lang="pt-BR" b="1" dirty="0" smtClean="0">
                <a:solidFill>
                  <a:schemeClr val="accent3">
                    <a:lumMod val="50000"/>
                  </a:schemeClr>
                </a:solidFill>
              </a:rPr>
              <a:t>&lt;&lt;Dados/</a:t>
            </a:r>
            <a:r>
              <a:rPr lang="pt-BR" b="1" dirty="0" err="1" smtClean="0">
                <a:solidFill>
                  <a:schemeClr val="accent3">
                    <a:lumMod val="50000"/>
                  </a:schemeClr>
                </a:solidFill>
              </a:rPr>
              <a:t>parametros</a:t>
            </a:r>
            <a:r>
              <a:rPr lang="pt-BR" b="1" dirty="0" smtClean="0">
                <a:solidFill>
                  <a:schemeClr val="accent3">
                    <a:lumMod val="50000"/>
                  </a:schemeClr>
                </a:solidFill>
              </a:rPr>
              <a:t>&gt;&gt;</a:t>
            </a:r>
            <a:r>
              <a:rPr lang="pt-BR" b="1" dirty="0" smtClean="0"/>
              <a:t>);</a:t>
            </a:r>
            <a:endParaRPr lang="pt-BR" b="1" dirty="0"/>
          </a:p>
        </p:txBody>
      </p:sp>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293" t="54412" r="30183" b="23848"/>
          <a:stretch/>
        </p:blipFill>
        <p:spPr bwMode="auto">
          <a:xfrm>
            <a:off x="6084169" y="4419372"/>
            <a:ext cx="2400300" cy="165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5936" t="51753" r="53131" b="29770"/>
          <a:stretch/>
        </p:blipFill>
        <p:spPr bwMode="auto">
          <a:xfrm>
            <a:off x="3261866" y="4439648"/>
            <a:ext cx="2712249" cy="138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1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414653"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Testando a Classe Arquivo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503547" y="1196752"/>
            <a:ext cx="7776864" cy="286232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p>
          <a:p>
            <a:pPr lvl="1"/>
            <a:r>
              <a:rPr lang="pt-BR" b="1" dirty="0">
                <a:solidFill>
                  <a:schemeClr val="accent6">
                    <a:lumMod val="75000"/>
                  </a:schemeClr>
                </a:solidFill>
              </a:rPr>
              <a:t>Arquivo </a:t>
            </a:r>
            <a:r>
              <a:rPr lang="pt-BR" b="1" dirty="0" err="1">
                <a:solidFill>
                  <a:schemeClr val="accent6">
                    <a:lumMod val="75000"/>
                  </a:schemeClr>
                </a:solidFill>
              </a:rPr>
              <a:t>arq</a:t>
            </a:r>
            <a:r>
              <a:rPr lang="pt-BR" b="1" dirty="0">
                <a:solidFill>
                  <a:schemeClr val="accent6">
                    <a:lumMod val="75000"/>
                  </a:schemeClr>
                </a:solidFill>
              </a:rPr>
              <a:t> = new Arquivo();</a:t>
            </a:r>
          </a:p>
          <a:p>
            <a:pPr lvl="1"/>
            <a:endParaRPr lang="pt-BR" dirty="0"/>
          </a:p>
          <a:p>
            <a:r>
              <a:rPr lang="pt-BR" dirty="0"/>
              <a:t> </a:t>
            </a:r>
            <a:r>
              <a:rPr lang="pt-BR" dirty="0" smtClean="0"/>
              <a:t>       //</a:t>
            </a:r>
            <a:r>
              <a:rPr lang="pt-BR" u="sng" dirty="0"/>
              <a:t>abrindo e lendo o arquivo</a:t>
            </a:r>
          </a:p>
          <a:p>
            <a:r>
              <a:rPr lang="pt-BR" dirty="0"/>
              <a:t>        Scanner input = </a:t>
            </a:r>
            <a:r>
              <a:rPr lang="pt-BR" dirty="0" err="1"/>
              <a:t>arq.</a:t>
            </a:r>
            <a:r>
              <a:rPr lang="pt-BR" b="1" dirty="0" err="1">
                <a:solidFill>
                  <a:schemeClr val="accent3">
                    <a:lumMod val="75000"/>
                  </a:schemeClr>
                </a:solidFill>
              </a:rPr>
              <a:t>readFile</a:t>
            </a:r>
            <a:r>
              <a:rPr lang="pt-BR" dirty="0"/>
              <a:t>(</a:t>
            </a:r>
            <a:r>
              <a:rPr lang="pt-BR" b="1" dirty="0">
                <a:solidFill>
                  <a:schemeClr val="accent4">
                    <a:lumMod val="75000"/>
                  </a:schemeClr>
                </a:solidFill>
              </a:rPr>
              <a:t>"contato.txt"</a:t>
            </a:r>
            <a:r>
              <a:rPr lang="pt-BR" dirty="0"/>
              <a:t>);</a:t>
            </a:r>
          </a:p>
          <a:p>
            <a:r>
              <a:rPr lang="pt-BR" dirty="0" smtClean="0"/>
              <a:t>        //</a:t>
            </a:r>
            <a:r>
              <a:rPr lang="pt-BR" u="sng" dirty="0"/>
              <a:t>mostrando os dados.</a:t>
            </a:r>
          </a:p>
          <a:p>
            <a:r>
              <a:rPr lang="pt-BR" dirty="0"/>
              <a:t>        </a:t>
            </a:r>
            <a:r>
              <a:rPr lang="pt-BR" b="1" dirty="0" err="1"/>
              <a:t>while</a:t>
            </a:r>
            <a:r>
              <a:rPr lang="pt-BR" b="1" dirty="0"/>
              <a:t>(</a:t>
            </a:r>
            <a:r>
              <a:rPr lang="pt-BR" b="1" dirty="0" err="1"/>
              <a:t>input.hasNext</a:t>
            </a:r>
            <a:r>
              <a:rPr lang="pt-BR" b="1" dirty="0"/>
              <a:t>()){</a:t>
            </a:r>
          </a:p>
          <a:p>
            <a:r>
              <a:rPr lang="pt-BR" dirty="0"/>
              <a:t>        </a:t>
            </a:r>
            <a:r>
              <a:rPr lang="pt-BR" dirty="0" smtClean="0"/>
              <a:t>	</a:t>
            </a:r>
            <a:r>
              <a:rPr lang="pt-BR" dirty="0" err="1" smtClean="0"/>
              <a:t>System.</a:t>
            </a:r>
            <a:r>
              <a:rPr lang="pt-BR" i="1" dirty="0" err="1" smtClean="0"/>
              <a:t>out.println</a:t>
            </a:r>
            <a:r>
              <a:rPr lang="pt-BR" i="1" dirty="0"/>
              <a:t>("Nome: "+</a:t>
            </a:r>
            <a:r>
              <a:rPr lang="pt-BR" b="1" i="1" dirty="0" err="1"/>
              <a:t>input.next</a:t>
            </a:r>
            <a:r>
              <a:rPr lang="pt-BR" b="1" i="1" dirty="0"/>
              <a:t>()</a:t>
            </a:r>
            <a:r>
              <a:rPr lang="pt-BR" i="1" dirty="0"/>
              <a:t>+", Tel.: "+</a:t>
            </a:r>
            <a:r>
              <a:rPr lang="pt-BR" b="1" i="1" dirty="0" err="1"/>
              <a:t>input.nextInt</a:t>
            </a:r>
            <a:r>
              <a:rPr lang="pt-BR" b="1" i="1" dirty="0"/>
              <a:t>()</a:t>
            </a:r>
            <a:r>
              <a:rPr lang="pt-BR" i="1" dirty="0"/>
              <a:t>);        </a:t>
            </a:r>
          </a:p>
          <a:p>
            <a:r>
              <a:rPr lang="pt-BR" dirty="0"/>
              <a:t>        </a:t>
            </a:r>
            <a:r>
              <a:rPr lang="pt-BR" dirty="0" smtClean="0"/>
              <a:t>}</a:t>
            </a:r>
          </a:p>
          <a:p>
            <a:r>
              <a:rPr lang="pt-BR" dirty="0" smtClean="0"/>
              <a:t>}</a:t>
            </a:r>
            <a:endParaRPr lang="pt-BR" dirty="0"/>
          </a:p>
        </p:txBody>
      </p:sp>
      <p:pic>
        <p:nvPicPr>
          <p:cNvPr id="1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58232" t="71449" r="32390" b="16736"/>
          <a:stretch/>
        </p:blipFill>
        <p:spPr bwMode="auto">
          <a:xfrm>
            <a:off x="565610" y="4301631"/>
            <a:ext cx="4464496" cy="170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5936" t="51753" r="53131" b="29770"/>
          <a:stretch/>
        </p:blipFill>
        <p:spPr bwMode="auto">
          <a:xfrm>
            <a:off x="5220072" y="4325531"/>
            <a:ext cx="3312368" cy="16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de seta reta 17"/>
          <p:cNvCxnSpPr/>
          <p:nvPr/>
        </p:nvCxnSpPr>
        <p:spPr>
          <a:xfrm flipH="1" flipV="1">
            <a:off x="5004046" y="3510387"/>
            <a:ext cx="648073" cy="13681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Conector de seta reta 18"/>
          <p:cNvCxnSpPr/>
          <p:nvPr/>
        </p:nvCxnSpPr>
        <p:spPr>
          <a:xfrm flipV="1">
            <a:off x="6407488" y="3510387"/>
            <a:ext cx="252744" cy="13681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662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65786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2987824" y="2405787"/>
            <a:ext cx="3276365" cy="203132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Contato </a:t>
            </a:r>
            <a:r>
              <a:rPr lang="pt-BR" b="1" dirty="0" smtClean="0"/>
              <a:t>{</a:t>
            </a:r>
            <a:endParaRPr lang="pt-BR" dirty="0"/>
          </a:p>
          <a:p>
            <a:pPr lvl="1"/>
            <a:r>
              <a:rPr lang="pt-BR" b="1" dirty="0" err="1"/>
              <a:t>private</a:t>
            </a:r>
            <a:r>
              <a:rPr lang="pt-BR" b="1" dirty="0"/>
              <a:t> </a:t>
            </a:r>
            <a:r>
              <a:rPr lang="pt-BR" b="1" dirty="0" err="1"/>
              <a:t>Integer</a:t>
            </a:r>
            <a:r>
              <a:rPr lang="pt-BR" b="1" dirty="0"/>
              <a:t> </a:t>
            </a:r>
            <a:r>
              <a:rPr lang="pt-BR" b="1" dirty="0" err="1"/>
              <a:t>codigo</a:t>
            </a:r>
            <a:r>
              <a:rPr lang="pt-BR" b="1" dirty="0"/>
              <a:t>;</a:t>
            </a:r>
          </a:p>
          <a:p>
            <a:pPr lvl="1"/>
            <a:r>
              <a:rPr lang="pt-BR" b="1" dirty="0" err="1"/>
              <a:t>private</a:t>
            </a:r>
            <a:r>
              <a:rPr lang="pt-BR" b="1" dirty="0"/>
              <a:t> String nome;</a:t>
            </a:r>
          </a:p>
          <a:p>
            <a:pPr lvl="1"/>
            <a:r>
              <a:rPr lang="pt-BR" b="1" dirty="0" err="1"/>
              <a:t>private</a:t>
            </a:r>
            <a:r>
              <a:rPr lang="pt-BR" b="1" dirty="0"/>
              <a:t> String telefone</a:t>
            </a:r>
            <a:r>
              <a:rPr lang="pt-BR" b="1" dirty="0" smtClean="0"/>
              <a:t>;</a:t>
            </a:r>
          </a:p>
          <a:p>
            <a:pPr lvl="1"/>
            <a:endParaRPr lang="pt-BR" b="1" dirty="0"/>
          </a:p>
          <a:p>
            <a:pPr lvl="1"/>
            <a:r>
              <a:rPr lang="pt-BR" b="1" dirty="0" smtClean="0"/>
              <a:t>//métodos </a:t>
            </a:r>
            <a:r>
              <a:rPr lang="pt-BR" b="1" dirty="0" err="1" smtClean="0"/>
              <a:t>get</a:t>
            </a:r>
            <a:r>
              <a:rPr lang="pt-BR" b="1" dirty="0" smtClean="0"/>
              <a:t> e set</a:t>
            </a:r>
          </a:p>
          <a:p>
            <a:r>
              <a:rPr lang="pt-BR" b="1" dirty="0"/>
              <a:t>}</a:t>
            </a:r>
          </a:p>
        </p:txBody>
      </p:sp>
      <p:sp>
        <p:nvSpPr>
          <p:cNvPr id="14" name="CaixaDeTexto 13"/>
          <p:cNvSpPr txBox="1"/>
          <p:nvPr/>
        </p:nvSpPr>
        <p:spPr>
          <a:xfrm>
            <a:off x="1983751" y="1440358"/>
            <a:ext cx="5434501" cy="646331"/>
          </a:xfrm>
          <a:prstGeom prst="rect">
            <a:avLst/>
          </a:prstGeom>
          <a:noFill/>
        </p:spPr>
        <p:txBody>
          <a:bodyPr wrap="none" rtlCol="0">
            <a:spAutoFit/>
          </a:bodyPr>
          <a:lstStyle/>
          <a:p>
            <a:r>
              <a:rPr lang="pt-BR" dirty="0" smtClean="0"/>
              <a:t>Primeiro: vamos criar um modelo para o nosso contato, </a:t>
            </a:r>
          </a:p>
          <a:p>
            <a:r>
              <a:rPr lang="pt-BR" dirty="0" smtClean="0"/>
              <a:t>a classe Contato</a:t>
            </a:r>
            <a:endParaRPr lang="pt-BR" dirty="0"/>
          </a:p>
        </p:txBody>
      </p:sp>
      <p:sp>
        <p:nvSpPr>
          <p:cNvPr id="20" name="CaixaDeTexto 19"/>
          <p:cNvSpPr txBox="1"/>
          <p:nvPr/>
        </p:nvSpPr>
        <p:spPr>
          <a:xfrm>
            <a:off x="1292890" y="4797152"/>
            <a:ext cx="6816225" cy="369332"/>
          </a:xfrm>
          <a:prstGeom prst="rect">
            <a:avLst/>
          </a:prstGeom>
          <a:noFill/>
        </p:spPr>
        <p:txBody>
          <a:bodyPr wrap="none" rtlCol="0">
            <a:spAutoFit/>
          </a:bodyPr>
          <a:lstStyle/>
          <a:p>
            <a:r>
              <a:rPr lang="pt-BR" dirty="0" smtClean="0"/>
              <a:t>Vamos reaproveitar a classe Arquivo já construída no exercício anterior</a:t>
            </a:r>
            <a:endParaRPr lang="pt-BR" dirty="0"/>
          </a:p>
        </p:txBody>
      </p:sp>
    </p:spTree>
    <p:extLst>
      <p:ext uri="{BB962C8B-B14F-4D97-AF65-F5344CB8AC3E}">
        <p14:creationId xmlns:p14="http://schemas.microsoft.com/office/powerpoint/2010/main" val="375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87019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Controle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555081" y="2185914"/>
            <a:ext cx="8142335" cy="227754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ContatosControle</a:t>
            </a:r>
            <a:r>
              <a:rPr lang="pt-BR" b="1" dirty="0"/>
              <a:t> </a:t>
            </a:r>
            <a:r>
              <a:rPr lang="pt-BR" b="1" dirty="0" err="1"/>
              <a:t>extends</a:t>
            </a:r>
            <a:r>
              <a:rPr lang="pt-BR" b="1" dirty="0"/>
              <a:t> Arquivo</a:t>
            </a:r>
            <a:r>
              <a:rPr lang="pt-BR" b="1" dirty="0" smtClean="0"/>
              <a:t>{</a:t>
            </a:r>
            <a:endParaRPr lang="pt-BR" b="1" dirty="0"/>
          </a:p>
          <a:p>
            <a:pPr lvl="1"/>
            <a:endParaRPr lang="pt-BR" b="1" dirty="0" smtClean="0"/>
          </a:p>
          <a:p>
            <a:pPr lvl="1"/>
            <a:r>
              <a:rPr lang="pt-BR" b="1" dirty="0" smtClean="0"/>
              <a:t>//</a:t>
            </a:r>
            <a:r>
              <a:rPr lang="pt-BR" b="1" dirty="0"/>
              <a:t>criando a lista de contatos (Simula o Banco de dados)</a:t>
            </a:r>
          </a:p>
          <a:p>
            <a:pPr lvl="1"/>
            <a:r>
              <a:rPr lang="pt-BR" b="1" dirty="0" err="1"/>
              <a:t>private</a:t>
            </a:r>
            <a:r>
              <a:rPr lang="pt-BR" b="1" dirty="0"/>
              <a:t> </a:t>
            </a:r>
            <a:r>
              <a:rPr lang="pt-BR" b="1" dirty="0" err="1"/>
              <a:t>HashMap</a:t>
            </a:r>
            <a:r>
              <a:rPr lang="pt-BR" b="1" dirty="0"/>
              <a:t>&lt;</a:t>
            </a:r>
            <a:r>
              <a:rPr lang="pt-BR" b="1" dirty="0" err="1"/>
              <a:t>Integer,Contato</a:t>
            </a:r>
            <a:r>
              <a:rPr lang="pt-BR" b="1" dirty="0"/>
              <a:t>&gt; contatos</a:t>
            </a:r>
            <a:r>
              <a:rPr lang="pt-BR" b="1" dirty="0" smtClean="0"/>
              <a:t>;</a:t>
            </a:r>
          </a:p>
          <a:p>
            <a:pPr lvl="1"/>
            <a:endParaRPr lang="pt-BR" sz="800" b="1" dirty="0"/>
          </a:p>
          <a:p>
            <a:pPr lvl="1"/>
            <a:r>
              <a:rPr lang="pt-BR" b="1" dirty="0" err="1"/>
              <a:t>public</a:t>
            </a:r>
            <a:r>
              <a:rPr lang="pt-BR" b="1" dirty="0"/>
              <a:t> </a:t>
            </a:r>
            <a:r>
              <a:rPr lang="pt-BR" b="1" dirty="0" err="1"/>
              <a:t>ContatosControle</a:t>
            </a:r>
            <a:r>
              <a:rPr lang="pt-BR" b="1" dirty="0" smtClean="0"/>
              <a:t>(){ </a:t>
            </a:r>
          </a:p>
          <a:p>
            <a:pPr lvl="1"/>
            <a:r>
              <a:rPr lang="pt-BR" b="1" dirty="0"/>
              <a:t>	</a:t>
            </a:r>
            <a:r>
              <a:rPr lang="pt-BR" b="1" dirty="0" smtClean="0"/>
              <a:t>contatos </a:t>
            </a:r>
            <a:r>
              <a:rPr lang="pt-BR" b="1" dirty="0"/>
              <a:t>= new </a:t>
            </a:r>
            <a:r>
              <a:rPr lang="pt-BR" b="1" dirty="0" err="1"/>
              <a:t>HashMap</a:t>
            </a:r>
            <a:r>
              <a:rPr lang="pt-BR" b="1" dirty="0"/>
              <a:t>&lt;</a:t>
            </a:r>
            <a:r>
              <a:rPr lang="pt-BR" b="1" dirty="0" err="1"/>
              <a:t>Integer,Contato</a:t>
            </a:r>
            <a:r>
              <a:rPr lang="pt-BR" b="1" dirty="0" smtClean="0"/>
              <a:t>&gt;(); </a:t>
            </a:r>
          </a:p>
          <a:p>
            <a:pPr lvl="1"/>
            <a:r>
              <a:rPr lang="pt-BR" b="1" dirty="0" smtClean="0"/>
              <a:t>}</a:t>
            </a:r>
          </a:p>
          <a:p>
            <a:pPr lvl="1"/>
            <a:endParaRPr lang="pt-BR" sz="800" b="1" dirty="0"/>
          </a:p>
        </p:txBody>
      </p:sp>
      <p:sp>
        <p:nvSpPr>
          <p:cNvPr id="12" name="CaixaDeTexto 11"/>
          <p:cNvSpPr txBox="1"/>
          <p:nvPr/>
        </p:nvSpPr>
        <p:spPr>
          <a:xfrm>
            <a:off x="557353" y="1484784"/>
            <a:ext cx="8045729" cy="369332"/>
          </a:xfrm>
          <a:prstGeom prst="rect">
            <a:avLst/>
          </a:prstGeom>
          <a:noFill/>
        </p:spPr>
        <p:txBody>
          <a:bodyPr wrap="none" rtlCol="0">
            <a:spAutoFit/>
          </a:bodyPr>
          <a:lstStyle/>
          <a:p>
            <a:r>
              <a:rPr lang="pt-BR" dirty="0" smtClean="0"/>
              <a:t>Vamos criar um para realizar as tarefas de criar novos contatos e remover existentes</a:t>
            </a:r>
            <a:endParaRPr lang="pt-BR" dirty="0"/>
          </a:p>
        </p:txBody>
      </p:sp>
      <p:sp>
        <p:nvSpPr>
          <p:cNvPr id="15" name="CaixaDeTexto 14"/>
          <p:cNvSpPr txBox="1"/>
          <p:nvPr/>
        </p:nvSpPr>
        <p:spPr>
          <a:xfrm>
            <a:off x="822778" y="4922218"/>
            <a:ext cx="7514878" cy="369332"/>
          </a:xfrm>
          <a:prstGeom prst="rect">
            <a:avLst/>
          </a:prstGeom>
          <a:noFill/>
        </p:spPr>
        <p:txBody>
          <a:bodyPr wrap="none" rtlCol="0">
            <a:spAutoFit/>
          </a:bodyPr>
          <a:lstStyle/>
          <a:p>
            <a:r>
              <a:rPr lang="pt-BR" dirty="0" smtClean="0"/>
              <a:t>Principio básico do CRUD – </a:t>
            </a:r>
            <a:r>
              <a:rPr lang="pt-BR" dirty="0" err="1" smtClean="0"/>
              <a:t>Create</a:t>
            </a:r>
            <a:r>
              <a:rPr lang="pt-BR" dirty="0" smtClean="0"/>
              <a:t> (Criar), </a:t>
            </a:r>
            <a:r>
              <a:rPr lang="pt-BR" dirty="0" err="1" smtClean="0"/>
              <a:t>Read</a:t>
            </a:r>
            <a:r>
              <a:rPr lang="pt-BR" dirty="0" smtClean="0"/>
              <a:t> (Ler), Update(Alterar), Delete </a:t>
            </a:r>
            <a:endParaRPr lang="pt-BR" dirty="0"/>
          </a:p>
        </p:txBody>
      </p:sp>
    </p:spTree>
    <p:extLst>
      <p:ext uri="{BB962C8B-B14F-4D97-AF65-F5344CB8AC3E}">
        <p14:creationId xmlns:p14="http://schemas.microsoft.com/office/powerpoint/2010/main" val="37972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87019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Controle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467544" y="1484784"/>
            <a:ext cx="8142335"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lvl="1"/>
            <a:r>
              <a:rPr lang="pt-BR" dirty="0" err="1"/>
              <a:t>public</a:t>
            </a:r>
            <a:r>
              <a:rPr lang="pt-BR" dirty="0"/>
              <a:t> </a:t>
            </a:r>
            <a:r>
              <a:rPr lang="pt-BR" dirty="0" err="1"/>
              <a:t>HashMap</a:t>
            </a:r>
            <a:r>
              <a:rPr lang="pt-BR" dirty="0"/>
              <a:t>&lt;</a:t>
            </a:r>
            <a:r>
              <a:rPr lang="pt-BR" dirty="0" err="1"/>
              <a:t>Integer,Contato</a:t>
            </a:r>
            <a:r>
              <a:rPr lang="pt-BR" dirty="0"/>
              <a:t>&gt; </a:t>
            </a:r>
            <a:r>
              <a:rPr lang="pt-BR" dirty="0" err="1"/>
              <a:t>getLista</a:t>
            </a:r>
            <a:r>
              <a:rPr lang="pt-BR" dirty="0"/>
              <a:t>(){</a:t>
            </a:r>
          </a:p>
          <a:p>
            <a:pPr lvl="1"/>
            <a:r>
              <a:rPr lang="pt-BR" dirty="0"/>
              <a:t>        </a:t>
            </a:r>
            <a:r>
              <a:rPr lang="pt-BR" dirty="0" err="1"/>
              <a:t>return</a:t>
            </a:r>
            <a:r>
              <a:rPr lang="pt-BR" dirty="0"/>
              <a:t> contatos;</a:t>
            </a:r>
          </a:p>
          <a:p>
            <a:pPr lvl="1"/>
            <a:r>
              <a:rPr lang="pt-BR" dirty="0"/>
              <a:t> </a:t>
            </a:r>
            <a:r>
              <a:rPr lang="pt-BR" dirty="0" smtClean="0"/>
              <a:t>}</a:t>
            </a:r>
            <a:endParaRPr lang="pt-BR" sz="800" dirty="0"/>
          </a:p>
          <a:p>
            <a:pPr lvl="1"/>
            <a:r>
              <a:rPr lang="pt-BR" dirty="0" err="1"/>
              <a:t>private</a:t>
            </a:r>
            <a:r>
              <a:rPr lang="pt-BR" dirty="0"/>
              <a:t> </a:t>
            </a:r>
            <a:r>
              <a:rPr lang="pt-BR" dirty="0" err="1"/>
              <a:t>HashMap</a:t>
            </a:r>
            <a:r>
              <a:rPr lang="pt-BR" dirty="0"/>
              <a:t>&lt;</a:t>
            </a:r>
            <a:r>
              <a:rPr lang="pt-BR" dirty="0" err="1"/>
              <a:t>Integer,Contato</a:t>
            </a:r>
            <a:r>
              <a:rPr lang="pt-BR" dirty="0"/>
              <a:t>&gt; </a:t>
            </a:r>
            <a:r>
              <a:rPr lang="pt-BR" b="1" dirty="0" err="1">
                <a:solidFill>
                  <a:schemeClr val="accent3">
                    <a:lumMod val="75000"/>
                  </a:schemeClr>
                </a:solidFill>
              </a:rPr>
              <a:t>getContatos</a:t>
            </a:r>
            <a:r>
              <a:rPr lang="pt-BR" b="1" dirty="0">
                <a:solidFill>
                  <a:schemeClr val="accent3">
                    <a:lumMod val="75000"/>
                  </a:schemeClr>
                </a:solidFill>
              </a:rPr>
              <a:t>(){</a:t>
            </a:r>
          </a:p>
          <a:p>
            <a:pPr lvl="2"/>
            <a:r>
              <a:rPr lang="pt-BR" b="1" dirty="0"/>
              <a:t>Scanner input = </a:t>
            </a:r>
            <a:r>
              <a:rPr lang="pt-BR" b="1" dirty="0" err="1"/>
              <a:t>readFile</a:t>
            </a:r>
            <a:r>
              <a:rPr lang="pt-BR" b="1" dirty="0"/>
              <a:t>("contatos.txt</a:t>
            </a:r>
            <a:r>
              <a:rPr lang="pt-BR" b="1" dirty="0" smtClean="0"/>
              <a:t>");</a:t>
            </a:r>
          </a:p>
          <a:p>
            <a:pPr lvl="2"/>
            <a:r>
              <a:rPr lang="pt-BR" dirty="0" smtClean="0"/>
              <a:t> </a:t>
            </a:r>
            <a:r>
              <a:rPr lang="pt-BR" b="1" dirty="0" err="1" smtClean="0"/>
              <a:t>while</a:t>
            </a:r>
            <a:r>
              <a:rPr lang="pt-BR" b="1" dirty="0" smtClean="0"/>
              <a:t>(</a:t>
            </a:r>
            <a:r>
              <a:rPr lang="pt-BR" b="1" dirty="0" err="1" smtClean="0"/>
              <a:t>input.hasNext</a:t>
            </a:r>
            <a:r>
              <a:rPr lang="pt-BR" b="1" dirty="0"/>
              <a:t>()){</a:t>
            </a:r>
          </a:p>
          <a:p>
            <a:pPr lvl="3"/>
            <a:r>
              <a:rPr lang="pt-BR" dirty="0" smtClean="0"/>
              <a:t>Contato </a:t>
            </a:r>
            <a:r>
              <a:rPr lang="pt-BR" dirty="0" err="1" smtClean="0"/>
              <a:t>contato</a:t>
            </a:r>
            <a:r>
              <a:rPr lang="pt-BR" dirty="0" smtClean="0"/>
              <a:t> </a:t>
            </a:r>
            <a:r>
              <a:rPr lang="pt-BR" dirty="0"/>
              <a:t>= new Contato();</a:t>
            </a:r>
          </a:p>
          <a:p>
            <a:pPr lvl="3"/>
            <a:r>
              <a:rPr lang="pt-BR" dirty="0" err="1"/>
              <a:t>contato.setCodigo</a:t>
            </a:r>
            <a:r>
              <a:rPr lang="pt-BR" dirty="0"/>
              <a:t>(</a:t>
            </a:r>
            <a:r>
              <a:rPr lang="pt-BR" dirty="0" err="1"/>
              <a:t>input.nextInt</a:t>
            </a:r>
            <a:r>
              <a:rPr lang="pt-BR" dirty="0"/>
              <a:t>());</a:t>
            </a:r>
          </a:p>
          <a:p>
            <a:pPr lvl="3"/>
            <a:r>
              <a:rPr lang="pt-BR" dirty="0" err="1"/>
              <a:t>contato.setNome</a:t>
            </a:r>
            <a:r>
              <a:rPr lang="pt-BR" dirty="0"/>
              <a:t>(</a:t>
            </a:r>
            <a:r>
              <a:rPr lang="pt-BR" dirty="0" err="1"/>
              <a:t>input.next</a:t>
            </a:r>
            <a:r>
              <a:rPr lang="pt-BR" dirty="0"/>
              <a:t>());</a:t>
            </a:r>
          </a:p>
          <a:p>
            <a:pPr lvl="3"/>
            <a:r>
              <a:rPr lang="pt-BR" dirty="0" err="1"/>
              <a:t>contato.setTelefone</a:t>
            </a:r>
            <a:r>
              <a:rPr lang="pt-BR" dirty="0"/>
              <a:t>(</a:t>
            </a:r>
            <a:r>
              <a:rPr lang="pt-BR" dirty="0" err="1"/>
              <a:t>input.next</a:t>
            </a:r>
            <a:r>
              <a:rPr lang="pt-BR" dirty="0"/>
              <a:t>());</a:t>
            </a:r>
          </a:p>
          <a:p>
            <a:pPr lvl="3"/>
            <a:r>
              <a:rPr lang="pt-BR" b="1" dirty="0" err="1"/>
              <a:t>contatos.put</a:t>
            </a:r>
            <a:r>
              <a:rPr lang="pt-BR" b="1" dirty="0"/>
              <a:t>(</a:t>
            </a:r>
            <a:r>
              <a:rPr lang="pt-BR" b="1" dirty="0" err="1"/>
              <a:t>contato.getCodigo</a:t>
            </a:r>
            <a:r>
              <a:rPr lang="pt-BR" b="1" dirty="0"/>
              <a:t>(),contato);</a:t>
            </a:r>
          </a:p>
          <a:p>
            <a:pPr lvl="2"/>
            <a:r>
              <a:rPr lang="pt-BR" dirty="0"/>
              <a:t>}</a:t>
            </a:r>
          </a:p>
          <a:p>
            <a:pPr lvl="2"/>
            <a:r>
              <a:rPr lang="pt-BR" b="1" dirty="0" err="1"/>
              <a:t>input.close</a:t>
            </a:r>
            <a:r>
              <a:rPr lang="pt-BR" b="1" dirty="0"/>
              <a:t>();</a:t>
            </a:r>
          </a:p>
          <a:p>
            <a:pPr lvl="2"/>
            <a:r>
              <a:rPr lang="pt-BR" dirty="0" err="1"/>
              <a:t>return</a:t>
            </a:r>
            <a:r>
              <a:rPr lang="pt-BR" dirty="0"/>
              <a:t> contatos;</a:t>
            </a:r>
          </a:p>
          <a:p>
            <a:pPr lvl="1"/>
            <a:r>
              <a:rPr lang="pt-BR" dirty="0" smtClean="0"/>
              <a:t>}</a:t>
            </a:r>
            <a:endParaRPr lang="pt-BR" dirty="0"/>
          </a:p>
        </p:txBody>
      </p:sp>
    </p:spTree>
    <p:extLst>
      <p:ext uri="{BB962C8B-B14F-4D97-AF65-F5344CB8AC3E}">
        <p14:creationId xmlns:p14="http://schemas.microsoft.com/office/powerpoint/2010/main" val="25031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87019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Controle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539552" y="1412776"/>
            <a:ext cx="8142335"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void</a:t>
            </a:r>
            <a:r>
              <a:rPr lang="pt-BR" dirty="0"/>
              <a:t> </a:t>
            </a:r>
            <a:r>
              <a:rPr lang="pt-BR" b="1" dirty="0" err="1">
                <a:solidFill>
                  <a:schemeClr val="accent2">
                    <a:lumMod val="75000"/>
                  </a:schemeClr>
                </a:solidFill>
              </a:rPr>
              <a:t>salvarAlteracoes</a:t>
            </a:r>
            <a:r>
              <a:rPr lang="pt-BR" b="1" dirty="0">
                <a:solidFill>
                  <a:schemeClr val="accent2">
                    <a:lumMod val="75000"/>
                  </a:schemeClr>
                </a:solidFill>
              </a:rPr>
              <a:t>() </a:t>
            </a:r>
            <a:r>
              <a:rPr lang="pt-BR" dirty="0"/>
              <a:t>{</a:t>
            </a:r>
          </a:p>
          <a:p>
            <a:r>
              <a:rPr lang="pt-BR" dirty="0"/>
              <a:t>        </a:t>
            </a:r>
            <a:r>
              <a:rPr lang="pt-BR" b="1" dirty="0" err="1"/>
              <a:t>openFile</a:t>
            </a:r>
            <a:r>
              <a:rPr lang="pt-BR" b="1" dirty="0"/>
              <a:t>("contatos.txt");</a:t>
            </a:r>
          </a:p>
          <a:p>
            <a:r>
              <a:rPr lang="pt-BR" dirty="0"/>
              <a:t>        </a:t>
            </a:r>
            <a:endParaRPr lang="pt-BR" dirty="0" smtClean="0"/>
          </a:p>
          <a:p>
            <a:r>
              <a:rPr lang="pt-BR" dirty="0"/>
              <a:t> </a:t>
            </a:r>
            <a:r>
              <a:rPr lang="pt-BR" dirty="0" smtClean="0"/>
              <a:t>       Set&lt;</a:t>
            </a:r>
            <a:r>
              <a:rPr lang="pt-BR" dirty="0" err="1" smtClean="0"/>
              <a:t>Integer</a:t>
            </a:r>
            <a:r>
              <a:rPr lang="pt-BR" dirty="0"/>
              <a:t>&gt; chaves = </a:t>
            </a:r>
            <a:r>
              <a:rPr lang="pt-BR" dirty="0" err="1"/>
              <a:t>contatos.keySet</a:t>
            </a:r>
            <a:r>
              <a:rPr lang="pt-BR" dirty="0"/>
              <a:t>();</a:t>
            </a:r>
          </a:p>
          <a:p>
            <a:r>
              <a:rPr lang="pt-BR" dirty="0"/>
              <a:t>       </a:t>
            </a:r>
          </a:p>
          <a:p>
            <a:r>
              <a:rPr lang="pt-BR" dirty="0"/>
              <a:t>        for (</a:t>
            </a:r>
            <a:r>
              <a:rPr lang="pt-BR" dirty="0" err="1"/>
              <a:t>Integer</a:t>
            </a:r>
            <a:r>
              <a:rPr lang="pt-BR" dirty="0"/>
              <a:t> i : chaves) {</a:t>
            </a:r>
          </a:p>
          <a:p>
            <a:r>
              <a:rPr lang="pt-BR" dirty="0"/>
              <a:t>        </a:t>
            </a:r>
            <a:r>
              <a:rPr lang="pt-BR" dirty="0" smtClean="0"/>
              <a:t>    Contato c </a:t>
            </a:r>
            <a:r>
              <a:rPr lang="pt-BR" dirty="0"/>
              <a:t>= </a:t>
            </a:r>
            <a:r>
              <a:rPr lang="pt-BR" dirty="0" err="1"/>
              <a:t>contatos.get</a:t>
            </a:r>
            <a:r>
              <a:rPr lang="pt-BR" dirty="0"/>
              <a:t>(i);</a:t>
            </a:r>
          </a:p>
          <a:p>
            <a:r>
              <a:rPr lang="pt-BR" dirty="0"/>
              <a:t>            </a:t>
            </a:r>
            <a:r>
              <a:rPr lang="pt-BR" b="1" dirty="0" err="1"/>
              <a:t>getOutput</a:t>
            </a:r>
            <a:r>
              <a:rPr lang="pt-BR" b="1" dirty="0"/>
              <a:t>().</a:t>
            </a:r>
            <a:r>
              <a:rPr lang="pt-BR" b="1" dirty="0" err="1"/>
              <a:t>format</a:t>
            </a:r>
            <a:r>
              <a:rPr lang="pt-BR" b="1" dirty="0"/>
              <a:t>("%d %s %s\n",</a:t>
            </a:r>
          </a:p>
          <a:p>
            <a:r>
              <a:rPr lang="pt-BR" b="1" dirty="0"/>
              <a:t>                    </a:t>
            </a:r>
            <a:r>
              <a:rPr lang="pt-BR" b="1" dirty="0" err="1"/>
              <a:t>c.getCodigo</a:t>
            </a:r>
            <a:r>
              <a:rPr lang="pt-BR" b="1" dirty="0"/>
              <a:t>(),</a:t>
            </a:r>
          </a:p>
          <a:p>
            <a:r>
              <a:rPr lang="pt-BR" b="1" dirty="0"/>
              <a:t>                    </a:t>
            </a:r>
            <a:r>
              <a:rPr lang="pt-BR" b="1" dirty="0" err="1"/>
              <a:t>c.getNome</a:t>
            </a:r>
            <a:r>
              <a:rPr lang="pt-BR" b="1" dirty="0"/>
              <a:t>(),</a:t>
            </a:r>
          </a:p>
          <a:p>
            <a:r>
              <a:rPr lang="pt-BR" b="1" dirty="0"/>
              <a:t>                    </a:t>
            </a:r>
            <a:r>
              <a:rPr lang="pt-BR" b="1" dirty="0" err="1"/>
              <a:t>c.getTelefone</a:t>
            </a:r>
            <a:r>
              <a:rPr lang="pt-BR" b="1" dirty="0"/>
              <a:t>());</a:t>
            </a:r>
          </a:p>
          <a:p>
            <a:r>
              <a:rPr lang="pt-BR" dirty="0"/>
              <a:t>        </a:t>
            </a:r>
            <a:r>
              <a:rPr lang="pt-BR" dirty="0" smtClean="0"/>
              <a:t>}</a:t>
            </a:r>
          </a:p>
          <a:p>
            <a:endParaRPr lang="pt-BR" dirty="0"/>
          </a:p>
          <a:p>
            <a:r>
              <a:rPr lang="pt-BR" dirty="0"/>
              <a:t>        </a:t>
            </a:r>
            <a:r>
              <a:rPr lang="pt-BR" b="1" dirty="0" err="1"/>
              <a:t>closeFile</a:t>
            </a:r>
            <a:r>
              <a:rPr lang="pt-BR" b="1" dirty="0"/>
              <a:t>();</a:t>
            </a:r>
          </a:p>
          <a:p>
            <a:r>
              <a:rPr lang="pt-BR" dirty="0" smtClean="0"/>
              <a:t>}</a:t>
            </a:r>
            <a:endParaRPr lang="pt-BR" dirty="0"/>
          </a:p>
        </p:txBody>
      </p:sp>
    </p:spTree>
    <p:extLst>
      <p:ext uri="{BB962C8B-B14F-4D97-AF65-F5344CB8AC3E}">
        <p14:creationId xmlns:p14="http://schemas.microsoft.com/office/powerpoint/2010/main" val="271350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87019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Controle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2401528" y="1268760"/>
            <a:ext cx="4071167" cy="92333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Contato </a:t>
            </a:r>
            <a:r>
              <a:rPr lang="pt-BR" b="1" dirty="0" err="1">
                <a:solidFill>
                  <a:schemeClr val="accent1">
                    <a:lumMod val="75000"/>
                  </a:schemeClr>
                </a:solidFill>
              </a:rPr>
              <a:t>getContato</a:t>
            </a:r>
            <a:r>
              <a:rPr lang="pt-BR" dirty="0"/>
              <a:t>(</a:t>
            </a:r>
            <a:r>
              <a:rPr lang="pt-BR" dirty="0" err="1"/>
              <a:t>int</a:t>
            </a:r>
            <a:r>
              <a:rPr lang="pt-BR" dirty="0"/>
              <a:t> </a:t>
            </a:r>
            <a:r>
              <a:rPr lang="pt-BR" dirty="0" err="1"/>
              <a:t>codigo</a:t>
            </a:r>
            <a:r>
              <a:rPr lang="pt-BR" dirty="0"/>
              <a:t>) {</a:t>
            </a:r>
          </a:p>
          <a:p>
            <a:r>
              <a:rPr lang="pt-BR" dirty="0" smtClean="0"/>
              <a:t>    </a:t>
            </a:r>
            <a:r>
              <a:rPr lang="pt-BR" dirty="0" err="1" smtClean="0"/>
              <a:t>return</a:t>
            </a:r>
            <a:r>
              <a:rPr lang="pt-BR" dirty="0" smtClean="0"/>
              <a:t> </a:t>
            </a:r>
            <a:r>
              <a:rPr lang="pt-BR" dirty="0" err="1"/>
              <a:t>contatos.</a:t>
            </a:r>
            <a:r>
              <a:rPr lang="pt-BR" b="1" dirty="0" err="1">
                <a:solidFill>
                  <a:schemeClr val="accent1">
                    <a:lumMod val="75000"/>
                  </a:schemeClr>
                </a:solidFill>
              </a:rPr>
              <a:t>get</a:t>
            </a:r>
            <a:r>
              <a:rPr lang="pt-BR" dirty="0"/>
              <a:t>(</a:t>
            </a:r>
            <a:r>
              <a:rPr lang="pt-BR" dirty="0" err="1"/>
              <a:t>codigo</a:t>
            </a:r>
            <a:r>
              <a:rPr lang="pt-BR" dirty="0"/>
              <a:t>) ;</a:t>
            </a:r>
          </a:p>
          <a:p>
            <a:r>
              <a:rPr lang="pt-BR" dirty="0" smtClean="0"/>
              <a:t>}</a:t>
            </a:r>
            <a:endParaRPr lang="pt-BR" dirty="0"/>
          </a:p>
        </p:txBody>
      </p:sp>
      <p:sp>
        <p:nvSpPr>
          <p:cNvPr id="11" name="Retângulo 10"/>
          <p:cNvSpPr/>
          <p:nvPr/>
        </p:nvSpPr>
        <p:spPr>
          <a:xfrm>
            <a:off x="1997968" y="2492896"/>
            <a:ext cx="4878288"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boolean</a:t>
            </a:r>
            <a:r>
              <a:rPr lang="pt-BR" dirty="0"/>
              <a:t> </a:t>
            </a:r>
            <a:r>
              <a:rPr lang="pt-BR" b="1" dirty="0" err="1">
                <a:solidFill>
                  <a:schemeClr val="accent6">
                    <a:lumMod val="75000"/>
                  </a:schemeClr>
                </a:solidFill>
              </a:rPr>
              <a:t>add</a:t>
            </a:r>
            <a:r>
              <a:rPr lang="pt-BR" dirty="0"/>
              <a:t>(Contato c) {</a:t>
            </a:r>
          </a:p>
          <a:p>
            <a:r>
              <a:rPr lang="pt-BR" dirty="0"/>
              <a:t>        </a:t>
            </a:r>
            <a:r>
              <a:rPr lang="pt-BR" dirty="0" err="1"/>
              <a:t>if</a:t>
            </a:r>
            <a:r>
              <a:rPr lang="pt-BR" dirty="0"/>
              <a:t> (c == </a:t>
            </a:r>
            <a:r>
              <a:rPr lang="pt-BR" dirty="0" err="1"/>
              <a:t>null</a:t>
            </a:r>
            <a:r>
              <a:rPr lang="pt-BR" dirty="0"/>
              <a:t>) {</a:t>
            </a:r>
          </a:p>
          <a:p>
            <a:r>
              <a:rPr lang="pt-BR" dirty="0"/>
              <a:t>            </a:t>
            </a:r>
            <a:r>
              <a:rPr lang="pt-BR" dirty="0" err="1"/>
              <a:t>System.</a:t>
            </a:r>
            <a:r>
              <a:rPr lang="pt-BR" i="1" dirty="0" err="1"/>
              <a:t>out.println</a:t>
            </a:r>
            <a:r>
              <a:rPr lang="pt-BR" i="1" dirty="0"/>
              <a:t>("Contato esta vazio.");</a:t>
            </a:r>
          </a:p>
          <a:p>
            <a:r>
              <a:rPr lang="pt-BR" dirty="0"/>
              <a:t>            </a:t>
            </a:r>
            <a:r>
              <a:rPr lang="pt-BR" dirty="0" err="1"/>
              <a:t>return</a:t>
            </a:r>
            <a:r>
              <a:rPr lang="pt-BR" dirty="0"/>
              <a:t> false;</a:t>
            </a:r>
          </a:p>
          <a:p>
            <a:r>
              <a:rPr lang="pt-BR" dirty="0"/>
              <a:t>        }</a:t>
            </a:r>
          </a:p>
          <a:p>
            <a:r>
              <a:rPr lang="pt-BR" dirty="0"/>
              <a:t>        </a:t>
            </a:r>
            <a:r>
              <a:rPr lang="pt-BR" dirty="0" err="1"/>
              <a:t>if</a:t>
            </a:r>
            <a:r>
              <a:rPr lang="pt-BR" dirty="0"/>
              <a:t> (</a:t>
            </a:r>
            <a:r>
              <a:rPr lang="pt-BR" dirty="0" err="1"/>
              <a:t>contatos.containsValue</a:t>
            </a:r>
            <a:r>
              <a:rPr lang="pt-BR" dirty="0"/>
              <a:t>(c)) {</a:t>
            </a:r>
          </a:p>
          <a:p>
            <a:r>
              <a:rPr lang="pt-BR" dirty="0"/>
              <a:t>        </a:t>
            </a:r>
            <a:r>
              <a:rPr lang="pt-BR" dirty="0" err="1"/>
              <a:t>System.</a:t>
            </a:r>
            <a:r>
              <a:rPr lang="pt-BR" i="1" dirty="0" err="1"/>
              <a:t>out.println</a:t>
            </a:r>
            <a:r>
              <a:rPr lang="pt-BR" i="1" dirty="0"/>
              <a:t>("Contato já existe.");</a:t>
            </a:r>
          </a:p>
          <a:p>
            <a:r>
              <a:rPr lang="pt-BR" dirty="0"/>
              <a:t>            </a:t>
            </a:r>
            <a:r>
              <a:rPr lang="pt-BR" dirty="0" err="1"/>
              <a:t>return</a:t>
            </a:r>
            <a:r>
              <a:rPr lang="pt-BR" dirty="0"/>
              <a:t> false;</a:t>
            </a:r>
          </a:p>
          <a:p>
            <a:r>
              <a:rPr lang="pt-BR" dirty="0"/>
              <a:t>        }</a:t>
            </a:r>
          </a:p>
          <a:p>
            <a:r>
              <a:rPr lang="pt-BR" dirty="0"/>
              <a:t>        </a:t>
            </a:r>
            <a:r>
              <a:rPr lang="pt-BR" b="1" dirty="0" err="1">
                <a:solidFill>
                  <a:schemeClr val="accent6">
                    <a:lumMod val="75000"/>
                  </a:schemeClr>
                </a:solidFill>
              </a:rPr>
              <a:t>contatos.put</a:t>
            </a:r>
            <a:r>
              <a:rPr lang="pt-BR" b="1" dirty="0">
                <a:solidFill>
                  <a:schemeClr val="accent6">
                    <a:lumMod val="75000"/>
                  </a:schemeClr>
                </a:solidFill>
              </a:rPr>
              <a:t>(</a:t>
            </a:r>
            <a:r>
              <a:rPr lang="pt-BR" b="1" dirty="0" err="1">
                <a:solidFill>
                  <a:schemeClr val="accent6">
                    <a:lumMod val="75000"/>
                  </a:schemeClr>
                </a:solidFill>
              </a:rPr>
              <a:t>c.getCodigo</a:t>
            </a:r>
            <a:r>
              <a:rPr lang="pt-BR" b="1" dirty="0">
                <a:solidFill>
                  <a:schemeClr val="accent6">
                    <a:lumMod val="75000"/>
                  </a:schemeClr>
                </a:solidFill>
              </a:rPr>
              <a:t>(),c);</a:t>
            </a:r>
          </a:p>
          <a:p>
            <a:r>
              <a:rPr lang="pt-BR" dirty="0"/>
              <a:t>        </a:t>
            </a:r>
            <a:r>
              <a:rPr lang="pt-BR" dirty="0" err="1"/>
              <a:t>return</a:t>
            </a:r>
            <a:r>
              <a:rPr lang="pt-BR" dirty="0"/>
              <a:t> </a:t>
            </a:r>
            <a:r>
              <a:rPr lang="pt-BR" dirty="0" err="1"/>
              <a:t>true</a:t>
            </a:r>
            <a:r>
              <a:rPr lang="pt-BR" dirty="0"/>
              <a:t>;</a:t>
            </a:r>
          </a:p>
          <a:p>
            <a:r>
              <a:rPr lang="pt-BR" dirty="0"/>
              <a:t>    }</a:t>
            </a:r>
          </a:p>
        </p:txBody>
      </p:sp>
    </p:spTree>
    <p:extLst>
      <p:ext uri="{BB962C8B-B14F-4D97-AF65-F5344CB8AC3E}">
        <p14:creationId xmlns:p14="http://schemas.microsoft.com/office/powerpoint/2010/main" val="38941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87019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Controle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129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395536" y="1700808"/>
            <a:ext cx="8280920" cy="3693319"/>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boolean</a:t>
            </a:r>
            <a:r>
              <a:rPr lang="pt-BR" dirty="0"/>
              <a:t> </a:t>
            </a:r>
            <a:r>
              <a:rPr lang="pt-BR" b="1" dirty="0" err="1">
                <a:solidFill>
                  <a:schemeClr val="bg2">
                    <a:lumMod val="50000"/>
                  </a:schemeClr>
                </a:solidFill>
              </a:rPr>
              <a:t>del</a:t>
            </a:r>
            <a:r>
              <a:rPr lang="pt-BR" dirty="0"/>
              <a:t>(Contato c) {</a:t>
            </a:r>
          </a:p>
          <a:p>
            <a:r>
              <a:rPr lang="pt-BR" dirty="0"/>
              <a:t>        </a:t>
            </a:r>
            <a:r>
              <a:rPr lang="pt-BR" dirty="0" err="1"/>
              <a:t>if</a:t>
            </a:r>
            <a:r>
              <a:rPr lang="pt-BR" dirty="0"/>
              <a:t> (c == </a:t>
            </a:r>
            <a:r>
              <a:rPr lang="pt-BR" dirty="0" err="1"/>
              <a:t>null</a:t>
            </a:r>
            <a:r>
              <a:rPr lang="pt-BR" dirty="0"/>
              <a:t>) {</a:t>
            </a:r>
          </a:p>
          <a:p>
            <a:r>
              <a:rPr lang="pt-BR" dirty="0"/>
              <a:t>            </a:t>
            </a:r>
            <a:r>
              <a:rPr lang="pt-BR" dirty="0" err="1"/>
              <a:t>System.</a:t>
            </a:r>
            <a:r>
              <a:rPr lang="pt-BR" i="1" dirty="0" err="1"/>
              <a:t>out.println</a:t>
            </a:r>
            <a:r>
              <a:rPr lang="pt-BR" i="1" dirty="0"/>
              <a:t>("Contato esta vazio.");</a:t>
            </a:r>
          </a:p>
          <a:p>
            <a:r>
              <a:rPr lang="pt-BR" dirty="0"/>
              <a:t>            </a:t>
            </a:r>
            <a:r>
              <a:rPr lang="pt-BR" dirty="0" err="1"/>
              <a:t>return</a:t>
            </a:r>
            <a:r>
              <a:rPr lang="pt-BR" dirty="0"/>
              <a:t> false;</a:t>
            </a:r>
          </a:p>
          <a:p>
            <a:r>
              <a:rPr lang="pt-BR" dirty="0"/>
              <a:t>        }</a:t>
            </a:r>
          </a:p>
          <a:p>
            <a:r>
              <a:rPr lang="pt-BR" dirty="0"/>
              <a:t>        </a:t>
            </a:r>
            <a:r>
              <a:rPr lang="pt-BR" dirty="0" err="1"/>
              <a:t>if</a:t>
            </a:r>
            <a:r>
              <a:rPr lang="pt-BR" dirty="0"/>
              <a:t> (</a:t>
            </a:r>
            <a:r>
              <a:rPr lang="pt-BR" dirty="0" err="1"/>
              <a:t>contatos.containsValue</a:t>
            </a:r>
            <a:r>
              <a:rPr lang="pt-BR" dirty="0"/>
              <a:t>(c)) {</a:t>
            </a:r>
          </a:p>
          <a:p>
            <a:r>
              <a:rPr lang="pt-BR" dirty="0"/>
              <a:t>        </a:t>
            </a:r>
            <a:r>
              <a:rPr lang="pt-BR" dirty="0" err="1"/>
              <a:t>contatos.</a:t>
            </a:r>
            <a:r>
              <a:rPr lang="pt-BR" b="1" dirty="0" err="1">
                <a:solidFill>
                  <a:schemeClr val="bg2">
                    <a:lumMod val="50000"/>
                  </a:schemeClr>
                </a:solidFill>
              </a:rPr>
              <a:t>remove</a:t>
            </a:r>
            <a:r>
              <a:rPr lang="pt-BR" dirty="0"/>
              <a:t>(</a:t>
            </a:r>
            <a:r>
              <a:rPr lang="pt-BR" dirty="0" err="1"/>
              <a:t>c.getCodigo</a:t>
            </a:r>
            <a:r>
              <a:rPr lang="pt-BR" dirty="0"/>
              <a:t>());</a:t>
            </a:r>
          </a:p>
          <a:p>
            <a:r>
              <a:rPr lang="pt-BR" dirty="0"/>
              <a:t>            </a:t>
            </a:r>
            <a:r>
              <a:rPr lang="pt-BR" dirty="0" err="1"/>
              <a:t>return</a:t>
            </a:r>
            <a:r>
              <a:rPr lang="pt-BR" dirty="0"/>
              <a:t> </a:t>
            </a:r>
            <a:r>
              <a:rPr lang="pt-BR" dirty="0" err="1"/>
              <a:t>true</a:t>
            </a:r>
            <a:r>
              <a:rPr lang="pt-BR" dirty="0"/>
              <a:t>;</a:t>
            </a:r>
          </a:p>
          <a:p>
            <a:r>
              <a:rPr lang="pt-BR" dirty="0"/>
              <a:t>        } </a:t>
            </a:r>
            <a:r>
              <a:rPr lang="pt-BR" dirty="0" err="1"/>
              <a:t>else</a:t>
            </a:r>
            <a:r>
              <a:rPr lang="pt-BR" dirty="0"/>
              <a:t> {</a:t>
            </a:r>
          </a:p>
          <a:p>
            <a:r>
              <a:rPr lang="pt-BR" dirty="0"/>
              <a:t>        </a:t>
            </a:r>
            <a:r>
              <a:rPr lang="pt-BR" dirty="0" err="1"/>
              <a:t>System.</a:t>
            </a:r>
            <a:r>
              <a:rPr lang="pt-BR" i="1" dirty="0" err="1"/>
              <a:t>out.println</a:t>
            </a:r>
            <a:r>
              <a:rPr lang="pt-BR" i="1" dirty="0"/>
              <a:t>("Não foi possível deletar o contato, o mesmo não existe.");</a:t>
            </a:r>
          </a:p>
          <a:p>
            <a:r>
              <a:rPr lang="pt-BR" dirty="0"/>
              <a:t>            </a:t>
            </a:r>
            <a:r>
              <a:rPr lang="pt-BR" dirty="0" err="1"/>
              <a:t>return</a:t>
            </a:r>
            <a:r>
              <a:rPr lang="pt-BR" dirty="0"/>
              <a:t> false;</a:t>
            </a:r>
          </a:p>
          <a:p>
            <a:r>
              <a:rPr lang="pt-BR" dirty="0"/>
              <a:t>        }</a:t>
            </a:r>
          </a:p>
          <a:p>
            <a:r>
              <a:rPr lang="pt-BR" dirty="0"/>
              <a:t>    }</a:t>
            </a:r>
          </a:p>
        </p:txBody>
      </p:sp>
    </p:spTree>
    <p:extLst>
      <p:ext uri="{BB962C8B-B14F-4D97-AF65-F5344CB8AC3E}">
        <p14:creationId xmlns:p14="http://schemas.microsoft.com/office/powerpoint/2010/main" val="10802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4509568"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Usando o caractere “</a:t>
            </a:r>
            <a:r>
              <a:rPr lang="pt-BR" sz="2400" dirty="0" err="1" smtClean="0">
                <a:effectLst>
                  <a:outerShdw blurRad="50800" dist="38100" dir="2700000" algn="tl" rotWithShape="0">
                    <a:prstClr val="black">
                      <a:alpha val="40000"/>
                    </a:prstClr>
                  </a:outerShdw>
                </a:effectLst>
                <a:latin typeface="Georgia" pitchFamily="18" charset="0"/>
              </a:rPr>
              <a:t>underline</a:t>
            </a:r>
            <a:r>
              <a:rPr lang="pt-BR" sz="2400" dirty="0" smtClean="0">
                <a:effectLst>
                  <a:outerShdw blurRad="50800" dist="38100" dir="2700000" algn="tl" rotWithShape="0">
                    <a:prstClr val="black">
                      <a:alpha val="40000"/>
                    </a:prstClr>
                  </a:outerShdw>
                </a:effectLst>
                <a:latin typeface="Georgia" pitchFamily="18" charset="0"/>
              </a:rPr>
              <a:t>”</a:t>
            </a:r>
            <a:endParaRPr lang="pt-BR" sz="2000" dirty="0">
              <a:effectLst>
                <a:outerShdw blurRad="50800" dist="38100" dir="2700000" algn="tl" rotWithShape="0">
                  <a:prstClr val="black">
                    <a:alpha val="40000"/>
                  </a:prstClr>
                </a:outerShdw>
              </a:effectLst>
              <a:latin typeface="Georgia" pitchFamily="18" charset="0"/>
            </a:endParaRPr>
          </a:p>
        </p:txBody>
      </p:sp>
      <p:sp>
        <p:nvSpPr>
          <p:cNvPr id="16" name="CaixaDeTexto 15"/>
          <p:cNvSpPr txBox="1"/>
          <p:nvPr/>
        </p:nvSpPr>
        <p:spPr>
          <a:xfrm>
            <a:off x="1601670" y="2420888"/>
            <a:ext cx="5940660" cy="230832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just"/>
            <a:r>
              <a:rPr lang="en-US" b="1" dirty="0" smtClean="0">
                <a:solidFill>
                  <a:schemeClr val="bg1"/>
                </a:solidFill>
              </a:rPr>
              <a:t>long</a:t>
            </a:r>
            <a:r>
              <a:rPr lang="en-US" dirty="0" smtClean="0">
                <a:solidFill>
                  <a:schemeClr val="bg1"/>
                </a:solidFill>
              </a:rPr>
              <a:t> </a:t>
            </a:r>
            <a:r>
              <a:rPr lang="en-US" dirty="0" err="1">
                <a:solidFill>
                  <a:schemeClr val="bg1"/>
                </a:solidFill>
              </a:rPr>
              <a:t>creditCardNumber</a:t>
            </a:r>
            <a:r>
              <a:rPr lang="en-US" dirty="0">
                <a:solidFill>
                  <a:schemeClr val="bg1"/>
                </a:solidFill>
              </a:rPr>
              <a:t> = 1234_5678_9012_3456L; </a:t>
            </a:r>
            <a:endParaRPr lang="pt-BR" dirty="0">
              <a:solidFill>
                <a:schemeClr val="bg1"/>
              </a:solidFill>
            </a:endParaRPr>
          </a:p>
          <a:p>
            <a:pPr algn="just"/>
            <a:r>
              <a:rPr lang="en-US" b="1" dirty="0">
                <a:solidFill>
                  <a:schemeClr val="bg1"/>
                </a:solidFill>
              </a:rPr>
              <a:t>long</a:t>
            </a:r>
            <a:r>
              <a:rPr lang="en-US" dirty="0">
                <a:solidFill>
                  <a:schemeClr val="bg1"/>
                </a:solidFill>
              </a:rPr>
              <a:t> </a:t>
            </a:r>
            <a:r>
              <a:rPr lang="en-US" dirty="0" err="1">
                <a:solidFill>
                  <a:schemeClr val="bg1"/>
                </a:solidFill>
              </a:rPr>
              <a:t>socialSecurityNumber</a:t>
            </a:r>
            <a:r>
              <a:rPr lang="en-US" dirty="0">
                <a:solidFill>
                  <a:schemeClr val="bg1"/>
                </a:solidFill>
              </a:rPr>
              <a:t> = 999_99_9999L; </a:t>
            </a:r>
            <a:endParaRPr lang="pt-BR" dirty="0">
              <a:solidFill>
                <a:schemeClr val="bg1"/>
              </a:solidFill>
            </a:endParaRPr>
          </a:p>
          <a:p>
            <a:pPr algn="just"/>
            <a:r>
              <a:rPr lang="en-US" b="1" dirty="0">
                <a:solidFill>
                  <a:schemeClr val="bg1"/>
                </a:solidFill>
              </a:rPr>
              <a:t>float</a:t>
            </a:r>
            <a:r>
              <a:rPr lang="en-US" dirty="0">
                <a:solidFill>
                  <a:schemeClr val="bg1"/>
                </a:solidFill>
              </a:rPr>
              <a:t> pi = 3.14_15F; </a:t>
            </a:r>
            <a:endParaRPr lang="pt-BR" dirty="0">
              <a:solidFill>
                <a:schemeClr val="bg1"/>
              </a:solidFill>
            </a:endParaRPr>
          </a:p>
          <a:p>
            <a:pPr algn="just"/>
            <a:r>
              <a:rPr lang="en-US" b="1" dirty="0">
                <a:solidFill>
                  <a:schemeClr val="bg1"/>
                </a:solidFill>
              </a:rPr>
              <a:t>long</a:t>
            </a:r>
            <a:r>
              <a:rPr lang="en-US" dirty="0">
                <a:solidFill>
                  <a:schemeClr val="bg1"/>
                </a:solidFill>
              </a:rPr>
              <a:t> </a:t>
            </a:r>
            <a:r>
              <a:rPr lang="en-US" dirty="0" err="1">
                <a:solidFill>
                  <a:schemeClr val="bg1"/>
                </a:solidFill>
              </a:rPr>
              <a:t>hexBytes</a:t>
            </a:r>
            <a:r>
              <a:rPr lang="en-US" dirty="0">
                <a:solidFill>
                  <a:schemeClr val="bg1"/>
                </a:solidFill>
              </a:rPr>
              <a:t> = 0xFF_EC_DE_5E; </a:t>
            </a:r>
            <a:endParaRPr lang="pt-BR" dirty="0">
              <a:solidFill>
                <a:schemeClr val="bg1"/>
              </a:solidFill>
            </a:endParaRPr>
          </a:p>
          <a:p>
            <a:pPr algn="just"/>
            <a:r>
              <a:rPr lang="en-US" b="1" dirty="0">
                <a:solidFill>
                  <a:schemeClr val="bg1"/>
                </a:solidFill>
              </a:rPr>
              <a:t>long</a:t>
            </a:r>
            <a:r>
              <a:rPr lang="en-US" dirty="0">
                <a:solidFill>
                  <a:schemeClr val="bg1"/>
                </a:solidFill>
              </a:rPr>
              <a:t> </a:t>
            </a:r>
            <a:r>
              <a:rPr lang="en-US" dirty="0" err="1">
                <a:solidFill>
                  <a:schemeClr val="bg1"/>
                </a:solidFill>
              </a:rPr>
              <a:t>hexWords</a:t>
            </a:r>
            <a:r>
              <a:rPr lang="en-US" dirty="0">
                <a:solidFill>
                  <a:schemeClr val="bg1"/>
                </a:solidFill>
              </a:rPr>
              <a:t> = 0xCAFE_BABE; </a:t>
            </a:r>
            <a:endParaRPr lang="pt-BR" dirty="0">
              <a:solidFill>
                <a:schemeClr val="bg1"/>
              </a:solidFill>
            </a:endParaRPr>
          </a:p>
          <a:p>
            <a:pPr algn="just"/>
            <a:r>
              <a:rPr lang="en-US" b="1" dirty="0">
                <a:solidFill>
                  <a:schemeClr val="bg1"/>
                </a:solidFill>
              </a:rPr>
              <a:t>long</a:t>
            </a:r>
            <a:r>
              <a:rPr lang="en-US" dirty="0">
                <a:solidFill>
                  <a:schemeClr val="bg1"/>
                </a:solidFill>
              </a:rPr>
              <a:t> </a:t>
            </a:r>
            <a:r>
              <a:rPr lang="en-US" dirty="0" err="1">
                <a:solidFill>
                  <a:schemeClr val="bg1"/>
                </a:solidFill>
              </a:rPr>
              <a:t>maxLong</a:t>
            </a:r>
            <a:r>
              <a:rPr lang="en-US" dirty="0">
                <a:solidFill>
                  <a:schemeClr val="bg1"/>
                </a:solidFill>
              </a:rPr>
              <a:t> = 0x7fff_ffff_ffff_ffffL; </a:t>
            </a:r>
            <a:endParaRPr lang="pt-BR" dirty="0">
              <a:solidFill>
                <a:schemeClr val="bg1"/>
              </a:solidFill>
            </a:endParaRPr>
          </a:p>
          <a:p>
            <a:pPr algn="just"/>
            <a:r>
              <a:rPr lang="en-US" b="1" dirty="0">
                <a:solidFill>
                  <a:schemeClr val="bg1"/>
                </a:solidFill>
              </a:rPr>
              <a:t>byte</a:t>
            </a:r>
            <a:r>
              <a:rPr lang="en-US" dirty="0">
                <a:solidFill>
                  <a:schemeClr val="bg1"/>
                </a:solidFill>
              </a:rPr>
              <a:t> </a:t>
            </a:r>
            <a:r>
              <a:rPr lang="en-US" dirty="0" err="1">
                <a:solidFill>
                  <a:schemeClr val="bg1"/>
                </a:solidFill>
              </a:rPr>
              <a:t>nybbles</a:t>
            </a:r>
            <a:r>
              <a:rPr lang="en-US" dirty="0">
                <a:solidFill>
                  <a:schemeClr val="bg1"/>
                </a:solidFill>
              </a:rPr>
              <a:t> = 0b0010_0101; </a:t>
            </a:r>
            <a:endParaRPr lang="pt-BR" dirty="0">
              <a:solidFill>
                <a:schemeClr val="bg1"/>
              </a:solidFill>
            </a:endParaRPr>
          </a:p>
          <a:p>
            <a:pPr algn="just"/>
            <a:r>
              <a:rPr lang="en-US" b="1" dirty="0">
                <a:solidFill>
                  <a:schemeClr val="bg1"/>
                </a:solidFill>
              </a:rPr>
              <a:t>long</a:t>
            </a:r>
            <a:r>
              <a:rPr lang="en-US" dirty="0">
                <a:solidFill>
                  <a:schemeClr val="bg1"/>
                </a:solidFill>
              </a:rPr>
              <a:t> bytes = 0b11010010_01101001_10010100_10010010;</a:t>
            </a:r>
            <a:endParaRPr lang="pt-BR" dirty="0">
              <a:solidFill>
                <a:schemeClr val="bg1"/>
              </a:solidFill>
            </a:endParaRPr>
          </a:p>
        </p:txBody>
      </p:sp>
      <p:sp>
        <p:nvSpPr>
          <p:cNvPr id="23" name="CaixaDeTexto 22"/>
          <p:cNvSpPr txBox="1"/>
          <p:nvPr/>
        </p:nvSpPr>
        <p:spPr>
          <a:xfrm>
            <a:off x="5515187" y="5877272"/>
            <a:ext cx="415498" cy="461665"/>
          </a:xfrm>
          <a:prstGeom prst="rect">
            <a:avLst/>
          </a:prstGeom>
          <a:noFill/>
        </p:spPr>
        <p:txBody>
          <a:bodyPr wrap="none" rtlCol="0">
            <a:spAutoFit/>
          </a:bodyPr>
          <a:lstStyle/>
          <a:p>
            <a:r>
              <a:rPr lang="pt-BR" sz="2400" dirty="0" smtClean="0"/>
              <a:t>...</a:t>
            </a:r>
            <a:endParaRPr lang="pt-BR" sz="2400" dirty="0"/>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7" name="Retângulo 16"/>
          <p:cNvSpPr/>
          <p:nvPr/>
        </p:nvSpPr>
        <p:spPr>
          <a:xfrm>
            <a:off x="1441056" y="1124744"/>
            <a:ext cx="6263291" cy="923330"/>
          </a:xfrm>
          <a:prstGeom prst="rect">
            <a:avLst/>
          </a:prstGeom>
        </p:spPr>
        <p:txBody>
          <a:bodyPr wrap="square">
            <a:spAutoFit/>
          </a:bodyPr>
          <a:lstStyle/>
          <a:p>
            <a:pPr algn="just"/>
            <a:r>
              <a:rPr lang="pt-BR" dirty="0" err="1"/>
              <a:t>Apartir</a:t>
            </a:r>
            <a:r>
              <a:rPr lang="pt-BR" dirty="0"/>
              <a:t> do </a:t>
            </a:r>
            <a:r>
              <a:rPr lang="pt-BR" b="1" dirty="0"/>
              <a:t>Java SE 7</a:t>
            </a:r>
            <a:r>
              <a:rPr lang="pt-BR" dirty="0"/>
              <a:t> , qualquer número pode contem um caractere “</a:t>
            </a:r>
            <a:r>
              <a:rPr lang="pt-BR" dirty="0" err="1"/>
              <a:t>underline</a:t>
            </a:r>
            <a:r>
              <a:rPr lang="pt-BR" dirty="0"/>
              <a:t>” ( _ ) em qualquer lugar entre dígitos numéricos. </a:t>
            </a:r>
          </a:p>
        </p:txBody>
      </p:sp>
    </p:spTree>
    <p:extLst>
      <p:ext uri="{BB962C8B-B14F-4D97-AF65-F5344CB8AC3E}">
        <p14:creationId xmlns:p14="http://schemas.microsoft.com/office/powerpoint/2010/main" val="126457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441490"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Exercício: CRUD em Arquivo – Classe </a:t>
            </a:r>
            <a:r>
              <a:rPr lang="pt-BR" sz="2400" dirty="0">
                <a:effectLst>
                  <a:outerShdw blurRad="50800" dist="38100" dir="2700000" algn="tl" rotWithShape="0">
                    <a:prstClr val="black">
                      <a:alpha val="40000"/>
                    </a:prstClr>
                  </a:outerShdw>
                </a:effectLst>
              </a:rPr>
              <a:t>T</a:t>
            </a:r>
            <a:r>
              <a:rPr lang="pt-BR" sz="2400" dirty="0" smtClean="0">
                <a:effectLst>
                  <a:outerShdw blurRad="50800" dist="38100" dir="2700000" algn="tl" rotWithShape="0">
                    <a:prstClr val="black">
                      <a:alpha val="40000"/>
                    </a:prstClr>
                  </a:outerShdw>
                </a:effectLst>
              </a:rPr>
              <a:t>este</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130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395536" y="1844824"/>
            <a:ext cx="8280920"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TesteContato</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dirty="0" err="1"/>
              <a:t>ContatosControle</a:t>
            </a:r>
            <a:r>
              <a:rPr lang="pt-BR" dirty="0"/>
              <a:t> c = </a:t>
            </a:r>
            <a:r>
              <a:rPr lang="pt-BR" b="1" dirty="0"/>
              <a:t>new </a:t>
            </a:r>
            <a:r>
              <a:rPr lang="pt-BR" b="1" dirty="0" err="1"/>
              <a:t>ContatosControle</a:t>
            </a:r>
            <a:r>
              <a:rPr lang="pt-BR" b="1" dirty="0"/>
              <a:t>();</a:t>
            </a:r>
          </a:p>
          <a:p>
            <a:pPr lvl="2"/>
            <a:r>
              <a:rPr lang="pt-BR" dirty="0" err="1"/>
              <a:t>c.add</a:t>
            </a:r>
            <a:r>
              <a:rPr lang="pt-BR" dirty="0"/>
              <a:t>(</a:t>
            </a:r>
            <a:r>
              <a:rPr lang="pt-BR" b="1" dirty="0"/>
              <a:t>new Contato(1,"Lucas","67534321"));</a:t>
            </a:r>
          </a:p>
          <a:p>
            <a:pPr lvl="2"/>
            <a:r>
              <a:rPr lang="pt-BR" dirty="0" err="1"/>
              <a:t>c.add</a:t>
            </a:r>
            <a:r>
              <a:rPr lang="pt-BR" dirty="0"/>
              <a:t>(</a:t>
            </a:r>
            <a:r>
              <a:rPr lang="pt-BR" b="1" dirty="0"/>
              <a:t>new Contato(2,"Ana","87254367"));</a:t>
            </a:r>
          </a:p>
          <a:p>
            <a:pPr lvl="2"/>
            <a:endParaRPr lang="pt-BR" dirty="0"/>
          </a:p>
          <a:p>
            <a:pPr lvl="2"/>
            <a:r>
              <a:rPr lang="pt-BR" dirty="0" err="1"/>
              <a:t>System.</a:t>
            </a:r>
            <a:r>
              <a:rPr lang="pt-BR" i="1" dirty="0" err="1"/>
              <a:t>out.println</a:t>
            </a:r>
            <a:r>
              <a:rPr lang="pt-BR" i="1" dirty="0"/>
              <a:t>(</a:t>
            </a:r>
            <a:r>
              <a:rPr lang="pt-BR" i="1" dirty="0" err="1"/>
              <a:t>c.getLista</a:t>
            </a:r>
            <a:r>
              <a:rPr lang="pt-BR" i="1" dirty="0"/>
              <a:t>());</a:t>
            </a:r>
          </a:p>
          <a:p>
            <a:pPr lvl="1"/>
            <a:r>
              <a:rPr lang="pt-BR" dirty="0"/>
              <a:t>}</a:t>
            </a:r>
          </a:p>
          <a:p>
            <a:endParaRPr lang="pt-BR" dirty="0"/>
          </a:p>
          <a:p>
            <a:r>
              <a:rPr lang="pt-BR" dirty="0"/>
              <a:t>}</a:t>
            </a:r>
          </a:p>
        </p:txBody>
      </p:sp>
    </p:spTree>
    <p:extLst>
      <p:ext uri="{BB962C8B-B14F-4D97-AF65-F5344CB8AC3E}">
        <p14:creationId xmlns:p14="http://schemas.microsoft.com/office/powerpoint/2010/main" val="101478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464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Arquivos e </a:t>
            </a:r>
            <a:r>
              <a:rPr lang="pt-BR" sz="2400" dirty="0" err="1" smtClean="0">
                <a:effectLst>
                  <a:outerShdw blurRad="50800" dist="38100" dir="2700000" algn="tl" rotWithShape="0">
                    <a:prstClr val="black">
                      <a:alpha val="40000"/>
                    </a:prstClr>
                  </a:outerShdw>
                </a:effectLst>
              </a:rPr>
              <a:t>Stream</a:t>
            </a:r>
            <a:endParaRPr lang="pt-BR" sz="2400" dirty="0" smtClean="0">
              <a:effectLst>
                <a:outerShdw blurRad="50800" dist="38100" dir="2700000" algn="tl" rotWithShape="0">
                  <a:prstClr val="black">
                    <a:alpha val="40000"/>
                  </a:prstClr>
                </a:outerShdw>
              </a:effectLst>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131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467544" y="1628800"/>
            <a:ext cx="8208912"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smtClean="0"/>
              <a:t>public Contato </a:t>
            </a:r>
            <a:r>
              <a:rPr lang="pt-BR" b="1" smtClean="0">
                <a:solidFill>
                  <a:schemeClr val="accent1"/>
                </a:solidFill>
              </a:rPr>
              <a:t>obterSer(String nome) </a:t>
            </a:r>
            <a:r>
              <a:rPr lang="pt-BR" b="1" smtClean="0"/>
              <a:t>{</a:t>
            </a:r>
          </a:p>
          <a:p>
            <a:endParaRPr lang="pt-BR" smtClean="0"/>
          </a:p>
          <a:p>
            <a:r>
              <a:rPr lang="pt-BR" smtClean="0"/>
              <a:t>        </a:t>
            </a:r>
            <a:r>
              <a:rPr lang="pt-BR" b="1" smtClean="0">
                <a:solidFill>
                  <a:schemeClr val="accent6">
                    <a:lumMod val="75000"/>
                  </a:schemeClr>
                </a:solidFill>
              </a:rPr>
              <a:t>ObjectInputStream in;</a:t>
            </a:r>
          </a:p>
          <a:p>
            <a:r>
              <a:rPr lang="pt-BR" smtClean="0"/>
              <a:t>        Contato contato = new Contato();</a:t>
            </a:r>
          </a:p>
          <a:p>
            <a:r>
              <a:rPr lang="pt-BR" smtClean="0"/>
              <a:t>        try {</a:t>
            </a:r>
          </a:p>
          <a:p>
            <a:r>
              <a:rPr lang="en-US" smtClean="0"/>
              <a:t>            in = </a:t>
            </a:r>
            <a:r>
              <a:rPr lang="en-US" b="1" smtClean="0">
                <a:solidFill>
                  <a:schemeClr val="accent3">
                    <a:lumMod val="75000"/>
                  </a:schemeClr>
                </a:solidFill>
              </a:rPr>
              <a:t>new ObjectInputStream(new FileInputStream(</a:t>
            </a:r>
            <a:r>
              <a:rPr lang="en-US" b="1" smtClean="0">
                <a:solidFill>
                  <a:schemeClr val="accent4"/>
                </a:solidFill>
              </a:rPr>
              <a:t>nome</a:t>
            </a:r>
            <a:r>
              <a:rPr lang="en-US" b="1" smtClean="0">
                <a:solidFill>
                  <a:schemeClr val="accent3">
                    <a:lumMod val="75000"/>
                  </a:schemeClr>
                </a:solidFill>
              </a:rPr>
              <a:t>+</a:t>
            </a:r>
            <a:r>
              <a:rPr lang="en-US" b="1" smtClean="0">
                <a:solidFill>
                  <a:schemeClr val="accent2"/>
                </a:solidFill>
              </a:rPr>
              <a:t>".isdrufis"</a:t>
            </a:r>
            <a:r>
              <a:rPr lang="en-US" b="1" smtClean="0">
                <a:solidFill>
                  <a:schemeClr val="accent3">
                    <a:lumMod val="75000"/>
                  </a:schemeClr>
                </a:solidFill>
              </a:rPr>
              <a:t>));</a:t>
            </a:r>
          </a:p>
          <a:p>
            <a:r>
              <a:rPr lang="pt-BR" smtClean="0"/>
              <a:t>            contato = </a:t>
            </a:r>
            <a:r>
              <a:rPr lang="pt-BR" b="1" smtClean="0"/>
              <a:t>(Contato) in.readObject();</a:t>
            </a:r>
          </a:p>
          <a:p>
            <a:r>
              <a:rPr lang="pt-BR" smtClean="0"/>
              <a:t>        } catch (ClassNotFoundException ex) {</a:t>
            </a:r>
          </a:p>
          <a:p>
            <a:r>
              <a:rPr lang="pt-BR" smtClean="0"/>
              <a:t>            System.</a:t>
            </a:r>
            <a:r>
              <a:rPr lang="pt-BR" i="1" smtClean="0"/>
              <a:t>out.println(ex);</a:t>
            </a:r>
          </a:p>
          <a:p>
            <a:r>
              <a:rPr lang="pt-BR" smtClean="0"/>
              <a:t>        } catch(IOException e){</a:t>
            </a:r>
          </a:p>
          <a:p>
            <a:r>
              <a:rPr lang="pt-BR" smtClean="0"/>
              <a:t>            </a:t>
            </a:r>
            <a:r>
              <a:rPr lang="pt-BR" b="1" smtClean="0"/>
              <a:t>gravarSer(new Contato(),nome);</a:t>
            </a:r>
          </a:p>
          <a:p>
            <a:r>
              <a:rPr lang="pt-BR" smtClean="0"/>
              <a:t>        }</a:t>
            </a:r>
          </a:p>
          <a:p>
            <a:r>
              <a:rPr lang="pt-BR" smtClean="0"/>
              <a:t>        return contato;</a:t>
            </a:r>
          </a:p>
          <a:p>
            <a:r>
              <a:rPr lang="pt-BR" smtClean="0"/>
              <a:t>    }</a:t>
            </a:r>
            <a:endParaRPr lang="pt-BR" dirty="0"/>
          </a:p>
        </p:txBody>
      </p:sp>
    </p:spTree>
    <p:extLst>
      <p:ext uri="{BB962C8B-B14F-4D97-AF65-F5344CB8AC3E}">
        <p14:creationId xmlns:p14="http://schemas.microsoft.com/office/powerpoint/2010/main" val="114590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464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Arquivos e </a:t>
            </a:r>
            <a:r>
              <a:rPr lang="pt-BR" sz="2400" dirty="0" err="1" smtClean="0">
                <a:effectLst>
                  <a:outerShdw blurRad="50800" dist="38100" dir="2700000" algn="tl" rotWithShape="0">
                    <a:prstClr val="black">
                      <a:alpha val="40000"/>
                    </a:prstClr>
                  </a:outerShdw>
                </a:effectLst>
              </a:rPr>
              <a:t>Stream</a:t>
            </a:r>
            <a:endParaRPr lang="pt-BR" sz="2400" dirty="0" smtClean="0">
              <a:effectLst>
                <a:outerShdw blurRad="50800" dist="38100" dir="2700000" algn="tl" rotWithShape="0">
                  <a:prstClr val="black">
                    <a:alpha val="40000"/>
                  </a:prstClr>
                </a:outerShdw>
              </a:effectLst>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132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79512" y="1916832"/>
            <a:ext cx="8712968"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void</a:t>
            </a:r>
            <a:r>
              <a:rPr lang="pt-BR" b="1" dirty="0"/>
              <a:t> </a:t>
            </a:r>
            <a:r>
              <a:rPr lang="pt-BR" b="1" dirty="0" err="1">
                <a:solidFill>
                  <a:schemeClr val="accent1"/>
                </a:solidFill>
              </a:rPr>
              <a:t>gravarSer</a:t>
            </a:r>
            <a:r>
              <a:rPr lang="pt-BR" b="1" dirty="0">
                <a:solidFill>
                  <a:schemeClr val="accent1"/>
                </a:solidFill>
              </a:rPr>
              <a:t>(Contato c</a:t>
            </a:r>
            <a:r>
              <a:rPr lang="pt-BR" b="1" dirty="0" smtClean="0">
                <a:solidFill>
                  <a:schemeClr val="accent1"/>
                </a:solidFill>
              </a:rPr>
              <a:t>, String </a:t>
            </a:r>
            <a:r>
              <a:rPr lang="pt-BR" b="1" dirty="0">
                <a:solidFill>
                  <a:schemeClr val="accent1"/>
                </a:solidFill>
              </a:rPr>
              <a:t>arquivo){</a:t>
            </a:r>
          </a:p>
          <a:p>
            <a:r>
              <a:rPr lang="pt-BR" dirty="0"/>
              <a:t>        </a:t>
            </a:r>
            <a:r>
              <a:rPr lang="pt-BR" b="1" dirty="0" err="1"/>
              <a:t>try</a:t>
            </a:r>
            <a:r>
              <a:rPr lang="pt-BR" b="1" dirty="0"/>
              <a:t> {</a:t>
            </a:r>
          </a:p>
          <a:p>
            <a:r>
              <a:rPr lang="en-US" dirty="0"/>
              <a:t>            </a:t>
            </a:r>
            <a:r>
              <a:rPr lang="en-US" dirty="0" err="1"/>
              <a:t>ObjectOutputStream</a:t>
            </a:r>
            <a:r>
              <a:rPr lang="en-US" dirty="0"/>
              <a:t> out </a:t>
            </a:r>
            <a:r>
              <a:rPr lang="en-US" dirty="0" smtClean="0"/>
              <a:t>=</a:t>
            </a:r>
          </a:p>
          <a:p>
            <a:r>
              <a:rPr lang="en-US" dirty="0"/>
              <a:t> </a:t>
            </a:r>
            <a:r>
              <a:rPr lang="en-US" dirty="0" smtClean="0"/>
              <a:t>                         </a:t>
            </a:r>
            <a:r>
              <a:rPr lang="en-US" b="1" dirty="0">
                <a:solidFill>
                  <a:schemeClr val="accent3">
                    <a:lumMod val="75000"/>
                  </a:schemeClr>
                </a:solidFill>
              </a:rPr>
              <a:t>new </a:t>
            </a:r>
            <a:r>
              <a:rPr lang="en-US" b="1" dirty="0" err="1" smtClean="0">
                <a:solidFill>
                  <a:schemeClr val="accent3">
                    <a:lumMod val="75000"/>
                  </a:schemeClr>
                </a:solidFill>
              </a:rPr>
              <a:t>ObjectOutputStream</a:t>
            </a:r>
            <a:r>
              <a:rPr lang="en-US" b="1" dirty="0" smtClean="0">
                <a:solidFill>
                  <a:schemeClr val="accent3">
                    <a:lumMod val="75000"/>
                  </a:schemeClr>
                </a:solidFill>
              </a:rPr>
              <a:t>(new </a:t>
            </a:r>
            <a:r>
              <a:rPr lang="en-US" b="1" dirty="0" err="1" smtClean="0">
                <a:solidFill>
                  <a:schemeClr val="accent3">
                    <a:lumMod val="75000"/>
                  </a:schemeClr>
                </a:solidFill>
              </a:rPr>
              <a:t>FileOutputStream</a:t>
            </a:r>
            <a:r>
              <a:rPr lang="en-US" b="1" dirty="0" smtClean="0">
                <a:solidFill>
                  <a:schemeClr val="accent3">
                    <a:lumMod val="75000"/>
                  </a:schemeClr>
                </a:solidFill>
              </a:rPr>
              <a:t>(</a:t>
            </a:r>
            <a:r>
              <a:rPr lang="en-US" b="1" dirty="0" err="1" smtClean="0">
                <a:solidFill>
                  <a:schemeClr val="accent4"/>
                </a:solidFill>
              </a:rPr>
              <a:t>arquivo</a:t>
            </a:r>
            <a:r>
              <a:rPr lang="en-US" b="1" dirty="0" smtClean="0">
                <a:solidFill>
                  <a:schemeClr val="accent3">
                    <a:lumMod val="75000"/>
                  </a:schemeClr>
                </a:solidFill>
              </a:rPr>
              <a:t>+</a:t>
            </a:r>
            <a:r>
              <a:rPr lang="en-US" b="1" dirty="0" smtClean="0">
                <a:solidFill>
                  <a:schemeClr val="accent2"/>
                </a:solidFill>
              </a:rPr>
              <a:t>".</a:t>
            </a:r>
            <a:r>
              <a:rPr lang="en-US" b="1" dirty="0" err="1">
                <a:solidFill>
                  <a:schemeClr val="accent2"/>
                </a:solidFill>
              </a:rPr>
              <a:t>isdrufis</a:t>
            </a:r>
            <a:r>
              <a:rPr lang="en-US" b="1" dirty="0">
                <a:solidFill>
                  <a:schemeClr val="accent2"/>
                </a:solidFill>
              </a:rPr>
              <a:t>"</a:t>
            </a:r>
            <a:r>
              <a:rPr lang="en-US" b="1" dirty="0">
                <a:solidFill>
                  <a:schemeClr val="accent3">
                    <a:lumMod val="75000"/>
                  </a:schemeClr>
                </a:solidFill>
              </a:rPr>
              <a:t>));</a:t>
            </a:r>
          </a:p>
          <a:p>
            <a:r>
              <a:rPr lang="pt-BR" b="1" dirty="0" smtClean="0"/>
              <a:t>            </a:t>
            </a:r>
            <a:r>
              <a:rPr lang="pt-BR" b="1" dirty="0" err="1"/>
              <a:t>out.writeObject</a:t>
            </a:r>
            <a:r>
              <a:rPr lang="pt-BR" b="1" dirty="0"/>
              <a:t>(c);</a:t>
            </a:r>
          </a:p>
          <a:p>
            <a:r>
              <a:rPr lang="pt-BR" b="1" dirty="0"/>
              <a:t>            </a:t>
            </a:r>
            <a:r>
              <a:rPr lang="pt-BR" b="1" dirty="0" err="1"/>
              <a:t>out.flush</a:t>
            </a:r>
            <a:r>
              <a:rPr lang="pt-BR" b="1" dirty="0"/>
              <a:t>();</a:t>
            </a:r>
          </a:p>
          <a:p>
            <a:r>
              <a:rPr lang="pt-BR" b="1" dirty="0"/>
              <a:t>            </a:t>
            </a:r>
            <a:r>
              <a:rPr lang="pt-BR" b="1" dirty="0" err="1"/>
              <a:t>out.close</a:t>
            </a:r>
            <a:r>
              <a:rPr lang="pt-BR" b="1" dirty="0"/>
              <a:t>();</a:t>
            </a:r>
          </a:p>
          <a:p>
            <a:r>
              <a:rPr lang="pt-BR" dirty="0"/>
              <a:t>        } </a:t>
            </a:r>
            <a:r>
              <a:rPr lang="pt-BR" b="1" dirty="0"/>
              <a:t>catch(</a:t>
            </a:r>
            <a:r>
              <a:rPr lang="pt-BR" b="1" dirty="0" err="1"/>
              <a:t>IOException</a:t>
            </a:r>
            <a:r>
              <a:rPr lang="pt-BR" b="1" dirty="0"/>
              <a:t> e){</a:t>
            </a:r>
          </a:p>
          <a:p>
            <a:r>
              <a:rPr lang="pt-BR" dirty="0"/>
              <a:t>            </a:t>
            </a:r>
            <a:r>
              <a:rPr lang="pt-BR" dirty="0" err="1"/>
              <a:t>System.</a:t>
            </a:r>
            <a:r>
              <a:rPr lang="pt-BR" i="1" dirty="0" err="1"/>
              <a:t>out.println</a:t>
            </a:r>
            <a:r>
              <a:rPr lang="pt-BR" i="1" dirty="0"/>
              <a:t>(e);</a:t>
            </a:r>
          </a:p>
          <a:p>
            <a:r>
              <a:rPr lang="pt-BR" dirty="0"/>
              <a:t>        }</a:t>
            </a:r>
          </a:p>
          <a:p>
            <a:r>
              <a:rPr lang="pt-BR" dirty="0"/>
              <a:t>    }</a:t>
            </a:r>
          </a:p>
        </p:txBody>
      </p:sp>
    </p:spTree>
    <p:extLst>
      <p:ext uri="{BB962C8B-B14F-4D97-AF65-F5344CB8AC3E}">
        <p14:creationId xmlns:p14="http://schemas.microsoft.com/office/powerpoint/2010/main" val="308651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464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Arquivos e </a:t>
            </a:r>
            <a:r>
              <a:rPr lang="pt-BR" sz="2400" dirty="0" err="1" smtClean="0">
                <a:effectLst>
                  <a:outerShdw blurRad="50800" dist="38100" dir="2700000" algn="tl" rotWithShape="0">
                    <a:prstClr val="black">
                      <a:alpha val="40000"/>
                    </a:prstClr>
                  </a:outerShdw>
                </a:effectLst>
              </a:rPr>
              <a:t>Stream</a:t>
            </a:r>
            <a:endParaRPr lang="pt-BR" sz="2400" dirty="0" smtClean="0">
              <a:effectLst>
                <a:outerShdw blurRad="50800" dist="38100" dir="2700000" algn="tl" rotWithShape="0">
                  <a:prstClr val="black">
                    <a:alpha val="40000"/>
                  </a:prstClr>
                </a:outerShdw>
              </a:effectLst>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133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179512" y="1268760"/>
            <a:ext cx="8712968"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Teste </a:t>
            </a:r>
            <a:r>
              <a:rPr lang="pt-BR" b="1" dirty="0" smtClean="0"/>
              <a:t>{</a:t>
            </a:r>
            <a:endParaRPr lang="pt-BR" dirty="0"/>
          </a:p>
          <a:p>
            <a:r>
              <a:rPr lang="en-US" b="1" dirty="0"/>
              <a:t>public static void main(String[] </a:t>
            </a:r>
            <a:r>
              <a:rPr lang="en-US" b="1" dirty="0" err="1"/>
              <a:t>args</a:t>
            </a:r>
            <a:r>
              <a:rPr lang="en-US" b="1" dirty="0"/>
              <a:t>) {</a:t>
            </a:r>
          </a:p>
          <a:p>
            <a:pPr lvl="2"/>
            <a:endParaRPr lang="pt-BR" b="1" dirty="0" smtClean="0"/>
          </a:p>
          <a:p>
            <a:pPr lvl="2"/>
            <a:r>
              <a:rPr lang="pt-BR" b="1" dirty="0" err="1" smtClean="0"/>
              <a:t>ArquivoReader</a:t>
            </a:r>
            <a:r>
              <a:rPr lang="pt-BR" b="1" dirty="0" smtClean="0"/>
              <a:t> </a:t>
            </a:r>
            <a:r>
              <a:rPr lang="pt-BR" b="1" dirty="0"/>
              <a:t>controle = new </a:t>
            </a:r>
            <a:r>
              <a:rPr lang="pt-BR" b="1" dirty="0" err="1"/>
              <a:t>ArquivoReader</a:t>
            </a:r>
            <a:r>
              <a:rPr lang="pt-BR" b="1" dirty="0" smtClean="0"/>
              <a:t>();</a:t>
            </a:r>
          </a:p>
          <a:p>
            <a:pPr lvl="2"/>
            <a:endParaRPr lang="pt-BR" b="1" dirty="0"/>
          </a:p>
          <a:p>
            <a:pPr lvl="2"/>
            <a:r>
              <a:rPr lang="pt-BR" b="1" dirty="0"/>
              <a:t>Contato c = new Contato();</a:t>
            </a:r>
          </a:p>
          <a:p>
            <a:pPr lvl="2"/>
            <a:r>
              <a:rPr lang="pt-BR" b="1" dirty="0" err="1"/>
              <a:t>c.setCodigo</a:t>
            </a:r>
            <a:r>
              <a:rPr lang="pt-BR" b="1" dirty="0"/>
              <a:t>(1);</a:t>
            </a:r>
          </a:p>
          <a:p>
            <a:pPr lvl="2"/>
            <a:r>
              <a:rPr lang="pt-BR" b="1" dirty="0" err="1"/>
              <a:t>c.setNome</a:t>
            </a:r>
            <a:r>
              <a:rPr lang="pt-BR" b="1" dirty="0"/>
              <a:t>("Lucas");</a:t>
            </a:r>
          </a:p>
          <a:p>
            <a:pPr lvl="2"/>
            <a:r>
              <a:rPr lang="pt-BR" b="1" dirty="0" err="1"/>
              <a:t>c.setTelefone</a:t>
            </a:r>
            <a:r>
              <a:rPr lang="pt-BR" b="1" dirty="0"/>
              <a:t>("(11) 76542344");</a:t>
            </a:r>
          </a:p>
          <a:p>
            <a:pPr lvl="2"/>
            <a:r>
              <a:rPr lang="pt-BR" b="1" dirty="0" err="1"/>
              <a:t>controle.gravarSer</a:t>
            </a:r>
            <a:r>
              <a:rPr lang="pt-BR" b="1" dirty="0"/>
              <a:t>(c,"</a:t>
            </a:r>
            <a:r>
              <a:rPr lang="pt-BR" b="1" dirty="0" err="1"/>
              <a:t>lucasTelefones</a:t>
            </a:r>
            <a:r>
              <a:rPr lang="pt-BR" b="1" dirty="0"/>
              <a:t>");</a:t>
            </a:r>
          </a:p>
          <a:p>
            <a:pPr lvl="2"/>
            <a:endParaRPr lang="pt-BR" b="1" dirty="0"/>
          </a:p>
          <a:p>
            <a:pPr lvl="2"/>
            <a:r>
              <a:rPr lang="pt-BR" b="1" dirty="0"/>
              <a:t>Contato </a:t>
            </a:r>
            <a:r>
              <a:rPr lang="pt-BR" b="1" dirty="0" err="1"/>
              <a:t>cont</a:t>
            </a:r>
            <a:r>
              <a:rPr lang="pt-BR" b="1" dirty="0"/>
              <a:t> = </a:t>
            </a:r>
            <a:r>
              <a:rPr lang="pt-BR" b="1" dirty="0" err="1"/>
              <a:t>controle.obterSer</a:t>
            </a:r>
            <a:r>
              <a:rPr lang="pt-BR" b="1" dirty="0"/>
              <a:t>("</a:t>
            </a:r>
            <a:r>
              <a:rPr lang="pt-BR" b="1" dirty="0" err="1"/>
              <a:t>lucasTelefones</a:t>
            </a:r>
            <a:r>
              <a:rPr lang="pt-BR" b="1" dirty="0"/>
              <a:t>");</a:t>
            </a:r>
          </a:p>
          <a:p>
            <a:pPr lvl="2"/>
            <a:endParaRPr lang="pt-BR" b="1" dirty="0" smtClean="0"/>
          </a:p>
          <a:p>
            <a:pPr lvl="2"/>
            <a:r>
              <a:rPr lang="pt-BR" b="1" dirty="0" err="1" smtClean="0"/>
              <a:t>System.</a:t>
            </a:r>
            <a:r>
              <a:rPr lang="pt-BR" b="1" i="1" dirty="0" err="1" smtClean="0"/>
              <a:t>out.println</a:t>
            </a:r>
            <a:r>
              <a:rPr lang="pt-BR" b="1" i="1" dirty="0"/>
              <a:t>("Código: "+</a:t>
            </a:r>
            <a:r>
              <a:rPr lang="pt-BR" b="1" i="1" dirty="0" err="1"/>
              <a:t>cont.getCodigo</a:t>
            </a:r>
            <a:r>
              <a:rPr lang="pt-BR" b="1" i="1" dirty="0"/>
              <a:t>()+" Nome: "+</a:t>
            </a:r>
            <a:r>
              <a:rPr lang="pt-BR" b="1" i="1" dirty="0" err="1"/>
              <a:t>cont.getNome</a:t>
            </a:r>
            <a:r>
              <a:rPr lang="pt-BR" b="1" i="1" dirty="0" smtClean="0"/>
              <a:t>()</a:t>
            </a:r>
          </a:p>
          <a:p>
            <a:pPr lvl="2"/>
            <a:r>
              <a:rPr lang="pt-BR" b="1" i="1" dirty="0" smtClean="0"/>
              <a:t>+" </a:t>
            </a:r>
            <a:r>
              <a:rPr lang="pt-BR" b="1" i="1" dirty="0"/>
              <a:t>Telefone: "+</a:t>
            </a:r>
            <a:r>
              <a:rPr lang="pt-BR" b="1" i="1" dirty="0" err="1"/>
              <a:t>cont.getTelefone</a:t>
            </a:r>
            <a:r>
              <a:rPr lang="pt-BR" b="1" i="1" dirty="0"/>
              <a:t>());</a:t>
            </a:r>
          </a:p>
          <a:p>
            <a:pPr lvl="1"/>
            <a:r>
              <a:rPr lang="pt-BR" b="1" dirty="0" smtClean="0"/>
              <a:t>}</a:t>
            </a:r>
            <a:endParaRPr lang="pt-BR" dirty="0"/>
          </a:p>
          <a:p>
            <a:r>
              <a:rPr lang="pt-BR" dirty="0"/>
              <a:t>}</a:t>
            </a:r>
          </a:p>
        </p:txBody>
      </p:sp>
    </p:spTree>
    <p:extLst>
      <p:ext uri="{BB962C8B-B14F-4D97-AF65-F5344CB8AC3E}">
        <p14:creationId xmlns:p14="http://schemas.microsoft.com/office/powerpoint/2010/main" val="2515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2" name="Espaço Reservado para Número de Slide 1"/>
          <p:cNvSpPr>
            <a:spLocks noGrp="1"/>
          </p:cNvSpPr>
          <p:nvPr>
            <p:ph type="sldNum" sz="quarter" idx="12"/>
          </p:nvPr>
        </p:nvSpPr>
        <p:spPr/>
        <p:txBody>
          <a:bodyPr/>
          <a:lstStyle/>
          <a:p>
            <a:fld id="{D957C912-26D7-4E98-9CF3-5E4B8600EDFC}" type="slidenum">
              <a:rPr lang="pt-BR" smtClean="0"/>
              <a:t>14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8" name="CaixaDeTexto 27"/>
          <p:cNvSpPr txBox="1"/>
          <p:nvPr/>
        </p:nvSpPr>
        <p:spPr>
          <a:xfrm>
            <a:off x="1412440" y="421123"/>
            <a:ext cx="6291906" cy="46166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400" dirty="0" smtClean="0">
                <a:latin typeface="Georgia" pitchFamily="18" charset="0"/>
              </a:rPr>
              <a:t>Entrada e Saída de Dados</a:t>
            </a:r>
            <a:endParaRPr lang="pt-BR" sz="2000" dirty="0">
              <a:latin typeface="Georgia" pitchFamily="18" charset="0"/>
            </a:endParaRPr>
          </a:p>
        </p:txBody>
      </p:sp>
      <p:cxnSp>
        <p:nvCxnSpPr>
          <p:cNvPr id="29" name="Conector reto 28"/>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24" name="Retângulo 23"/>
          <p:cNvSpPr/>
          <p:nvPr/>
        </p:nvSpPr>
        <p:spPr>
          <a:xfrm>
            <a:off x="1034518" y="1414512"/>
            <a:ext cx="7385214" cy="4462760"/>
          </a:xfrm>
          <a:prstGeom prst="rect">
            <a:avLst/>
          </a:prstGeom>
        </p:spPr>
        <p:txBody>
          <a:bodyPr wrap="square">
            <a:spAutoFit/>
          </a:bodyPr>
          <a:lstStyle/>
          <a:p>
            <a:pPr algn="just"/>
            <a:r>
              <a:rPr lang="pt-BR" dirty="0" smtClean="0"/>
              <a:t>Saída de Dados:</a:t>
            </a:r>
          </a:p>
          <a:p>
            <a:pPr algn="just"/>
            <a:endParaRPr lang="pt-BR" b="1" dirty="0">
              <a:solidFill>
                <a:schemeClr val="accent2">
                  <a:lumMod val="75000"/>
                </a:schemeClr>
              </a:solidFill>
            </a:endParaRPr>
          </a:p>
          <a:p>
            <a:pPr algn="just"/>
            <a:r>
              <a:rPr lang="pt-BR" sz="2000" b="1" dirty="0" err="1" smtClean="0">
                <a:solidFill>
                  <a:schemeClr val="accent2">
                    <a:lumMod val="75000"/>
                  </a:schemeClr>
                </a:solidFill>
              </a:rPr>
              <a:t>System.out.println</a:t>
            </a:r>
            <a:r>
              <a:rPr lang="pt-BR" sz="2000" b="1" dirty="0" smtClean="0">
                <a:solidFill>
                  <a:schemeClr val="accent2">
                    <a:lumMod val="75000"/>
                  </a:schemeClr>
                </a:solidFill>
              </a:rPr>
              <a:t>( &lt;dados&gt; );</a:t>
            </a:r>
          </a:p>
          <a:p>
            <a:pPr algn="just"/>
            <a:endParaRPr lang="pt-BR" b="1" dirty="0">
              <a:solidFill>
                <a:schemeClr val="accent2">
                  <a:lumMod val="75000"/>
                </a:schemeClr>
              </a:solidFill>
            </a:endParaRPr>
          </a:p>
          <a:p>
            <a:pPr algn="just"/>
            <a:r>
              <a:rPr lang="pt-BR" dirty="0" smtClean="0"/>
              <a:t>Entrada de dados:</a:t>
            </a:r>
          </a:p>
          <a:p>
            <a:pPr algn="just"/>
            <a:endParaRPr lang="pt-BR" dirty="0"/>
          </a:p>
          <a:p>
            <a:pPr algn="just"/>
            <a:r>
              <a:rPr lang="pt-BR" sz="2000" b="1" dirty="0" smtClean="0">
                <a:solidFill>
                  <a:schemeClr val="accent3">
                    <a:lumMod val="75000"/>
                  </a:schemeClr>
                </a:solidFill>
              </a:rPr>
              <a:t>Scanner </a:t>
            </a:r>
            <a:r>
              <a:rPr lang="pt-BR" sz="2000" b="1" dirty="0" err="1" smtClean="0">
                <a:solidFill>
                  <a:schemeClr val="accent3">
                    <a:lumMod val="75000"/>
                  </a:schemeClr>
                </a:solidFill>
              </a:rPr>
              <a:t>sc</a:t>
            </a:r>
            <a:r>
              <a:rPr lang="pt-BR" sz="2000" b="1" dirty="0" smtClean="0">
                <a:solidFill>
                  <a:schemeClr val="accent3">
                    <a:lumMod val="75000"/>
                  </a:schemeClr>
                </a:solidFill>
              </a:rPr>
              <a:t> = new Scanner(System.in); </a:t>
            </a:r>
            <a:r>
              <a:rPr lang="pt-BR" dirty="0" smtClean="0"/>
              <a:t>-&gt; criação do objeto de Scanner</a:t>
            </a:r>
          </a:p>
          <a:p>
            <a:pPr algn="just"/>
            <a:endParaRPr lang="pt-BR" dirty="0" smtClean="0"/>
          </a:p>
          <a:p>
            <a:pPr algn="just"/>
            <a:r>
              <a:rPr lang="pt-BR" dirty="0" smtClean="0"/>
              <a:t>As entradas de dados são efetivadas por meio de instruções tipo:</a:t>
            </a:r>
          </a:p>
          <a:p>
            <a:pPr algn="just"/>
            <a:endParaRPr lang="pt-BR" dirty="0" smtClean="0"/>
          </a:p>
          <a:p>
            <a:pPr algn="just"/>
            <a:r>
              <a:rPr lang="pt-BR" dirty="0" err="1" smtClean="0"/>
              <a:t>String</a:t>
            </a:r>
            <a:r>
              <a:rPr lang="pt-BR" dirty="0" smtClean="0"/>
              <a:t>  </a:t>
            </a:r>
            <a:r>
              <a:rPr lang="pt-BR" sz="2000" dirty="0" err="1" smtClean="0"/>
              <a:t>variavel</a:t>
            </a:r>
            <a:r>
              <a:rPr lang="pt-BR" sz="2000" dirty="0" smtClean="0"/>
              <a:t> = </a:t>
            </a:r>
            <a:r>
              <a:rPr lang="pt-BR" sz="2000" b="1" dirty="0" err="1" smtClean="0"/>
              <a:t>sc.next</a:t>
            </a:r>
            <a:r>
              <a:rPr lang="pt-BR" sz="2000" b="1" dirty="0" smtClean="0"/>
              <a:t>();</a:t>
            </a:r>
          </a:p>
          <a:p>
            <a:pPr algn="just"/>
            <a:r>
              <a:rPr lang="pt-BR" sz="2000" dirty="0" err="1"/>
              <a:t>i</a:t>
            </a:r>
            <a:r>
              <a:rPr lang="pt-BR" sz="2000" dirty="0" err="1" smtClean="0"/>
              <a:t>nt</a:t>
            </a:r>
            <a:r>
              <a:rPr lang="pt-BR" sz="2000" dirty="0" smtClean="0"/>
              <a:t> </a:t>
            </a:r>
            <a:r>
              <a:rPr lang="pt-BR" sz="2000" dirty="0" err="1" smtClean="0"/>
              <a:t>variavel</a:t>
            </a:r>
            <a:r>
              <a:rPr lang="pt-BR" sz="2000" dirty="0" smtClean="0"/>
              <a:t> </a:t>
            </a:r>
            <a:r>
              <a:rPr lang="pt-BR" sz="2000" dirty="0"/>
              <a:t>= </a:t>
            </a:r>
            <a:r>
              <a:rPr lang="pt-BR" sz="2000" b="1" dirty="0" err="1" smtClean="0"/>
              <a:t>sc.nextInt</a:t>
            </a:r>
            <a:r>
              <a:rPr lang="pt-BR" sz="2000" b="1" dirty="0" smtClean="0"/>
              <a:t>();</a:t>
            </a:r>
          </a:p>
          <a:p>
            <a:pPr algn="just"/>
            <a:r>
              <a:rPr lang="pt-BR" sz="2000" dirty="0" err="1"/>
              <a:t>f</a:t>
            </a:r>
            <a:r>
              <a:rPr lang="pt-BR" sz="2000" dirty="0" err="1" smtClean="0"/>
              <a:t>loat</a:t>
            </a:r>
            <a:r>
              <a:rPr lang="pt-BR" sz="2000" dirty="0" smtClean="0"/>
              <a:t> </a:t>
            </a:r>
            <a:r>
              <a:rPr lang="pt-BR" sz="2000" dirty="0" err="1" smtClean="0"/>
              <a:t>variavel</a:t>
            </a:r>
            <a:r>
              <a:rPr lang="pt-BR" sz="2000" dirty="0" smtClean="0"/>
              <a:t> </a:t>
            </a:r>
            <a:r>
              <a:rPr lang="pt-BR" sz="2000" dirty="0"/>
              <a:t>= </a:t>
            </a:r>
            <a:r>
              <a:rPr lang="pt-BR" sz="2000" b="1" dirty="0" err="1" smtClean="0"/>
              <a:t>sc.nextFloat</a:t>
            </a:r>
            <a:r>
              <a:rPr lang="pt-BR" sz="2000" b="1" dirty="0" smtClean="0"/>
              <a:t>(); </a:t>
            </a:r>
            <a:r>
              <a:rPr lang="pt-BR" sz="2000" dirty="0" smtClean="0"/>
              <a:t>...</a:t>
            </a:r>
          </a:p>
          <a:p>
            <a:pPr algn="just"/>
            <a:endParaRPr lang="pt-BR" sz="2000" dirty="0"/>
          </a:p>
          <a:p>
            <a:pPr algn="just"/>
            <a:endParaRPr lang="pt-BR" sz="2000" dirty="0"/>
          </a:p>
        </p:txBody>
      </p:sp>
    </p:spTree>
    <p:extLst>
      <p:ext uri="{BB962C8B-B14F-4D97-AF65-F5344CB8AC3E}">
        <p14:creationId xmlns:p14="http://schemas.microsoft.com/office/powerpoint/2010/main" val="61679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2" name="Espaço Reservado para Número de Slide 1"/>
          <p:cNvSpPr>
            <a:spLocks noGrp="1"/>
          </p:cNvSpPr>
          <p:nvPr>
            <p:ph type="sldNum" sz="quarter" idx="12"/>
          </p:nvPr>
        </p:nvSpPr>
        <p:spPr/>
        <p:txBody>
          <a:bodyPr/>
          <a:lstStyle/>
          <a:p>
            <a:fld id="{D957C912-26D7-4E98-9CF3-5E4B8600EDFC}" type="slidenum">
              <a:rPr lang="pt-BR" smtClean="0"/>
              <a:t>15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8" name="CaixaDeTexto 27"/>
          <p:cNvSpPr txBox="1"/>
          <p:nvPr/>
        </p:nvSpPr>
        <p:spPr>
          <a:xfrm>
            <a:off x="1412440" y="421123"/>
            <a:ext cx="6291906" cy="46166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400" dirty="0" smtClean="0">
                <a:latin typeface="Georgia" pitchFamily="18" charset="0"/>
              </a:rPr>
              <a:t>Operações</a:t>
            </a:r>
            <a:endParaRPr lang="pt-BR" sz="2000" dirty="0">
              <a:latin typeface="Georgia" pitchFamily="18" charset="0"/>
            </a:endParaRPr>
          </a:p>
        </p:txBody>
      </p:sp>
      <p:cxnSp>
        <p:nvCxnSpPr>
          <p:cNvPr id="29" name="Conector reto 28"/>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25" name="CaixaDeTexto 24"/>
          <p:cNvSpPr txBox="1"/>
          <p:nvPr/>
        </p:nvSpPr>
        <p:spPr>
          <a:xfrm>
            <a:off x="1259632" y="1668864"/>
            <a:ext cx="6912768" cy="341632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pt-BR" dirty="0" err="1">
                <a:solidFill>
                  <a:schemeClr val="tx1"/>
                </a:solidFill>
              </a:rPr>
              <a:t>public</a:t>
            </a:r>
            <a:r>
              <a:rPr lang="pt-BR" dirty="0">
                <a:solidFill>
                  <a:schemeClr val="tx1"/>
                </a:solidFill>
              </a:rPr>
              <a:t> </a:t>
            </a:r>
            <a:r>
              <a:rPr lang="pt-BR" dirty="0" err="1">
                <a:solidFill>
                  <a:schemeClr val="tx1"/>
                </a:solidFill>
              </a:rPr>
              <a:t>class</a:t>
            </a:r>
            <a:r>
              <a:rPr lang="pt-BR" dirty="0">
                <a:solidFill>
                  <a:schemeClr val="tx1"/>
                </a:solidFill>
              </a:rPr>
              <a:t> </a:t>
            </a:r>
            <a:r>
              <a:rPr lang="pt-BR" dirty="0" err="1">
                <a:solidFill>
                  <a:schemeClr val="accent1">
                    <a:lumMod val="75000"/>
                  </a:schemeClr>
                </a:solidFill>
              </a:rPr>
              <a:t>Adicao</a:t>
            </a:r>
            <a:r>
              <a:rPr lang="pt-BR" dirty="0">
                <a:solidFill>
                  <a:schemeClr val="accent1">
                    <a:lumMod val="75000"/>
                  </a:schemeClr>
                </a:solidFill>
              </a:rPr>
              <a:t> </a:t>
            </a:r>
            <a:r>
              <a:rPr lang="pt-BR" dirty="0"/>
              <a:t>{</a:t>
            </a:r>
          </a:p>
          <a:p>
            <a:r>
              <a:rPr lang="en-US" dirty="0"/>
              <a:t>	</a:t>
            </a:r>
            <a:r>
              <a:rPr lang="en-US" dirty="0">
                <a:solidFill>
                  <a:schemeClr val="tx1"/>
                </a:solidFill>
              </a:rPr>
              <a:t>public static void main(String[] </a:t>
            </a:r>
            <a:r>
              <a:rPr lang="en-US" dirty="0" err="1">
                <a:solidFill>
                  <a:schemeClr val="tx1"/>
                </a:solidFill>
              </a:rPr>
              <a:t>args</a:t>
            </a:r>
            <a:r>
              <a:rPr lang="en-US" dirty="0">
                <a:solidFill>
                  <a:schemeClr val="tx1"/>
                </a:solidFill>
              </a:rPr>
              <a:t>) {</a:t>
            </a:r>
          </a:p>
          <a:p>
            <a:r>
              <a:rPr lang="pt-BR" b="1" dirty="0"/>
              <a:t>	      </a:t>
            </a:r>
            <a:r>
              <a:rPr lang="pt-BR" b="1" dirty="0">
                <a:solidFill>
                  <a:schemeClr val="accent1">
                    <a:lumMod val="75000"/>
                  </a:schemeClr>
                </a:solidFill>
              </a:rPr>
              <a:t>Scanner input = new Scanner(System.</a:t>
            </a:r>
            <a:r>
              <a:rPr lang="pt-BR" b="1" i="1" dirty="0">
                <a:solidFill>
                  <a:schemeClr val="accent1">
                    <a:lumMod val="75000"/>
                  </a:schemeClr>
                </a:solidFill>
              </a:rPr>
              <a:t>in);</a:t>
            </a:r>
            <a:endParaRPr lang="pt-BR" b="1" dirty="0">
              <a:solidFill>
                <a:schemeClr val="accent1">
                  <a:lumMod val="75000"/>
                </a:schemeClr>
              </a:solidFill>
            </a:endParaRPr>
          </a:p>
          <a:p>
            <a:r>
              <a:rPr lang="pt-BR" dirty="0"/>
              <a:t>                        </a:t>
            </a:r>
            <a:r>
              <a:rPr lang="pt-BR" b="1" dirty="0" err="1">
                <a:solidFill>
                  <a:schemeClr val="accent3">
                    <a:lumMod val="75000"/>
                  </a:schemeClr>
                </a:solidFill>
              </a:rPr>
              <a:t>System.</a:t>
            </a:r>
            <a:r>
              <a:rPr lang="pt-BR" b="1" i="1" dirty="0" err="1">
                <a:solidFill>
                  <a:schemeClr val="accent3">
                    <a:lumMod val="75000"/>
                  </a:schemeClr>
                </a:solidFill>
              </a:rPr>
              <a:t>out.println</a:t>
            </a:r>
            <a:r>
              <a:rPr lang="pt-BR" i="1" dirty="0">
                <a:solidFill>
                  <a:schemeClr val="tx1"/>
                </a:solidFill>
              </a:rPr>
              <a:t>("Entre com o primeiro número.");</a:t>
            </a:r>
          </a:p>
          <a:p>
            <a:r>
              <a:rPr lang="pt-BR" dirty="0"/>
              <a:t>	</a:t>
            </a:r>
            <a:r>
              <a:rPr lang="pt-BR" dirty="0">
                <a:solidFill>
                  <a:schemeClr val="tx1"/>
                </a:solidFill>
              </a:rPr>
              <a:t>       </a:t>
            </a:r>
            <a:r>
              <a:rPr lang="pt-BR" b="1" dirty="0" err="1">
                <a:solidFill>
                  <a:schemeClr val="tx1"/>
                </a:solidFill>
              </a:rPr>
              <a:t>int</a:t>
            </a:r>
            <a:r>
              <a:rPr lang="pt-BR" dirty="0">
                <a:solidFill>
                  <a:schemeClr val="tx1"/>
                </a:solidFill>
              </a:rPr>
              <a:t> numero1 </a:t>
            </a:r>
            <a:r>
              <a:rPr lang="pt-BR" dirty="0">
                <a:solidFill>
                  <a:schemeClr val="accent1">
                    <a:lumMod val="75000"/>
                  </a:schemeClr>
                </a:solidFill>
              </a:rPr>
              <a:t>= </a:t>
            </a:r>
            <a:r>
              <a:rPr lang="pt-BR" b="1" dirty="0" err="1">
                <a:solidFill>
                  <a:schemeClr val="accent1">
                    <a:lumMod val="75000"/>
                  </a:schemeClr>
                </a:solidFill>
              </a:rPr>
              <a:t>input.nextInt</a:t>
            </a:r>
            <a:r>
              <a:rPr lang="pt-BR" b="1" dirty="0">
                <a:solidFill>
                  <a:schemeClr val="accent1">
                    <a:lumMod val="75000"/>
                  </a:schemeClr>
                </a:solidFill>
              </a:rPr>
              <a:t>();</a:t>
            </a:r>
            <a:endParaRPr lang="pt-BR" dirty="0">
              <a:solidFill>
                <a:schemeClr val="accent1">
                  <a:lumMod val="75000"/>
                </a:schemeClr>
              </a:solidFill>
            </a:endParaRPr>
          </a:p>
          <a:p>
            <a:r>
              <a:rPr lang="pt-BR" dirty="0"/>
              <a:t>	</a:t>
            </a:r>
            <a:r>
              <a:rPr lang="pt-BR" dirty="0">
                <a:solidFill>
                  <a:schemeClr val="accent6">
                    <a:lumMod val="75000"/>
                  </a:schemeClr>
                </a:solidFill>
              </a:rPr>
              <a:t>       </a:t>
            </a:r>
            <a:r>
              <a:rPr lang="pt-BR" b="1" dirty="0" err="1">
                <a:solidFill>
                  <a:schemeClr val="accent3">
                    <a:lumMod val="75000"/>
                  </a:schemeClr>
                </a:solidFill>
              </a:rPr>
              <a:t>System.</a:t>
            </a:r>
            <a:r>
              <a:rPr lang="pt-BR" b="1" i="1" dirty="0" err="1">
                <a:solidFill>
                  <a:schemeClr val="accent3">
                    <a:lumMod val="75000"/>
                  </a:schemeClr>
                </a:solidFill>
              </a:rPr>
              <a:t>out.println</a:t>
            </a:r>
            <a:r>
              <a:rPr lang="pt-BR" i="1" dirty="0">
                <a:solidFill>
                  <a:schemeClr val="tx1"/>
                </a:solidFill>
              </a:rPr>
              <a:t>("Entre com o primeiro número.");</a:t>
            </a:r>
          </a:p>
          <a:p>
            <a:r>
              <a:rPr lang="pt-BR" dirty="0"/>
              <a:t>	</a:t>
            </a:r>
            <a:r>
              <a:rPr lang="pt-BR" dirty="0">
                <a:solidFill>
                  <a:schemeClr val="tx1"/>
                </a:solidFill>
              </a:rPr>
              <a:t>       </a:t>
            </a:r>
            <a:r>
              <a:rPr lang="pt-BR" b="1" dirty="0" err="1">
                <a:solidFill>
                  <a:schemeClr val="tx1"/>
                </a:solidFill>
              </a:rPr>
              <a:t>int</a:t>
            </a:r>
            <a:r>
              <a:rPr lang="pt-BR" dirty="0">
                <a:solidFill>
                  <a:schemeClr val="tx1"/>
                </a:solidFill>
              </a:rPr>
              <a:t> numero2 </a:t>
            </a:r>
            <a:r>
              <a:rPr lang="pt-BR" dirty="0">
                <a:solidFill>
                  <a:schemeClr val="accent1">
                    <a:lumMod val="75000"/>
                  </a:schemeClr>
                </a:solidFill>
              </a:rPr>
              <a:t>= </a:t>
            </a:r>
            <a:r>
              <a:rPr lang="pt-BR" b="1" dirty="0" err="1">
                <a:solidFill>
                  <a:schemeClr val="accent1">
                    <a:lumMod val="75000"/>
                  </a:schemeClr>
                </a:solidFill>
              </a:rPr>
              <a:t>input.nextInt</a:t>
            </a:r>
            <a:r>
              <a:rPr lang="pt-BR" b="1" dirty="0">
                <a:solidFill>
                  <a:schemeClr val="accent1">
                    <a:lumMod val="75000"/>
                  </a:schemeClr>
                </a:solidFill>
              </a:rPr>
              <a:t>();</a:t>
            </a:r>
          </a:p>
          <a:p>
            <a:endParaRPr lang="pt-BR" dirty="0"/>
          </a:p>
          <a:p>
            <a:r>
              <a:rPr lang="pt-BR" dirty="0">
                <a:solidFill>
                  <a:schemeClr val="tx1"/>
                </a:solidFill>
              </a:rPr>
              <a:t>	       </a:t>
            </a:r>
            <a:r>
              <a:rPr lang="pt-BR" dirty="0" err="1">
                <a:solidFill>
                  <a:schemeClr val="tx1"/>
                </a:solidFill>
              </a:rPr>
              <a:t>int</a:t>
            </a:r>
            <a:r>
              <a:rPr lang="pt-BR" dirty="0">
                <a:solidFill>
                  <a:schemeClr val="tx1"/>
                </a:solidFill>
              </a:rPr>
              <a:t> soma = numero1 </a:t>
            </a:r>
            <a:r>
              <a:rPr lang="pt-BR" b="1" dirty="0" smtClean="0">
                <a:solidFill>
                  <a:schemeClr val="tx1"/>
                </a:solidFill>
              </a:rPr>
              <a:t>+</a:t>
            </a:r>
            <a:r>
              <a:rPr lang="pt-BR" dirty="0" smtClean="0">
                <a:solidFill>
                  <a:schemeClr val="tx1"/>
                </a:solidFill>
              </a:rPr>
              <a:t> </a:t>
            </a:r>
            <a:r>
              <a:rPr lang="pt-BR" dirty="0">
                <a:solidFill>
                  <a:schemeClr val="tx1"/>
                </a:solidFill>
              </a:rPr>
              <a:t>numero2;</a:t>
            </a:r>
          </a:p>
          <a:p>
            <a:r>
              <a:rPr lang="pt-BR" dirty="0"/>
              <a:t>	</a:t>
            </a:r>
            <a:r>
              <a:rPr lang="pt-BR" dirty="0">
                <a:solidFill>
                  <a:schemeClr val="accent3">
                    <a:lumMod val="75000"/>
                  </a:schemeClr>
                </a:solidFill>
              </a:rPr>
              <a:t>       </a:t>
            </a:r>
            <a:r>
              <a:rPr lang="pt-BR" b="1" dirty="0" err="1">
                <a:solidFill>
                  <a:schemeClr val="accent3">
                    <a:lumMod val="75000"/>
                  </a:schemeClr>
                </a:solidFill>
              </a:rPr>
              <a:t>System.</a:t>
            </a:r>
            <a:r>
              <a:rPr lang="pt-BR" b="1" i="1" dirty="0" err="1">
                <a:solidFill>
                  <a:schemeClr val="accent3">
                    <a:lumMod val="75000"/>
                  </a:schemeClr>
                </a:solidFill>
              </a:rPr>
              <a:t>out.println</a:t>
            </a:r>
            <a:r>
              <a:rPr lang="pt-BR" i="1" dirty="0">
                <a:solidFill>
                  <a:schemeClr val="tx1"/>
                </a:solidFill>
              </a:rPr>
              <a:t>("A soma dos dois é: "+ soma);</a:t>
            </a:r>
            <a:endParaRPr lang="pt-BR" dirty="0">
              <a:solidFill>
                <a:schemeClr val="tx1"/>
              </a:solidFill>
            </a:endParaRPr>
          </a:p>
          <a:p>
            <a:r>
              <a:rPr lang="pt-BR" dirty="0">
                <a:solidFill>
                  <a:schemeClr val="tx1"/>
                </a:solidFill>
              </a:rPr>
              <a:t>	}	</a:t>
            </a:r>
          </a:p>
          <a:p>
            <a:r>
              <a:rPr lang="pt-BR" dirty="0">
                <a:solidFill>
                  <a:schemeClr val="tx1"/>
                </a:solidFill>
              </a:rPr>
              <a:t>}</a:t>
            </a:r>
          </a:p>
        </p:txBody>
      </p:sp>
      <p:cxnSp>
        <p:nvCxnSpPr>
          <p:cNvPr id="26" name="Conector de seta reta 25"/>
          <p:cNvCxnSpPr/>
          <p:nvPr/>
        </p:nvCxnSpPr>
        <p:spPr>
          <a:xfrm flipV="1">
            <a:off x="6228184" y="1844824"/>
            <a:ext cx="288032" cy="360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CaixaDeTexto 26"/>
          <p:cNvSpPr txBox="1"/>
          <p:nvPr/>
        </p:nvSpPr>
        <p:spPr>
          <a:xfrm>
            <a:off x="6196741" y="1025110"/>
            <a:ext cx="2407967" cy="646331"/>
          </a:xfrm>
          <a:prstGeom prst="rect">
            <a:avLst/>
          </a:prstGeom>
          <a:noFill/>
        </p:spPr>
        <p:txBody>
          <a:bodyPr wrap="none" rtlCol="0">
            <a:spAutoFit/>
          </a:bodyPr>
          <a:lstStyle/>
          <a:p>
            <a:r>
              <a:rPr lang="pt-BR" b="1" dirty="0" smtClean="0">
                <a:solidFill>
                  <a:schemeClr val="tx2">
                    <a:lumMod val="65000"/>
                    <a:lumOff val="35000"/>
                  </a:schemeClr>
                </a:solidFill>
              </a:rPr>
              <a:t>Objeto para entrada de</a:t>
            </a:r>
          </a:p>
          <a:p>
            <a:r>
              <a:rPr lang="pt-BR" b="1" dirty="0">
                <a:solidFill>
                  <a:schemeClr val="tx2">
                    <a:lumMod val="65000"/>
                    <a:lumOff val="35000"/>
                  </a:schemeClr>
                </a:solidFill>
              </a:rPr>
              <a:t>d</a:t>
            </a:r>
            <a:r>
              <a:rPr lang="pt-BR" b="1" dirty="0" smtClean="0">
                <a:solidFill>
                  <a:schemeClr val="tx2">
                    <a:lumMod val="65000"/>
                    <a:lumOff val="35000"/>
                  </a:schemeClr>
                </a:solidFill>
              </a:rPr>
              <a:t>ados via teclado</a:t>
            </a:r>
            <a:endParaRPr lang="pt-BR" b="1" dirty="0">
              <a:solidFill>
                <a:schemeClr val="tx2">
                  <a:lumMod val="65000"/>
                  <a:lumOff val="35000"/>
                </a:schemeClr>
              </a:solidFill>
            </a:endParaRPr>
          </a:p>
        </p:txBody>
      </p:sp>
      <p:sp>
        <p:nvSpPr>
          <p:cNvPr id="30" name="CaixaDeTexto 29"/>
          <p:cNvSpPr txBox="1"/>
          <p:nvPr/>
        </p:nvSpPr>
        <p:spPr>
          <a:xfrm>
            <a:off x="5908449" y="3430741"/>
            <a:ext cx="2407967" cy="646331"/>
          </a:xfrm>
          <a:prstGeom prst="rect">
            <a:avLst/>
          </a:prstGeom>
          <a:noFill/>
        </p:spPr>
        <p:txBody>
          <a:bodyPr wrap="square" rtlCol="0">
            <a:spAutoFit/>
          </a:bodyPr>
          <a:lstStyle/>
          <a:p>
            <a:r>
              <a:rPr lang="pt-BR" b="1" dirty="0" smtClean="0">
                <a:solidFill>
                  <a:schemeClr val="tx1">
                    <a:lumMod val="65000"/>
                    <a:lumOff val="35000"/>
                  </a:schemeClr>
                </a:solidFill>
              </a:rPr>
              <a:t>O nome é o mesmo do tipo desejado</a:t>
            </a:r>
            <a:endParaRPr lang="pt-BR" b="1" dirty="0">
              <a:solidFill>
                <a:schemeClr val="tx1">
                  <a:lumMod val="65000"/>
                  <a:lumOff val="35000"/>
                </a:schemeClr>
              </a:solidFill>
            </a:endParaRPr>
          </a:p>
        </p:txBody>
      </p:sp>
      <p:cxnSp>
        <p:nvCxnSpPr>
          <p:cNvPr id="31" name="Conector de seta reta 30"/>
          <p:cNvCxnSpPr>
            <a:endCxn id="30" idx="1"/>
          </p:cNvCxnSpPr>
          <p:nvPr/>
        </p:nvCxnSpPr>
        <p:spPr>
          <a:xfrm>
            <a:off x="5436096" y="3682334"/>
            <a:ext cx="472353" cy="7157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32" name="Tabela 31"/>
          <p:cNvGraphicFramePr>
            <a:graphicFrameLocks noGrp="1"/>
          </p:cNvGraphicFramePr>
          <p:nvPr>
            <p:extLst>
              <p:ext uri="{D42A27DB-BD31-4B8C-83A1-F6EECF244321}">
                <p14:modId xmlns:p14="http://schemas.microsoft.com/office/powerpoint/2010/main" val="1734587440"/>
              </p:ext>
            </p:extLst>
          </p:nvPr>
        </p:nvGraphicFramePr>
        <p:xfrm>
          <a:off x="5868144" y="4653136"/>
          <a:ext cx="2642505" cy="1466914"/>
        </p:xfrm>
        <a:graphic>
          <a:graphicData uri="http://schemas.openxmlformats.org/drawingml/2006/table">
            <a:tbl>
              <a:tblPr firstRow="1" firstCol="1" bandRow="1">
                <a:tableStyleId>{16D9F66E-5EB9-4882-86FB-DCBF35E3C3E4}</a:tableStyleId>
              </a:tblPr>
              <a:tblGrid>
                <a:gridCol w="1240158"/>
                <a:gridCol w="359077"/>
                <a:gridCol w="1043270"/>
              </a:tblGrid>
              <a:tr h="345250">
                <a:tc>
                  <a:txBody>
                    <a:bodyPr/>
                    <a:lstStyle/>
                    <a:p>
                      <a:pPr algn="just">
                        <a:lnSpc>
                          <a:spcPct val="115000"/>
                        </a:lnSpc>
                        <a:spcAft>
                          <a:spcPts val="1000"/>
                        </a:spcAft>
                      </a:pPr>
                      <a:r>
                        <a:rPr lang="pt-BR" sz="1600" dirty="0">
                          <a:effectLst/>
                        </a:rPr>
                        <a:t>Adição</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a:effectLst/>
                        </a:rPr>
                        <a:t>+</a:t>
                      </a:r>
                      <a:endParaRPr lang="pt-BR" sz="1600" b="1" dirty="0">
                        <a:effectLst/>
                        <a:latin typeface="Calibri"/>
                        <a:ea typeface="MS Mincho"/>
                        <a:cs typeface="Times New Roman"/>
                      </a:endParaRPr>
                    </a:p>
                  </a:txBody>
                  <a:tcPr marL="28453" marR="28453" marT="0" marB="0"/>
                </a:tc>
                <a:tc>
                  <a:txBody>
                    <a:bodyPr/>
                    <a:lstStyle/>
                    <a:p>
                      <a:r>
                        <a:rPr lang="pt-BR" sz="1600" dirty="0" err="1" smtClean="0">
                          <a:effectLst/>
                        </a:rPr>
                        <a:t>Ex</a:t>
                      </a:r>
                      <a:r>
                        <a:rPr lang="pt-BR" sz="1600" dirty="0">
                          <a:effectLst/>
                        </a:rPr>
                        <a:t>: n1 + n2 </a:t>
                      </a:r>
                      <a:endParaRPr lang="pt-BR" sz="1600" b="1" dirty="0">
                        <a:effectLst/>
                        <a:latin typeface="Calibri"/>
                        <a:cs typeface="Times New Roman"/>
                      </a:endParaRPr>
                    </a:p>
                  </a:txBody>
                  <a:tcPr marL="28453" marR="28453" marT="0" marB="0"/>
                </a:tc>
              </a:tr>
              <a:tr h="30626">
                <a:tc>
                  <a:txBody>
                    <a:bodyPr/>
                    <a:lstStyle/>
                    <a:p>
                      <a:pPr algn="just">
                        <a:lnSpc>
                          <a:spcPct val="115000"/>
                        </a:lnSpc>
                        <a:spcAft>
                          <a:spcPts val="1000"/>
                        </a:spcAft>
                      </a:pPr>
                      <a:r>
                        <a:rPr lang="pt-BR" sz="1600" dirty="0">
                          <a:effectLst/>
                        </a:rPr>
                        <a:t>Subtração</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a:effectLst/>
                        </a:rPr>
                        <a:t>-</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err="1">
                          <a:effectLst/>
                        </a:rPr>
                        <a:t>Ex</a:t>
                      </a:r>
                      <a:r>
                        <a:rPr lang="pt-BR" sz="1600" dirty="0">
                          <a:effectLst/>
                        </a:rPr>
                        <a:t>: n1 – n2</a:t>
                      </a:r>
                      <a:endParaRPr lang="pt-BR" sz="1600" b="1" dirty="0">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dirty="0">
                          <a:effectLst/>
                        </a:rPr>
                        <a:t>Multiplicação</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a:effectLst/>
                        </a:rPr>
                        <a:t>*</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Ex: n1 * n2</a:t>
                      </a:r>
                      <a:endParaRPr lang="pt-BR" sz="1600" b="1">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a:effectLst/>
                        </a:rPr>
                        <a:t>Divisão</a:t>
                      </a:r>
                      <a:endParaRPr lang="pt-BR" sz="1600" b="1">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a:effectLst/>
                        </a:rPr>
                        <a:t>/</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a:effectLst/>
                        </a:rPr>
                        <a:t>Ex: n1/n2</a:t>
                      </a:r>
                      <a:endParaRPr lang="pt-BR" sz="1600" b="1">
                        <a:effectLst/>
                        <a:latin typeface="Calibri"/>
                        <a:ea typeface="MS Mincho"/>
                        <a:cs typeface="Times New Roman"/>
                      </a:endParaRPr>
                    </a:p>
                  </a:txBody>
                  <a:tcPr marL="28453" marR="28453" marT="0" marB="0"/>
                </a:tc>
              </a:tr>
              <a:tr h="30626">
                <a:tc>
                  <a:txBody>
                    <a:bodyPr/>
                    <a:lstStyle/>
                    <a:p>
                      <a:pPr algn="just">
                        <a:lnSpc>
                          <a:spcPct val="115000"/>
                        </a:lnSpc>
                        <a:spcAft>
                          <a:spcPts val="1000"/>
                        </a:spcAft>
                      </a:pPr>
                      <a:r>
                        <a:rPr lang="pt-BR" sz="1600">
                          <a:effectLst/>
                        </a:rPr>
                        <a:t>Resto</a:t>
                      </a:r>
                      <a:endParaRPr lang="pt-BR" sz="1600" b="1">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a:effectLst/>
                        </a:rPr>
                        <a:t>%</a:t>
                      </a:r>
                      <a:endParaRPr lang="pt-BR" sz="1600" b="1" dirty="0">
                        <a:effectLst/>
                        <a:latin typeface="Calibri"/>
                        <a:ea typeface="MS Mincho"/>
                        <a:cs typeface="Times New Roman"/>
                      </a:endParaRPr>
                    </a:p>
                  </a:txBody>
                  <a:tcPr marL="28453" marR="28453" marT="0" marB="0"/>
                </a:tc>
                <a:tc>
                  <a:txBody>
                    <a:bodyPr/>
                    <a:lstStyle/>
                    <a:p>
                      <a:pPr algn="just">
                        <a:lnSpc>
                          <a:spcPct val="115000"/>
                        </a:lnSpc>
                        <a:spcAft>
                          <a:spcPts val="1000"/>
                        </a:spcAft>
                      </a:pPr>
                      <a:r>
                        <a:rPr lang="pt-BR" sz="1600" dirty="0" err="1" smtClean="0">
                          <a:effectLst/>
                        </a:rPr>
                        <a:t>Ex</a:t>
                      </a:r>
                      <a:r>
                        <a:rPr lang="pt-BR" sz="1600" dirty="0" smtClean="0">
                          <a:effectLst/>
                        </a:rPr>
                        <a:t>: n1%n2</a:t>
                      </a:r>
                      <a:endParaRPr lang="pt-BR" sz="1600" b="1" dirty="0">
                        <a:effectLst/>
                        <a:latin typeface="Calibri"/>
                        <a:ea typeface="MS Mincho"/>
                        <a:cs typeface="Times New Roman"/>
                      </a:endParaRPr>
                    </a:p>
                  </a:txBody>
                  <a:tcPr marL="28453" marR="28453" marT="0" marB="0"/>
                </a:tc>
              </a:tr>
            </a:tbl>
          </a:graphicData>
        </a:graphic>
      </p:graphicFrame>
      <p:sp>
        <p:nvSpPr>
          <p:cNvPr id="24" name="Retângulo 23"/>
          <p:cNvSpPr/>
          <p:nvPr/>
        </p:nvSpPr>
        <p:spPr>
          <a:xfrm>
            <a:off x="1621077" y="2759004"/>
            <a:ext cx="6263291" cy="923330"/>
          </a:xfrm>
          <a:prstGeom prst="rect">
            <a:avLst/>
          </a:prstGeom>
        </p:spPr>
        <p:txBody>
          <a:bodyPr wrap="square">
            <a:spAutoFit/>
          </a:bodyPr>
          <a:lstStyle/>
          <a:p>
            <a:pPr algn="just"/>
            <a:r>
              <a:rPr lang="pt-BR" dirty="0" smtClean="0"/>
              <a:t>Variáveis e constantes são elementos operacionais que podem ser usados para a elaboração de cálculos matemáticos por meio de pequenas ferramentas, chamadas de operadores  aritméticos.</a:t>
            </a:r>
          </a:p>
        </p:txBody>
      </p:sp>
    </p:spTree>
    <p:extLst>
      <p:ext uri="{BB962C8B-B14F-4D97-AF65-F5344CB8AC3E}">
        <p14:creationId xmlns:p14="http://schemas.microsoft.com/office/powerpoint/2010/main" val="61679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26"/>
                                        </p:tgtEl>
                                      </p:cBhvr>
                                    </p:animEffect>
                                    <p:anim calcmode="lin" valueType="num">
                                      <p:cBhvr>
                                        <p:cTn id="45" dur="1000"/>
                                        <p:tgtEl>
                                          <p:spTgt spid="26"/>
                                        </p:tgtEl>
                                        <p:attrNameLst>
                                          <p:attrName>ppt_x</p:attrName>
                                        </p:attrNameLst>
                                      </p:cBhvr>
                                      <p:tavLst>
                                        <p:tav tm="0">
                                          <p:val>
                                            <p:strVal val="ppt_x"/>
                                          </p:val>
                                        </p:tav>
                                        <p:tav tm="100000">
                                          <p:val>
                                            <p:strVal val="ppt_x"/>
                                          </p:val>
                                        </p:tav>
                                      </p:tavLst>
                                    </p:anim>
                                    <p:anim calcmode="lin" valueType="num">
                                      <p:cBhvr>
                                        <p:cTn id="46" dur="1000"/>
                                        <p:tgtEl>
                                          <p:spTgt spid="26"/>
                                        </p:tgtEl>
                                        <p:attrNameLst>
                                          <p:attrName>ppt_y</p:attrName>
                                        </p:attrNameLst>
                                      </p:cBhvr>
                                      <p:tavLst>
                                        <p:tav tm="0">
                                          <p:val>
                                            <p:strVal val="ppt_y"/>
                                          </p:val>
                                        </p:tav>
                                        <p:tav tm="100000">
                                          <p:val>
                                            <p:strVal val="ppt_y+.1"/>
                                          </p:val>
                                        </p:tav>
                                      </p:tavLst>
                                    </p:anim>
                                    <p:set>
                                      <p:cBhvr>
                                        <p:cTn id="47" dur="1" fill="hold">
                                          <p:stCondLst>
                                            <p:cond delay="999"/>
                                          </p:stCondLst>
                                        </p:cTn>
                                        <p:tgtEl>
                                          <p:spTgt spid="26"/>
                                        </p:tgtEl>
                                        <p:attrNameLst>
                                          <p:attrName>style.visibility</p:attrName>
                                        </p:attrNameLst>
                                      </p:cBhvr>
                                      <p:to>
                                        <p:strVal val="hidden"/>
                                      </p:to>
                                    </p:set>
                                  </p:childTnLst>
                                </p:cTn>
                              </p:par>
                              <p:par>
                                <p:cTn id="48" presetID="42" presetClass="exit" presetSubtype="0" fill="hold" grpId="1" nodeType="withEffect">
                                  <p:stCondLst>
                                    <p:cond delay="0"/>
                                  </p:stCondLst>
                                  <p:childTnLst>
                                    <p:animEffect transition="out" filter="fade">
                                      <p:cBhvr>
                                        <p:cTn id="49" dur="1000"/>
                                        <p:tgtEl>
                                          <p:spTgt spid="27"/>
                                        </p:tgtEl>
                                      </p:cBhvr>
                                    </p:animEffect>
                                    <p:anim calcmode="lin" valueType="num">
                                      <p:cBhvr>
                                        <p:cTn id="50" dur="1000"/>
                                        <p:tgtEl>
                                          <p:spTgt spid="27"/>
                                        </p:tgtEl>
                                        <p:attrNameLst>
                                          <p:attrName>ppt_x</p:attrName>
                                        </p:attrNameLst>
                                      </p:cBhvr>
                                      <p:tavLst>
                                        <p:tav tm="0">
                                          <p:val>
                                            <p:strVal val="ppt_x"/>
                                          </p:val>
                                        </p:tav>
                                        <p:tav tm="100000">
                                          <p:val>
                                            <p:strVal val="ppt_x"/>
                                          </p:val>
                                        </p:tav>
                                      </p:tavLst>
                                    </p:anim>
                                    <p:anim calcmode="lin" valueType="num">
                                      <p:cBhvr>
                                        <p:cTn id="51" dur="1000"/>
                                        <p:tgtEl>
                                          <p:spTgt spid="27"/>
                                        </p:tgtEl>
                                        <p:attrNameLst>
                                          <p:attrName>ppt_y</p:attrName>
                                        </p:attrNameLst>
                                      </p:cBhvr>
                                      <p:tavLst>
                                        <p:tav tm="0">
                                          <p:val>
                                            <p:strVal val="ppt_y"/>
                                          </p:val>
                                        </p:tav>
                                        <p:tav tm="100000">
                                          <p:val>
                                            <p:strVal val="ppt_y+.1"/>
                                          </p:val>
                                        </p:tav>
                                      </p:tavLst>
                                    </p:anim>
                                    <p:set>
                                      <p:cBhvr>
                                        <p:cTn id="52" dur="1" fill="hold">
                                          <p:stCondLst>
                                            <p:cond delay="999"/>
                                          </p:stCondLst>
                                        </p:cTn>
                                        <p:tgtEl>
                                          <p:spTgt spid="27"/>
                                        </p:tgtEl>
                                        <p:attrNameLst>
                                          <p:attrName>style.visibility</p:attrName>
                                        </p:attrNameLst>
                                      </p:cBhvr>
                                      <p:to>
                                        <p:strVal val="hidden"/>
                                      </p:to>
                                    </p:set>
                                  </p:childTnLst>
                                </p:cTn>
                              </p:par>
                              <p:par>
                                <p:cTn id="53" presetID="42" presetClass="exit" presetSubtype="0" fill="hold" nodeType="withEffect">
                                  <p:stCondLst>
                                    <p:cond delay="0"/>
                                  </p:stCondLst>
                                  <p:childTnLst>
                                    <p:animEffect transition="out" filter="fade">
                                      <p:cBhvr>
                                        <p:cTn id="54" dur="1000"/>
                                        <p:tgtEl>
                                          <p:spTgt spid="31"/>
                                        </p:tgtEl>
                                      </p:cBhvr>
                                    </p:animEffect>
                                    <p:anim calcmode="lin" valueType="num">
                                      <p:cBhvr>
                                        <p:cTn id="55" dur="1000"/>
                                        <p:tgtEl>
                                          <p:spTgt spid="31"/>
                                        </p:tgtEl>
                                        <p:attrNameLst>
                                          <p:attrName>ppt_x</p:attrName>
                                        </p:attrNameLst>
                                      </p:cBhvr>
                                      <p:tavLst>
                                        <p:tav tm="0">
                                          <p:val>
                                            <p:strVal val="ppt_x"/>
                                          </p:val>
                                        </p:tav>
                                        <p:tav tm="100000">
                                          <p:val>
                                            <p:strVal val="ppt_x"/>
                                          </p:val>
                                        </p:tav>
                                      </p:tavLst>
                                    </p:anim>
                                    <p:anim calcmode="lin" valueType="num">
                                      <p:cBhvr>
                                        <p:cTn id="56" dur="1000"/>
                                        <p:tgtEl>
                                          <p:spTgt spid="31"/>
                                        </p:tgtEl>
                                        <p:attrNameLst>
                                          <p:attrName>ppt_y</p:attrName>
                                        </p:attrNameLst>
                                      </p:cBhvr>
                                      <p:tavLst>
                                        <p:tav tm="0">
                                          <p:val>
                                            <p:strVal val="ppt_y"/>
                                          </p:val>
                                        </p:tav>
                                        <p:tav tm="100000">
                                          <p:val>
                                            <p:strVal val="ppt_y+.1"/>
                                          </p:val>
                                        </p:tav>
                                      </p:tavLst>
                                    </p:anim>
                                    <p:set>
                                      <p:cBhvr>
                                        <p:cTn id="57" dur="1" fill="hold">
                                          <p:stCondLst>
                                            <p:cond delay="999"/>
                                          </p:stCondLst>
                                        </p:cTn>
                                        <p:tgtEl>
                                          <p:spTgt spid="31"/>
                                        </p:tgtEl>
                                        <p:attrNameLst>
                                          <p:attrName>style.visibility</p:attrName>
                                        </p:attrNameLst>
                                      </p:cBhvr>
                                      <p:to>
                                        <p:strVal val="hidden"/>
                                      </p:to>
                                    </p:set>
                                  </p:childTnLst>
                                </p:cTn>
                              </p:par>
                              <p:par>
                                <p:cTn id="58" presetID="42" presetClass="exit" presetSubtype="0" fill="hold" grpId="1" nodeType="withEffect">
                                  <p:stCondLst>
                                    <p:cond delay="0"/>
                                  </p:stCondLst>
                                  <p:childTnLst>
                                    <p:animEffect transition="out" filter="fade">
                                      <p:cBhvr>
                                        <p:cTn id="59" dur="1000"/>
                                        <p:tgtEl>
                                          <p:spTgt spid="30"/>
                                        </p:tgtEl>
                                      </p:cBhvr>
                                    </p:animEffect>
                                    <p:anim calcmode="lin" valueType="num">
                                      <p:cBhvr>
                                        <p:cTn id="60" dur="1000"/>
                                        <p:tgtEl>
                                          <p:spTgt spid="30"/>
                                        </p:tgtEl>
                                        <p:attrNameLst>
                                          <p:attrName>ppt_x</p:attrName>
                                        </p:attrNameLst>
                                      </p:cBhvr>
                                      <p:tavLst>
                                        <p:tav tm="0">
                                          <p:val>
                                            <p:strVal val="ppt_x"/>
                                          </p:val>
                                        </p:tav>
                                        <p:tav tm="100000">
                                          <p:val>
                                            <p:strVal val="ppt_x"/>
                                          </p:val>
                                        </p:tav>
                                      </p:tavLst>
                                    </p:anim>
                                    <p:anim calcmode="lin" valueType="num">
                                      <p:cBhvr>
                                        <p:cTn id="61" dur="1000"/>
                                        <p:tgtEl>
                                          <p:spTgt spid="30"/>
                                        </p:tgtEl>
                                        <p:attrNameLst>
                                          <p:attrName>ppt_y</p:attrName>
                                        </p:attrNameLst>
                                      </p:cBhvr>
                                      <p:tavLst>
                                        <p:tav tm="0">
                                          <p:val>
                                            <p:strVal val="ppt_y"/>
                                          </p:val>
                                        </p:tav>
                                        <p:tav tm="100000">
                                          <p:val>
                                            <p:strVal val="ppt_y+.1"/>
                                          </p:val>
                                        </p:tav>
                                      </p:tavLst>
                                    </p:anim>
                                    <p:set>
                                      <p:cBhvr>
                                        <p:cTn id="62" dur="1" fill="hold">
                                          <p:stCondLst>
                                            <p:cond delay="999"/>
                                          </p:stCondLst>
                                        </p:cTn>
                                        <p:tgtEl>
                                          <p:spTgt spid="30"/>
                                        </p:tgtEl>
                                        <p:attrNameLst>
                                          <p:attrName>style.visibility</p:attrName>
                                        </p:attrNameLst>
                                      </p:cBhvr>
                                      <p:to>
                                        <p:strVal val="hidden"/>
                                      </p:to>
                                    </p:set>
                                  </p:childTnLst>
                                </p:cTn>
                              </p:par>
                            </p:childTnLst>
                          </p:cTn>
                        </p:par>
                        <p:par>
                          <p:cTn id="63" fill="hold">
                            <p:stCondLst>
                              <p:cond delay="1000"/>
                            </p:stCondLst>
                            <p:childTnLst>
                              <p:par>
                                <p:cTn id="64" presetID="42" presetClass="entr" presetSubtype="0"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7" grpId="1"/>
      <p:bldP spid="30" grpId="0"/>
      <p:bldP spid="30" grpId="1"/>
      <p:bldP spid="24" grpId="0"/>
      <p:bldP spid="2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2" name="Espaço Reservado para Número de Slide 1"/>
          <p:cNvSpPr>
            <a:spLocks noGrp="1"/>
          </p:cNvSpPr>
          <p:nvPr>
            <p:ph type="sldNum" sz="quarter" idx="12"/>
          </p:nvPr>
        </p:nvSpPr>
        <p:spPr/>
        <p:txBody>
          <a:bodyPr/>
          <a:lstStyle/>
          <a:p>
            <a:fld id="{D957C912-26D7-4E98-9CF3-5E4B8600EDFC}" type="slidenum">
              <a:rPr lang="pt-BR" smtClean="0"/>
              <a:t>16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8" name="CaixaDeTexto 27"/>
          <p:cNvSpPr txBox="1"/>
          <p:nvPr/>
        </p:nvSpPr>
        <p:spPr>
          <a:xfrm>
            <a:off x="1412440" y="421123"/>
            <a:ext cx="6291906" cy="46166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400" dirty="0" err="1" smtClean="0">
                <a:latin typeface="Georgia" pitchFamily="18" charset="0"/>
              </a:rPr>
              <a:t>Exercicio</a:t>
            </a:r>
            <a:endParaRPr lang="pt-BR" sz="2000" dirty="0">
              <a:latin typeface="Georgia" pitchFamily="18" charset="0"/>
            </a:endParaRPr>
          </a:p>
        </p:txBody>
      </p:sp>
      <p:cxnSp>
        <p:nvCxnSpPr>
          <p:cNvPr id="29" name="Conector reto 28"/>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24" name="Retângulo 23"/>
          <p:cNvSpPr/>
          <p:nvPr/>
        </p:nvSpPr>
        <p:spPr>
          <a:xfrm>
            <a:off x="1403648" y="1268760"/>
            <a:ext cx="6345794" cy="707886"/>
          </a:xfrm>
          <a:prstGeom prst="rect">
            <a:avLst/>
          </a:prstGeom>
        </p:spPr>
        <p:txBody>
          <a:bodyPr wrap="square">
            <a:spAutoFit/>
          </a:bodyPr>
          <a:lstStyle/>
          <a:p>
            <a:pPr algn="just"/>
            <a:r>
              <a:rPr lang="pt-BR" sz="2000" dirty="0" smtClean="0"/>
              <a:t>Faça um programa em Java que calcule a média de três notas  de um aluno.</a:t>
            </a:r>
          </a:p>
        </p:txBody>
      </p:sp>
      <p:sp>
        <p:nvSpPr>
          <p:cNvPr id="9" name="Retângulo 8"/>
          <p:cNvSpPr/>
          <p:nvPr/>
        </p:nvSpPr>
        <p:spPr>
          <a:xfrm>
            <a:off x="1475656" y="2134724"/>
            <a:ext cx="6345794" cy="400110"/>
          </a:xfrm>
          <a:prstGeom prst="rect">
            <a:avLst/>
          </a:prstGeom>
        </p:spPr>
        <p:txBody>
          <a:bodyPr wrap="square">
            <a:spAutoFit/>
          </a:bodyPr>
          <a:lstStyle/>
          <a:p>
            <a:pPr algn="just"/>
            <a:r>
              <a:rPr lang="pt-BR" sz="2000" dirty="0" smtClean="0"/>
              <a:t>Como saberemos se o aluno foi ou não aprovado?</a:t>
            </a:r>
          </a:p>
        </p:txBody>
      </p:sp>
      <p:grpSp>
        <p:nvGrpSpPr>
          <p:cNvPr id="16" name="Grupo 15"/>
          <p:cNvGrpSpPr/>
          <p:nvPr/>
        </p:nvGrpSpPr>
        <p:grpSpPr>
          <a:xfrm>
            <a:off x="1743922" y="2852936"/>
            <a:ext cx="5636390" cy="2016224"/>
            <a:chOff x="1743922" y="2852936"/>
            <a:chExt cx="5636390" cy="2016224"/>
          </a:xfrm>
        </p:grpSpPr>
        <p:sp>
          <p:nvSpPr>
            <p:cNvPr id="6" name="Fluxograma: Decisão 5"/>
            <p:cNvSpPr/>
            <p:nvPr/>
          </p:nvSpPr>
          <p:spPr>
            <a:xfrm>
              <a:off x="3730301" y="2852936"/>
              <a:ext cx="1656184" cy="1080120"/>
            </a:xfrm>
            <a:prstGeom prst="flowChartDecisi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BR" dirty="0" smtClean="0"/>
                <a:t>Media&gt;=7</a:t>
              </a:r>
              <a:endParaRPr lang="pt-BR" dirty="0"/>
            </a:p>
          </p:txBody>
        </p:sp>
        <p:sp>
          <p:nvSpPr>
            <p:cNvPr id="7" name="Fluxograma: Exibir 6"/>
            <p:cNvSpPr/>
            <p:nvPr/>
          </p:nvSpPr>
          <p:spPr>
            <a:xfrm>
              <a:off x="1743922" y="4140757"/>
              <a:ext cx="2016224" cy="720080"/>
            </a:xfrm>
            <a:prstGeom prst="flowChartDisplay">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pt-BR" dirty="0" smtClean="0"/>
                <a:t>“ Aprovado”</a:t>
              </a:r>
              <a:endParaRPr lang="pt-BR" dirty="0"/>
            </a:p>
          </p:txBody>
        </p:sp>
        <p:sp>
          <p:nvSpPr>
            <p:cNvPr id="12" name="Fluxograma: Exibir 11"/>
            <p:cNvSpPr/>
            <p:nvPr/>
          </p:nvSpPr>
          <p:spPr>
            <a:xfrm>
              <a:off x="5220072" y="4149080"/>
              <a:ext cx="2160240" cy="720080"/>
            </a:xfrm>
            <a:prstGeom prst="flowChartDisp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smtClean="0"/>
                <a:t>“ Reprovado”</a:t>
              </a:r>
              <a:endParaRPr lang="pt-BR" dirty="0"/>
            </a:p>
          </p:txBody>
        </p:sp>
        <p:cxnSp>
          <p:nvCxnSpPr>
            <p:cNvPr id="10" name="Conector de seta reta 9"/>
            <p:cNvCxnSpPr>
              <a:stCxn id="6" idx="1"/>
              <a:endCxn id="7" idx="0"/>
            </p:cNvCxnSpPr>
            <p:nvPr/>
          </p:nvCxnSpPr>
          <p:spPr>
            <a:xfrm rot="10800000" flipV="1">
              <a:off x="2752035" y="3392995"/>
              <a:ext cx="978267" cy="74776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Conector de seta reta 9"/>
            <p:cNvCxnSpPr>
              <a:stCxn id="6" idx="3"/>
              <a:endCxn id="12" idx="0"/>
            </p:cNvCxnSpPr>
            <p:nvPr/>
          </p:nvCxnSpPr>
          <p:spPr>
            <a:xfrm>
              <a:off x="5386485" y="3392996"/>
              <a:ext cx="913707" cy="75608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4" name="CaixaDeTexto 13"/>
            <p:cNvSpPr txBox="1"/>
            <p:nvPr/>
          </p:nvSpPr>
          <p:spPr>
            <a:xfrm>
              <a:off x="3241168" y="2924944"/>
              <a:ext cx="290464" cy="369332"/>
            </a:xfrm>
            <a:prstGeom prst="rect">
              <a:avLst/>
            </a:prstGeom>
            <a:noFill/>
          </p:spPr>
          <p:txBody>
            <a:bodyPr wrap="none" rtlCol="0">
              <a:spAutoFit/>
            </a:bodyPr>
            <a:lstStyle/>
            <a:p>
              <a:r>
                <a:rPr lang="pt-BR" dirty="0" smtClean="0"/>
                <a:t>S</a:t>
              </a:r>
              <a:endParaRPr lang="pt-BR" dirty="0"/>
            </a:p>
          </p:txBody>
        </p:sp>
        <p:sp>
          <p:nvSpPr>
            <p:cNvPr id="19" name="CaixaDeTexto 18"/>
            <p:cNvSpPr txBox="1"/>
            <p:nvPr/>
          </p:nvSpPr>
          <p:spPr>
            <a:xfrm>
              <a:off x="5649688" y="2924944"/>
              <a:ext cx="333746" cy="369332"/>
            </a:xfrm>
            <a:prstGeom prst="rect">
              <a:avLst/>
            </a:prstGeom>
            <a:noFill/>
          </p:spPr>
          <p:txBody>
            <a:bodyPr wrap="none" rtlCol="0">
              <a:spAutoFit/>
            </a:bodyPr>
            <a:lstStyle/>
            <a:p>
              <a:r>
                <a:rPr lang="pt-BR" dirty="0" smtClean="0"/>
                <a:t>N</a:t>
              </a:r>
              <a:endParaRPr lang="pt-BR" dirty="0"/>
            </a:p>
          </p:txBody>
        </p:sp>
      </p:grpSp>
    </p:spTree>
    <p:extLst>
      <p:ext uri="{BB962C8B-B14F-4D97-AF65-F5344CB8AC3E}">
        <p14:creationId xmlns:p14="http://schemas.microsoft.com/office/powerpoint/2010/main" val="12381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220753"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Condicionais (‘</a:t>
            </a:r>
            <a:r>
              <a:rPr lang="pt-BR" sz="2400" dirty="0" err="1" smtClean="0">
                <a:effectLst>
                  <a:outerShdw blurRad="50800" dist="38100" dir="2700000" algn="tl" rotWithShape="0">
                    <a:prstClr val="black">
                      <a:alpha val="40000"/>
                    </a:prstClr>
                  </a:outerShdw>
                </a:effectLst>
                <a:latin typeface="Georgia" pitchFamily="18" charset="0"/>
              </a:rPr>
              <a:t>if-else</a:t>
            </a:r>
            <a:r>
              <a:rPr lang="pt-BR" sz="2400" dirty="0" smtClean="0">
                <a:effectLst>
                  <a:outerShdw blurRad="50800" dist="38100" dir="2700000" algn="tl" rotWithShape="0">
                    <a:prstClr val="black">
                      <a:alpha val="40000"/>
                    </a:prstClr>
                  </a:outerShdw>
                </a:effectLst>
                <a:latin typeface="Georgia" pitchFamily="18" charset="0"/>
              </a:rPr>
              <a:t>’)</a:t>
            </a:r>
            <a:endParaRPr lang="pt-BR" sz="2000" dirty="0">
              <a:effectLst>
                <a:outerShdw blurRad="50800" dist="38100" dir="2700000" algn="tl" rotWithShape="0">
                  <a:prstClr val="black">
                    <a:alpha val="40000"/>
                  </a:prstClr>
                </a:outerShdw>
              </a:effectLst>
              <a:latin typeface="Georgia" pitchFamily="18" charset="0"/>
            </a:endParaRPr>
          </a:p>
        </p:txBody>
      </p:sp>
      <p:sp>
        <p:nvSpPr>
          <p:cNvPr id="16" name="CaixaDeTexto 15"/>
          <p:cNvSpPr txBox="1"/>
          <p:nvPr/>
        </p:nvSpPr>
        <p:spPr>
          <a:xfrm>
            <a:off x="1259632" y="1027752"/>
            <a:ext cx="6912768" cy="4801314"/>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p>
          <a:p>
            <a:r>
              <a:rPr lang="en-US" dirty="0"/>
              <a:t>      public static void main(String[] </a:t>
            </a:r>
            <a:r>
              <a:rPr lang="en-US" dirty="0" err="1"/>
              <a:t>args</a:t>
            </a:r>
            <a:r>
              <a:rPr lang="en-US" dirty="0"/>
              <a:t>) {</a:t>
            </a:r>
          </a:p>
          <a:p>
            <a:r>
              <a:rPr lang="pt-BR" dirty="0"/>
              <a:t>            Scanner input = new Scanner(System.</a:t>
            </a:r>
            <a:r>
              <a:rPr lang="pt-BR" i="1" dirty="0"/>
              <a:t>in);</a:t>
            </a:r>
            <a:endParaRPr lang="pt-BR" dirty="0"/>
          </a:p>
          <a:p>
            <a:r>
              <a:rPr lang="pt-BR" dirty="0"/>
              <a:t>            </a:t>
            </a:r>
            <a:r>
              <a:rPr lang="pt-BR" dirty="0" err="1"/>
              <a:t>System.</a:t>
            </a:r>
            <a:r>
              <a:rPr lang="pt-BR" i="1" dirty="0" err="1"/>
              <a:t>out.println</a:t>
            </a:r>
            <a:r>
              <a:rPr lang="pt-BR" i="1" dirty="0"/>
              <a:t>("Entre com a primeira nota do aluno:");</a:t>
            </a:r>
          </a:p>
          <a:p>
            <a:r>
              <a:rPr lang="pt-BR" dirty="0"/>
              <a:t>            </a:t>
            </a:r>
            <a:r>
              <a:rPr lang="pt-BR" dirty="0" err="1"/>
              <a:t>int</a:t>
            </a:r>
            <a:r>
              <a:rPr lang="pt-BR" dirty="0"/>
              <a:t> n1 = </a:t>
            </a:r>
            <a:r>
              <a:rPr lang="pt-BR" dirty="0" err="1"/>
              <a:t>input.nextInt</a:t>
            </a:r>
            <a:r>
              <a:rPr lang="pt-BR" dirty="0"/>
              <a:t>();</a:t>
            </a:r>
          </a:p>
          <a:p>
            <a:r>
              <a:rPr lang="pt-BR" dirty="0"/>
              <a:t>            </a:t>
            </a:r>
            <a:r>
              <a:rPr lang="pt-BR" dirty="0" err="1"/>
              <a:t>System.</a:t>
            </a:r>
            <a:r>
              <a:rPr lang="pt-BR" i="1" dirty="0" err="1"/>
              <a:t>out.println</a:t>
            </a:r>
            <a:r>
              <a:rPr lang="pt-BR" i="1" dirty="0"/>
              <a:t>("Entre com a segunda nota do aluno:");</a:t>
            </a:r>
          </a:p>
          <a:p>
            <a:r>
              <a:rPr lang="pt-BR" dirty="0"/>
              <a:t>            </a:t>
            </a:r>
            <a:r>
              <a:rPr lang="pt-BR" dirty="0" err="1"/>
              <a:t>int</a:t>
            </a:r>
            <a:r>
              <a:rPr lang="pt-BR" dirty="0"/>
              <a:t> n2 = </a:t>
            </a:r>
            <a:r>
              <a:rPr lang="pt-BR" dirty="0" err="1"/>
              <a:t>input.nextInt</a:t>
            </a:r>
            <a:r>
              <a:rPr lang="pt-BR" dirty="0"/>
              <a:t>();</a:t>
            </a:r>
          </a:p>
          <a:p>
            <a:r>
              <a:rPr lang="pt-BR" dirty="0"/>
              <a:t>            </a:t>
            </a:r>
            <a:r>
              <a:rPr lang="pt-BR" dirty="0" err="1"/>
              <a:t>System.</a:t>
            </a:r>
            <a:r>
              <a:rPr lang="pt-BR" i="1" dirty="0" err="1"/>
              <a:t>out.println</a:t>
            </a:r>
            <a:r>
              <a:rPr lang="pt-BR" i="1" dirty="0"/>
              <a:t>("Entre com a terceira nota do aluno:");</a:t>
            </a:r>
          </a:p>
          <a:p>
            <a:r>
              <a:rPr lang="pt-BR" dirty="0"/>
              <a:t>            </a:t>
            </a:r>
            <a:r>
              <a:rPr lang="pt-BR" dirty="0" err="1"/>
              <a:t>int</a:t>
            </a:r>
            <a:r>
              <a:rPr lang="pt-BR" dirty="0"/>
              <a:t> n3 = </a:t>
            </a:r>
            <a:r>
              <a:rPr lang="pt-BR" dirty="0" err="1"/>
              <a:t>input.nextInt</a:t>
            </a:r>
            <a:r>
              <a:rPr lang="pt-BR" dirty="0"/>
              <a:t>();</a:t>
            </a:r>
          </a:p>
          <a:p>
            <a:r>
              <a:rPr lang="pt-BR" dirty="0"/>
              <a:t>            </a:t>
            </a:r>
            <a:r>
              <a:rPr lang="pt-BR" dirty="0" err="1"/>
              <a:t>float</a:t>
            </a:r>
            <a:r>
              <a:rPr lang="pt-BR" dirty="0"/>
              <a:t> media = (n1+n2+n3)/3</a:t>
            </a:r>
            <a:r>
              <a:rPr lang="pt-BR" dirty="0" smtClean="0"/>
              <a:t>;</a:t>
            </a:r>
          </a:p>
          <a:p>
            <a:r>
              <a:rPr lang="pt-BR" dirty="0" smtClean="0"/>
              <a:t>            </a:t>
            </a:r>
            <a:r>
              <a:rPr lang="pt-BR" dirty="0" err="1" smtClean="0"/>
              <a:t>System.</a:t>
            </a:r>
            <a:r>
              <a:rPr lang="pt-BR" i="1" dirty="0" err="1" smtClean="0"/>
              <a:t>out.println</a:t>
            </a:r>
            <a:r>
              <a:rPr lang="pt-BR" i="1" dirty="0"/>
              <a:t>("A média do aluno foi..:"+ media);</a:t>
            </a:r>
            <a:endParaRPr lang="pt-BR" dirty="0"/>
          </a:p>
          <a:p>
            <a:r>
              <a:rPr lang="pt-BR" b="1" dirty="0">
                <a:solidFill>
                  <a:schemeClr val="accent2">
                    <a:lumMod val="60000"/>
                    <a:lumOff val="40000"/>
                  </a:schemeClr>
                </a:solidFill>
              </a:rPr>
              <a:t>            </a:t>
            </a:r>
            <a:r>
              <a:rPr lang="pt-BR" b="1" dirty="0" err="1">
                <a:solidFill>
                  <a:schemeClr val="tx1"/>
                </a:solidFill>
              </a:rPr>
              <a:t>if</a:t>
            </a:r>
            <a:r>
              <a:rPr lang="pt-BR" b="1" dirty="0">
                <a:solidFill>
                  <a:schemeClr val="tx1"/>
                </a:solidFill>
              </a:rPr>
              <a:t>(</a:t>
            </a:r>
            <a:r>
              <a:rPr lang="pt-BR" b="1" dirty="0">
                <a:solidFill>
                  <a:schemeClr val="accent6"/>
                </a:solidFill>
              </a:rPr>
              <a:t>media &gt;=7</a:t>
            </a:r>
            <a:r>
              <a:rPr lang="pt-BR" b="1" dirty="0">
                <a:solidFill>
                  <a:schemeClr val="tx1"/>
                </a:solidFill>
              </a:rPr>
              <a:t>){</a:t>
            </a:r>
          </a:p>
          <a:p>
            <a:r>
              <a:rPr lang="pt-BR" b="1" dirty="0">
                <a:solidFill>
                  <a:schemeClr val="accent4">
                    <a:lumMod val="75000"/>
                  </a:schemeClr>
                </a:solidFill>
              </a:rPr>
              <a:t>                </a:t>
            </a:r>
            <a:r>
              <a:rPr lang="pt-BR" b="1" dirty="0" err="1">
                <a:solidFill>
                  <a:schemeClr val="accent4">
                    <a:lumMod val="75000"/>
                  </a:schemeClr>
                </a:solidFill>
              </a:rPr>
              <a:t>System.</a:t>
            </a:r>
            <a:r>
              <a:rPr lang="pt-BR" b="1" i="1" dirty="0" err="1">
                <a:solidFill>
                  <a:schemeClr val="accent4">
                    <a:lumMod val="75000"/>
                  </a:schemeClr>
                </a:solidFill>
              </a:rPr>
              <a:t>out.println</a:t>
            </a:r>
            <a:r>
              <a:rPr lang="pt-BR" b="1" i="1" dirty="0">
                <a:solidFill>
                  <a:schemeClr val="accent4">
                    <a:lumMod val="75000"/>
                  </a:schemeClr>
                </a:solidFill>
              </a:rPr>
              <a:t>("O aluno foi aprovado.");</a:t>
            </a:r>
          </a:p>
          <a:p>
            <a:r>
              <a:rPr lang="pt-BR" b="1" dirty="0">
                <a:solidFill>
                  <a:schemeClr val="tx1"/>
                </a:solidFill>
              </a:rPr>
              <a:t>            }</a:t>
            </a:r>
            <a:r>
              <a:rPr lang="pt-BR" b="1" dirty="0" err="1">
                <a:solidFill>
                  <a:schemeClr val="tx1"/>
                </a:solidFill>
              </a:rPr>
              <a:t>else</a:t>
            </a:r>
            <a:r>
              <a:rPr lang="pt-BR" b="1" dirty="0">
                <a:solidFill>
                  <a:schemeClr val="tx1"/>
                </a:solidFill>
              </a:rPr>
              <a:t>{</a:t>
            </a:r>
          </a:p>
          <a:p>
            <a:r>
              <a:rPr lang="pt-BR" b="1" dirty="0">
                <a:solidFill>
                  <a:schemeClr val="accent2">
                    <a:lumMod val="60000"/>
                    <a:lumOff val="40000"/>
                  </a:schemeClr>
                </a:solidFill>
              </a:rPr>
              <a:t>                 </a:t>
            </a:r>
            <a:r>
              <a:rPr lang="pt-BR" b="1" dirty="0" err="1">
                <a:solidFill>
                  <a:schemeClr val="accent1">
                    <a:lumMod val="75000"/>
                  </a:schemeClr>
                </a:solidFill>
              </a:rPr>
              <a:t>System.</a:t>
            </a:r>
            <a:r>
              <a:rPr lang="pt-BR" b="1" i="1" dirty="0" err="1">
                <a:solidFill>
                  <a:schemeClr val="accent1">
                    <a:lumMod val="75000"/>
                  </a:schemeClr>
                </a:solidFill>
              </a:rPr>
              <a:t>out.println</a:t>
            </a:r>
            <a:r>
              <a:rPr lang="pt-BR" b="1" i="1" dirty="0">
                <a:solidFill>
                  <a:schemeClr val="accent1">
                    <a:lumMod val="75000"/>
                  </a:schemeClr>
                </a:solidFill>
              </a:rPr>
              <a:t>("O aluno não foi aprovado.");</a:t>
            </a:r>
          </a:p>
          <a:p>
            <a:r>
              <a:rPr lang="pt-BR" b="1" dirty="0">
                <a:solidFill>
                  <a:schemeClr val="tx1"/>
                </a:solidFill>
              </a:rPr>
              <a:t>            }</a:t>
            </a:r>
          </a:p>
          <a:p>
            <a:r>
              <a:rPr lang="pt-BR" dirty="0"/>
              <a:t>}</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CaixaDeTexto 8"/>
          <p:cNvSpPr txBox="1"/>
          <p:nvPr/>
        </p:nvSpPr>
        <p:spPr>
          <a:xfrm>
            <a:off x="5004048" y="3889705"/>
            <a:ext cx="3663016" cy="1477328"/>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smtClean="0">
                <a:solidFill>
                  <a:schemeClr val="tx1"/>
                </a:solidFill>
              </a:rPr>
              <a:t>if</a:t>
            </a:r>
            <a:r>
              <a:rPr lang="pt-BR" b="1" dirty="0" smtClean="0">
                <a:solidFill>
                  <a:schemeClr val="tx1"/>
                </a:solidFill>
              </a:rPr>
              <a:t>(</a:t>
            </a:r>
            <a:r>
              <a:rPr lang="pt-BR" b="1" dirty="0" smtClean="0">
                <a:solidFill>
                  <a:srgbClr val="00B0F0"/>
                </a:solidFill>
              </a:rPr>
              <a:t>condição</a:t>
            </a:r>
            <a:r>
              <a:rPr lang="pt-BR" b="1" dirty="0" smtClean="0">
                <a:solidFill>
                  <a:schemeClr val="tx1"/>
                </a:solidFill>
              </a:rPr>
              <a:t>){</a:t>
            </a:r>
            <a:endParaRPr lang="pt-BR" b="1" dirty="0">
              <a:solidFill>
                <a:schemeClr val="tx1"/>
              </a:solidFill>
            </a:endParaRPr>
          </a:p>
          <a:p>
            <a:r>
              <a:rPr lang="pt-BR" b="1" i="1" dirty="0" smtClean="0">
                <a:solidFill>
                  <a:schemeClr val="accent4"/>
                </a:solidFill>
              </a:rPr>
              <a:t>Códigos caso condição verdadeira</a:t>
            </a:r>
            <a:endParaRPr lang="pt-BR" b="1" i="1" dirty="0">
              <a:solidFill>
                <a:schemeClr val="accent4"/>
              </a:solidFill>
            </a:endParaRPr>
          </a:p>
          <a:p>
            <a:r>
              <a:rPr lang="pt-BR" b="1" dirty="0" smtClean="0">
                <a:solidFill>
                  <a:schemeClr val="tx1"/>
                </a:solidFill>
              </a:rPr>
              <a:t>}</a:t>
            </a:r>
            <a:r>
              <a:rPr lang="pt-BR" b="1" dirty="0" err="1">
                <a:solidFill>
                  <a:schemeClr val="tx1"/>
                </a:solidFill>
              </a:rPr>
              <a:t>else</a:t>
            </a:r>
            <a:r>
              <a:rPr lang="pt-BR" b="1" dirty="0">
                <a:solidFill>
                  <a:schemeClr val="tx1"/>
                </a:solidFill>
              </a:rPr>
              <a:t>{</a:t>
            </a:r>
          </a:p>
          <a:p>
            <a:r>
              <a:rPr lang="pt-BR" b="1" i="1" dirty="0" smtClean="0">
                <a:solidFill>
                  <a:schemeClr val="accent1">
                    <a:lumMod val="75000"/>
                  </a:schemeClr>
                </a:solidFill>
              </a:rPr>
              <a:t>Código caso condição falsa</a:t>
            </a:r>
            <a:endParaRPr lang="pt-BR" b="1" i="1" dirty="0">
              <a:solidFill>
                <a:schemeClr val="accent1">
                  <a:lumMod val="75000"/>
                </a:schemeClr>
              </a:solidFill>
            </a:endParaRPr>
          </a:p>
          <a:p>
            <a:r>
              <a:rPr lang="pt-BR" b="1" dirty="0" smtClean="0">
                <a:solidFill>
                  <a:schemeClr val="tx1"/>
                </a:solidFill>
              </a:rPr>
              <a:t>}</a:t>
            </a:r>
            <a:endParaRPr lang="pt-BR" b="1" dirty="0">
              <a:solidFill>
                <a:schemeClr val="tx1"/>
              </a:solidFill>
            </a:endParaRPr>
          </a:p>
        </p:txBody>
      </p:sp>
      <p:graphicFrame>
        <p:nvGraphicFramePr>
          <p:cNvPr id="11" name="Tabela 10"/>
          <p:cNvGraphicFramePr>
            <a:graphicFrameLocks noGrp="1"/>
          </p:cNvGraphicFramePr>
          <p:nvPr>
            <p:extLst>
              <p:ext uri="{D42A27DB-BD31-4B8C-83A1-F6EECF244321}">
                <p14:modId xmlns:p14="http://schemas.microsoft.com/office/powerpoint/2010/main" val="1937257106"/>
              </p:ext>
            </p:extLst>
          </p:nvPr>
        </p:nvGraphicFramePr>
        <p:xfrm>
          <a:off x="5411279" y="3640626"/>
          <a:ext cx="2848554" cy="1975485"/>
        </p:xfrm>
        <a:graphic>
          <a:graphicData uri="http://schemas.openxmlformats.org/drawingml/2006/table">
            <a:tbl>
              <a:tblPr firstRow="1" firstCol="1" bandRow="1">
                <a:tableStyleId>{C4B1156A-380E-4F78-BDF5-A606A8083BF9}</a:tableStyleId>
              </a:tblPr>
              <a:tblGrid>
                <a:gridCol w="1538662"/>
                <a:gridCol w="525801"/>
                <a:gridCol w="784091"/>
              </a:tblGrid>
              <a:tr h="314960">
                <a:tc>
                  <a:txBody>
                    <a:bodyPr/>
                    <a:lstStyle/>
                    <a:p>
                      <a:pPr algn="just">
                        <a:lnSpc>
                          <a:spcPct val="115000"/>
                        </a:lnSpc>
                        <a:spcAft>
                          <a:spcPts val="0"/>
                        </a:spcAft>
                      </a:pPr>
                      <a:r>
                        <a:rPr lang="pt-BR" sz="1600" dirty="0">
                          <a:effectLst/>
                        </a:rPr>
                        <a:t> Igual </a:t>
                      </a:r>
                      <a:endParaRPr lang="pt-BR" sz="1600" dirty="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 X ==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a:effectLst/>
                        </a:rPr>
                        <a:t>Diferente</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 y</a:t>
                      </a:r>
                      <a:endParaRPr lang="pt-BR" sz="1600">
                        <a:effectLst/>
                        <a:latin typeface="Calibri"/>
                        <a:ea typeface="MS Mincho"/>
                        <a:cs typeface="Times New Roman"/>
                      </a:endParaRPr>
                    </a:p>
                  </a:txBody>
                  <a:tcPr marL="68580" marR="68580" marT="0" marB="0"/>
                </a:tc>
              </a:tr>
              <a:tr h="328295">
                <a:tc>
                  <a:txBody>
                    <a:bodyPr/>
                    <a:lstStyle/>
                    <a:p>
                      <a:pPr algn="just">
                        <a:lnSpc>
                          <a:spcPct val="115000"/>
                        </a:lnSpc>
                        <a:spcAft>
                          <a:spcPts val="0"/>
                        </a:spcAft>
                      </a:pPr>
                      <a:r>
                        <a:rPr lang="pt-BR" sz="1600">
                          <a:effectLst/>
                        </a:rPr>
                        <a:t>Maior</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&gt; </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&gt;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a:effectLst/>
                        </a:rPr>
                        <a:t>Menor</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&lt; </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&lt; Y</a:t>
                      </a:r>
                      <a:endParaRPr lang="pt-BR" sz="1600">
                        <a:effectLst/>
                        <a:latin typeface="Calibri"/>
                        <a:ea typeface="MS Mincho"/>
                        <a:cs typeface="Times New Roman"/>
                      </a:endParaRPr>
                    </a:p>
                  </a:txBody>
                  <a:tcPr marL="68580" marR="68580" marT="0" marB="0"/>
                </a:tc>
              </a:tr>
              <a:tr h="328295">
                <a:tc>
                  <a:txBody>
                    <a:bodyPr/>
                    <a:lstStyle/>
                    <a:p>
                      <a:pPr algn="just">
                        <a:lnSpc>
                          <a:spcPct val="115000"/>
                        </a:lnSpc>
                        <a:spcAft>
                          <a:spcPts val="0"/>
                        </a:spcAft>
                      </a:pPr>
                      <a:r>
                        <a:rPr lang="pt-BR" sz="1600" dirty="0">
                          <a:effectLst/>
                        </a:rPr>
                        <a:t>Maior ou igual</a:t>
                      </a:r>
                      <a:endParaRPr lang="pt-BR" sz="1600" dirty="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&gt;=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X &gt;= y</a:t>
                      </a:r>
                      <a:endParaRPr lang="pt-BR" sz="1600">
                        <a:effectLst/>
                        <a:latin typeface="Calibri"/>
                        <a:ea typeface="MS Mincho"/>
                        <a:cs typeface="Times New Roman"/>
                      </a:endParaRPr>
                    </a:p>
                  </a:txBody>
                  <a:tcPr marL="68580" marR="68580" marT="0" marB="0"/>
                </a:tc>
              </a:tr>
              <a:tr h="334645">
                <a:tc>
                  <a:txBody>
                    <a:bodyPr/>
                    <a:lstStyle/>
                    <a:p>
                      <a:pPr algn="just">
                        <a:lnSpc>
                          <a:spcPct val="115000"/>
                        </a:lnSpc>
                        <a:spcAft>
                          <a:spcPts val="0"/>
                        </a:spcAft>
                      </a:pPr>
                      <a:r>
                        <a:rPr lang="pt-BR" sz="1600" dirty="0">
                          <a:effectLst/>
                        </a:rPr>
                        <a:t>Menor ou igual</a:t>
                      </a:r>
                      <a:endParaRPr lang="pt-BR" sz="1600" dirty="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a:effectLst/>
                        </a:rPr>
                        <a:t>&lt;=</a:t>
                      </a:r>
                      <a:endParaRPr lang="pt-BR" sz="1600">
                        <a:effectLst/>
                        <a:latin typeface="Calibri"/>
                        <a:ea typeface="MS Mincho"/>
                        <a:cs typeface="Times New Roman"/>
                      </a:endParaRPr>
                    </a:p>
                  </a:txBody>
                  <a:tcPr marL="68580" marR="68580" marT="0" marB="0"/>
                </a:tc>
                <a:tc>
                  <a:txBody>
                    <a:bodyPr/>
                    <a:lstStyle/>
                    <a:p>
                      <a:pPr algn="just">
                        <a:lnSpc>
                          <a:spcPct val="115000"/>
                        </a:lnSpc>
                        <a:spcAft>
                          <a:spcPts val="0"/>
                        </a:spcAft>
                      </a:pPr>
                      <a:r>
                        <a:rPr lang="pt-BR" sz="1600" dirty="0">
                          <a:effectLst/>
                        </a:rPr>
                        <a:t>X &lt;= y</a:t>
                      </a:r>
                      <a:endParaRPr lang="pt-BR" sz="1600" dirty="0">
                        <a:effectLst/>
                        <a:latin typeface="Calibri"/>
                        <a:ea typeface="MS Mincho"/>
                        <a:cs typeface="Times New Roman"/>
                      </a:endParaRPr>
                    </a:p>
                  </a:txBody>
                  <a:tcPr marL="68580" marR="68580" marT="0" marB="0"/>
                </a:tc>
              </a:tr>
            </a:tbl>
          </a:graphicData>
        </a:graphic>
      </p:graphicFrame>
    </p:spTree>
    <p:extLst>
      <p:ext uri="{BB962C8B-B14F-4D97-AF65-F5344CB8AC3E}">
        <p14:creationId xmlns:p14="http://schemas.microsoft.com/office/powerpoint/2010/main" val="2248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2" name="Espaço Reservado para Número de Slide 1"/>
          <p:cNvSpPr>
            <a:spLocks noGrp="1"/>
          </p:cNvSpPr>
          <p:nvPr>
            <p:ph type="sldNum" sz="quarter" idx="12"/>
          </p:nvPr>
        </p:nvSpPr>
        <p:spPr/>
        <p:txBody>
          <a:bodyPr/>
          <a:lstStyle/>
          <a:p>
            <a:fld id="{D957C912-26D7-4E98-9CF3-5E4B8600EDFC}" type="slidenum">
              <a:rPr lang="pt-BR" smtClean="0"/>
              <a:t>18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8" name="CaixaDeTexto 27"/>
          <p:cNvSpPr txBox="1"/>
          <p:nvPr/>
        </p:nvSpPr>
        <p:spPr>
          <a:xfrm>
            <a:off x="1412440" y="421123"/>
            <a:ext cx="6291906" cy="46166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pt-BR" sz="2400" dirty="0" err="1" smtClean="0">
                <a:latin typeface="Georgia" pitchFamily="18" charset="0"/>
              </a:rPr>
              <a:t>Exercicio</a:t>
            </a:r>
            <a:endParaRPr lang="pt-BR" sz="2000" dirty="0">
              <a:latin typeface="Georgia" pitchFamily="18" charset="0"/>
            </a:endParaRPr>
          </a:p>
        </p:txBody>
      </p:sp>
      <p:cxnSp>
        <p:nvCxnSpPr>
          <p:cNvPr id="29" name="Conector reto 28"/>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24" name="Retângulo 23"/>
          <p:cNvSpPr/>
          <p:nvPr/>
        </p:nvSpPr>
        <p:spPr>
          <a:xfrm>
            <a:off x="899592" y="1124744"/>
            <a:ext cx="7520140" cy="1015663"/>
          </a:xfrm>
          <a:prstGeom prst="rect">
            <a:avLst/>
          </a:prstGeom>
        </p:spPr>
        <p:txBody>
          <a:bodyPr wrap="square">
            <a:spAutoFit/>
          </a:bodyPr>
          <a:lstStyle/>
          <a:p>
            <a:pPr algn="just"/>
            <a:r>
              <a:rPr lang="pt-BR" sz="2000" dirty="0" smtClean="0"/>
              <a:t>Caso o aluno seja aprovado, vamos exibir “aprovado”, caso contrário, o programa deverá pedir a nota de exame.</a:t>
            </a:r>
          </a:p>
          <a:p>
            <a:pPr algn="just"/>
            <a:r>
              <a:rPr lang="pt-BR" sz="2000" dirty="0" smtClean="0"/>
              <a:t>Caso essa nota seja maior que 5, ele será aprovado, senão reprovado.</a:t>
            </a:r>
          </a:p>
        </p:txBody>
      </p:sp>
      <p:grpSp>
        <p:nvGrpSpPr>
          <p:cNvPr id="17" name="Grupo 16"/>
          <p:cNvGrpSpPr/>
          <p:nvPr/>
        </p:nvGrpSpPr>
        <p:grpSpPr>
          <a:xfrm>
            <a:off x="323528" y="2204864"/>
            <a:ext cx="8422305" cy="3672408"/>
            <a:chOff x="323528" y="2204864"/>
            <a:chExt cx="8422305" cy="3672408"/>
          </a:xfrm>
        </p:grpSpPr>
        <p:sp>
          <p:nvSpPr>
            <p:cNvPr id="6" name="Fluxograma: Decisão 5"/>
            <p:cNvSpPr/>
            <p:nvPr/>
          </p:nvSpPr>
          <p:spPr>
            <a:xfrm>
              <a:off x="2309907" y="2204864"/>
              <a:ext cx="1656184" cy="1080120"/>
            </a:xfrm>
            <a:prstGeom prst="flowChartDecisi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BR" dirty="0" smtClean="0"/>
                <a:t>Media&gt;=7</a:t>
              </a:r>
              <a:endParaRPr lang="pt-BR" dirty="0"/>
            </a:p>
          </p:txBody>
        </p:sp>
        <p:sp>
          <p:nvSpPr>
            <p:cNvPr id="7" name="Fluxograma: Exibir 6"/>
            <p:cNvSpPr/>
            <p:nvPr/>
          </p:nvSpPr>
          <p:spPr>
            <a:xfrm>
              <a:off x="323528" y="3492685"/>
              <a:ext cx="2016224" cy="720080"/>
            </a:xfrm>
            <a:prstGeom prst="flowChartDisplay">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pt-BR" dirty="0" smtClean="0"/>
                <a:t>“ Aprovado”</a:t>
              </a:r>
              <a:endParaRPr lang="pt-BR" dirty="0"/>
            </a:p>
          </p:txBody>
        </p:sp>
        <p:sp>
          <p:nvSpPr>
            <p:cNvPr id="12" name="Fluxograma: Dados 11"/>
            <p:cNvSpPr/>
            <p:nvPr/>
          </p:nvSpPr>
          <p:spPr>
            <a:xfrm>
              <a:off x="4687272" y="2924944"/>
              <a:ext cx="2494809" cy="720080"/>
            </a:xfrm>
            <a:prstGeom prst="flowChartInputOutp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BR" dirty="0" err="1" smtClean="0"/>
                <a:t>Nota_exame</a:t>
              </a:r>
              <a:endParaRPr lang="pt-BR" dirty="0"/>
            </a:p>
          </p:txBody>
        </p:sp>
        <p:cxnSp>
          <p:nvCxnSpPr>
            <p:cNvPr id="10" name="Conector de seta reta 9"/>
            <p:cNvCxnSpPr>
              <a:stCxn id="6" idx="1"/>
              <a:endCxn id="7" idx="0"/>
            </p:cNvCxnSpPr>
            <p:nvPr/>
          </p:nvCxnSpPr>
          <p:spPr>
            <a:xfrm rot="10800000" flipV="1">
              <a:off x="1331641" y="2744923"/>
              <a:ext cx="978267" cy="74776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Conector de seta reta 9"/>
            <p:cNvCxnSpPr>
              <a:stCxn id="6" idx="3"/>
            </p:cNvCxnSpPr>
            <p:nvPr/>
          </p:nvCxnSpPr>
          <p:spPr>
            <a:xfrm>
              <a:off x="3966091" y="2744924"/>
              <a:ext cx="1801302" cy="18002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4" name="CaixaDeTexto 13"/>
            <p:cNvSpPr txBox="1"/>
            <p:nvPr/>
          </p:nvSpPr>
          <p:spPr>
            <a:xfrm>
              <a:off x="1820774" y="2276872"/>
              <a:ext cx="290464" cy="369332"/>
            </a:xfrm>
            <a:prstGeom prst="rect">
              <a:avLst/>
            </a:prstGeom>
            <a:noFill/>
          </p:spPr>
          <p:txBody>
            <a:bodyPr wrap="none" rtlCol="0">
              <a:spAutoFit/>
            </a:bodyPr>
            <a:lstStyle/>
            <a:p>
              <a:r>
                <a:rPr lang="pt-BR" dirty="0" smtClean="0"/>
                <a:t>S</a:t>
              </a:r>
              <a:endParaRPr lang="pt-BR" dirty="0"/>
            </a:p>
          </p:txBody>
        </p:sp>
        <p:sp>
          <p:nvSpPr>
            <p:cNvPr id="19" name="CaixaDeTexto 18"/>
            <p:cNvSpPr txBox="1"/>
            <p:nvPr/>
          </p:nvSpPr>
          <p:spPr>
            <a:xfrm>
              <a:off x="4229294" y="2276872"/>
              <a:ext cx="333746" cy="369332"/>
            </a:xfrm>
            <a:prstGeom prst="rect">
              <a:avLst/>
            </a:prstGeom>
            <a:noFill/>
          </p:spPr>
          <p:txBody>
            <a:bodyPr wrap="none" rtlCol="0">
              <a:spAutoFit/>
            </a:bodyPr>
            <a:lstStyle/>
            <a:p>
              <a:r>
                <a:rPr lang="pt-BR" dirty="0" smtClean="0"/>
                <a:t>N</a:t>
              </a:r>
              <a:endParaRPr lang="pt-BR" dirty="0"/>
            </a:p>
          </p:txBody>
        </p:sp>
        <p:sp>
          <p:nvSpPr>
            <p:cNvPr id="18" name="Fluxograma: Decisão 17"/>
            <p:cNvSpPr/>
            <p:nvPr/>
          </p:nvSpPr>
          <p:spPr>
            <a:xfrm>
              <a:off x="5076056" y="4005064"/>
              <a:ext cx="1656184" cy="1080120"/>
            </a:xfrm>
            <a:prstGeom prst="flowChartDecisi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pt-BR" dirty="0" smtClean="0"/>
                <a:t>Media&gt;=7</a:t>
              </a:r>
              <a:endParaRPr lang="pt-BR" dirty="0"/>
            </a:p>
          </p:txBody>
        </p:sp>
        <p:sp>
          <p:nvSpPr>
            <p:cNvPr id="20" name="Fluxograma: Exibir 19"/>
            <p:cNvSpPr/>
            <p:nvPr/>
          </p:nvSpPr>
          <p:spPr>
            <a:xfrm>
              <a:off x="2771800" y="5085184"/>
              <a:ext cx="2016224" cy="720080"/>
            </a:xfrm>
            <a:prstGeom prst="flowChartDisplay">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pt-BR" dirty="0" smtClean="0"/>
                <a:t>“ Aprovado em exame”</a:t>
              </a:r>
              <a:endParaRPr lang="pt-BR" dirty="0"/>
            </a:p>
          </p:txBody>
        </p:sp>
        <p:sp>
          <p:nvSpPr>
            <p:cNvPr id="21" name="Fluxograma: Exibir 20"/>
            <p:cNvSpPr/>
            <p:nvPr/>
          </p:nvSpPr>
          <p:spPr>
            <a:xfrm>
              <a:off x="6585593" y="5157192"/>
              <a:ext cx="2160240" cy="720080"/>
            </a:xfrm>
            <a:prstGeom prst="flowChartDisp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smtClean="0"/>
                <a:t>“ Reprovado”</a:t>
              </a:r>
              <a:endParaRPr lang="pt-BR" dirty="0"/>
            </a:p>
          </p:txBody>
        </p:sp>
        <p:cxnSp>
          <p:nvCxnSpPr>
            <p:cNvPr id="22" name="Conector de seta reta 9"/>
            <p:cNvCxnSpPr>
              <a:stCxn id="18" idx="1"/>
              <a:endCxn id="20" idx="0"/>
            </p:cNvCxnSpPr>
            <p:nvPr/>
          </p:nvCxnSpPr>
          <p:spPr>
            <a:xfrm rot="10800000" flipV="1">
              <a:off x="3779912" y="4545124"/>
              <a:ext cx="1296144" cy="54006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3" name="Conector de seta reta 9"/>
            <p:cNvCxnSpPr>
              <a:stCxn id="18" idx="3"/>
              <a:endCxn id="21" idx="0"/>
            </p:cNvCxnSpPr>
            <p:nvPr/>
          </p:nvCxnSpPr>
          <p:spPr>
            <a:xfrm>
              <a:off x="6732240" y="4545124"/>
              <a:ext cx="933473" cy="612068"/>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5" name="CaixaDeTexto 24"/>
            <p:cNvSpPr txBox="1"/>
            <p:nvPr/>
          </p:nvSpPr>
          <p:spPr>
            <a:xfrm>
              <a:off x="4606689" y="4149080"/>
              <a:ext cx="290464" cy="369332"/>
            </a:xfrm>
            <a:prstGeom prst="rect">
              <a:avLst/>
            </a:prstGeom>
            <a:noFill/>
          </p:spPr>
          <p:txBody>
            <a:bodyPr wrap="none" rtlCol="0">
              <a:spAutoFit/>
            </a:bodyPr>
            <a:lstStyle/>
            <a:p>
              <a:r>
                <a:rPr lang="pt-BR" dirty="0" smtClean="0"/>
                <a:t>S</a:t>
              </a:r>
              <a:endParaRPr lang="pt-BR" dirty="0"/>
            </a:p>
          </p:txBody>
        </p:sp>
        <p:sp>
          <p:nvSpPr>
            <p:cNvPr id="26" name="CaixaDeTexto 25"/>
            <p:cNvSpPr txBox="1"/>
            <p:nvPr/>
          </p:nvSpPr>
          <p:spPr>
            <a:xfrm>
              <a:off x="7015209" y="4149080"/>
              <a:ext cx="333746" cy="369332"/>
            </a:xfrm>
            <a:prstGeom prst="rect">
              <a:avLst/>
            </a:prstGeom>
            <a:noFill/>
          </p:spPr>
          <p:txBody>
            <a:bodyPr wrap="none" rtlCol="0">
              <a:spAutoFit/>
            </a:bodyPr>
            <a:lstStyle/>
            <a:p>
              <a:r>
                <a:rPr lang="pt-BR" dirty="0" smtClean="0"/>
                <a:t>N</a:t>
              </a:r>
              <a:endParaRPr lang="pt-BR" dirty="0"/>
            </a:p>
          </p:txBody>
        </p:sp>
        <p:cxnSp>
          <p:nvCxnSpPr>
            <p:cNvPr id="13" name="Conector de seta reta 12"/>
            <p:cNvCxnSpPr>
              <a:stCxn id="12" idx="4"/>
              <a:endCxn id="18" idx="0"/>
            </p:cNvCxnSpPr>
            <p:nvPr/>
          </p:nvCxnSpPr>
          <p:spPr>
            <a:xfrm flipH="1">
              <a:off x="5904148" y="3645024"/>
              <a:ext cx="30529" cy="3600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0873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658374"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Condicionais Encadeados</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19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CaixaDeTexto 9"/>
          <p:cNvSpPr txBox="1"/>
          <p:nvPr/>
        </p:nvSpPr>
        <p:spPr>
          <a:xfrm>
            <a:off x="1115616" y="1196752"/>
            <a:ext cx="6912768" cy="4524315"/>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p>
          <a:p>
            <a:r>
              <a:rPr lang="en-US" dirty="0"/>
              <a:t>      public static void main(String[] </a:t>
            </a:r>
            <a:r>
              <a:rPr lang="en-US" dirty="0" err="1"/>
              <a:t>args</a:t>
            </a:r>
            <a:r>
              <a:rPr lang="en-US" dirty="0"/>
              <a:t>) {</a:t>
            </a:r>
          </a:p>
          <a:p>
            <a:r>
              <a:rPr lang="pt-BR" dirty="0"/>
              <a:t>            </a:t>
            </a:r>
            <a:r>
              <a:rPr lang="pt-BR" dirty="0" smtClean="0"/>
              <a:t>...</a:t>
            </a:r>
            <a:endParaRPr lang="pt-BR" dirty="0"/>
          </a:p>
          <a:p>
            <a:r>
              <a:rPr lang="pt-BR" b="1" dirty="0">
                <a:solidFill>
                  <a:schemeClr val="accent2">
                    <a:lumMod val="60000"/>
                    <a:lumOff val="40000"/>
                  </a:schemeClr>
                </a:solidFill>
              </a:rPr>
              <a:t>            </a:t>
            </a:r>
            <a:r>
              <a:rPr lang="pt-BR" b="1" dirty="0" err="1">
                <a:solidFill>
                  <a:schemeClr val="tx1"/>
                </a:solidFill>
              </a:rPr>
              <a:t>if</a:t>
            </a:r>
            <a:r>
              <a:rPr lang="pt-BR" b="1" dirty="0">
                <a:solidFill>
                  <a:schemeClr val="tx1"/>
                </a:solidFill>
              </a:rPr>
              <a:t>(</a:t>
            </a:r>
            <a:r>
              <a:rPr lang="pt-BR" b="1" dirty="0">
                <a:solidFill>
                  <a:schemeClr val="accent6"/>
                </a:solidFill>
              </a:rPr>
              <a:t>media &gt;=7</a:t>
            </a:r>
            <a:r>
              <a:rPr lang="pt-BR" b="1" dirty="0">
                <a:solidFill>
                  <a:schemeClr val="tx1"/>
                </a:solidFill>
              </a:rPr>
              <a:t>){</a:t>
            </a:r>
          </a:p>
          <a:p>
            <a:r>
              <a:rPr lang="pt-BR" b="1" dirty="0">
                <a:solidFill>
                  <a:schemeClr val="accent4">
                    <a:lumMod val="75000"/>
                  </a:schemeClr>
                </a:solidFill>
              </a:rPr>
              <a:t>                </a:t>
            </a:r>
            <a:r>
              <a:rPr lang="pt-BR" b="1" dirty="0" err="1">
                <a:solidFill>
                  <a:schemeClr val="accent4">
                    <a:lumMod val="75000"/>
                  </a:schemeClr>
                </a:solidFill>
              </a:rPr>
              <a:t>System.</a:t>
            </a:r>
            <a:r>
              <a:rPr lang="pt-BR" b="1" i="1" dirty="0" err="1">
                <a:solidFill>
                  <a:schemeClr val="accent4">
                    <a:lumMod val="75000"/>
                  </a:schemeClr>
                </a:solidFill>
              </a:rPr>
              <a:t>out.println</a:t>
            </a:r>
            <a:r>
              <a:rPr lang="pt-BR" b="1" i="1" dirty="0">
                <a:solidFill>
                  <a:schemeClr val="accent4">
                    <a:lumMod val="75000"/>
                  </a:schemeClr>
                </a:solidFill>
              </a:rPr>
              <a:t>("O aluno foi aprovado.");</a:t>
            </a:r>
          </a:p>
          <a:p>
            <a:r>
              <a:rPr lang="pt-BR" b="1" dirty="0">
                <a:solidFill>
                  <a:schemeClr val="tx1"/>
                </a:solidFill>
              </a:rPr>
              <a:t>            }</a:t>
            </a:r>
            <a:r>
              <a:rPr lang="pt-BR" b="1" dirty="0" err="1">
                <a:solidFill>
                  <a:schemeClr val="tx1"/>
                </a:solidFill>
              </a:rPr>
              <a:t>else</a:t>
            </a:r>
            <a:r>
              <a:rPr lang="pt-BR" b="1" dirty="0" smtClean="0">
                <a:solidFill>
                  <a:schemeClr val="tx1"/>
                </a:solidFill>
              </a:rPr>
              <a:t>{</a:t>
            </a:r>
          </a:p>
          <a:p>
            <a:r>
              <a:rPr lang="pt-BR" b="1" dirty="0" smtClean="0">
                <a:solidFill>
                  <a:schemeClr val="accent2">
                    <a:lumMod val="60000"/>
                    <a:lumOff val="40000"/>
                  </a:schemeClr>
                </a:solidFill>
              </a:rPr>
              <a:t>                 </a:t>
            </a:r>
            <a:r>
              <a:rPr lang="pt-BR" b="1" dirty="0" err="1">
                <a:solidFill>
                  <a:schemeClr val="accent1">
                    <a:lumMod val="75000"/>
                  </a:schemeClr>
                </a:solidFill>
              </a:rPr>
              <a:t>System.</a:t>
            </a:r>
            <a:r>
              <a:rPr lang="pt-BR" b="1" i="1" dirty="0" err="1">
                <a:solidFill>
                  <a:schemeClr val="accent1">
                    <a:lumMod val="75000"/>
                  </a:schemeClr>
                </a:solidFill>
              </a:rPr>
              <a:t>out.println</a:t>
            </a:r>
            <a:r>
              <a:rPr lang="pt-BR" b="1" i="1" dirty="0">
                <a:solidFill>
                  <a:schemeClr val="accent1">
                    <a:lumMod val="75000"/>
                  </a:schemeClr>
                </a:solidFill>
              </a:rPr>
              <a:t>("O aluno não foi </a:t>
            </a:r>
            <a:r>
              <a:rPr lang="pt-BR" b="1" i="1" dirty="0" smtClean="0">
                <a:solidFill>
                  <a:schemeClr val="accent1">
                    <a:lumMod val="75000"/>
                  </a:schemeClr>
                </a:solidFill>
              </a:rPr>
              <a:t>aprovado.");</a:t>
            </a:r>
            <a:r>
              <a:rPr lang="pt-BR" b="1" dirty="0" smtClean="0">
                <a:solidFill>
                  <a:schemeClr val="accent1">
                    <a:lumMod val="75000"/>
                  </a:schemeClr>
                </a:solidFill>
              </a:rPr>
              <a:t>     	</a:t>
            </a:r>
            <a:r>
              <a:rPr lang="pt-BR" b="1" dirty="0" err="1" smtClean="0">
                <a:solidFill>
                  <a:schemeClr val="accent1">
                    <a:lumMod val="75000"/>
                  </a:schemeClr>
                </a:solidFill>
              </a:rPr>
              <a:t>System.</a:t>
            </a:r>
            <a:r>
              <a:rPr lang="pt-BR" b="1" i="1" dirty="0" err="1" smtClean="0">
                <a:solidFill>
                  <a:schemeClr val="accent1">
                    <a:lumMod val="75000"/>
                  </a:schemeClr>
                </a:solidFill>
              </a:rPr>
              <a:t>out.println</a:t>
            </a:r>
            <a:r>
              <a:rPr lang="pt-BR" b="1" i="1" dirty="0" smtClean="0">
                <a:solidFill>
                  <a:schemeClr val="accent1">
                    <a:lumMod val="75000"/>
                  </a:schemeClr>
                </a:solidFill>
              </a:rPr>
              <a:t>(“Entre com a nota do exame:");</a:t>
            </a:r>
            <a:endParaRPr lang="pt-BR" b="1" i="1" dirty="0">
              <a:solidFill>
                <a:schemeClr val="accent1">
                  <a:lumMod val="75000"/>
                </a:schemeClr>
              </a:solidFill>
            </a:endParaRPr>
          </a:p>
          <a:p>
            <a:r>
              <a:rPr lang="pt-BR" b="1" i="1" dirty="0" smtClean="0">
                <a:solidFill>
                  <a:schemeClr val="accent1">
                    <a:lumMod val="75000"/>
                  </a:schemeClr>
                </a:solidFill>
              </a:rPr>
              <a:t>                 </a:t>
            </a:r>
            <a:r>
              <a:rPr lang="pt-BR" b="1" dirty="0">
                <a:solidFill>
                  <a:schemeClr val="accent1">
                    <a:lumMod val="75000"/>
                  </a:schemeClr>
                </a:solidFill>
              </a:rPr>
              <a:t>media = </a:t>
            </a:r>
            <a:r>
              <a:rPr lang="pt-BR" b="1" dirty="0" err="1">
                <a:solidFill>
                  <a:schemeClr val="accent1">
                    <a:lumMod val="75000"/>
                  </a:schemeClr>
                </a:solidFill>
              </a:rPr>
              <a:t>input.nextFloat</a:t>
            </a:r>
            <a:r>
              <a:rPr lang="pt-BR" b="1" dirty="0" smtClean="0">
                <a:solidFill>
                  <a:schemeClr val="accent1">
                    <a:lumMod val="75000"/>
                  </a:schemeClr>
                </a:solidFill>
              </a:rPr>
              <a:t>();</a:t>
            </a:r>
            <a:endParaRPr lang="pt-BR" b="1" i="1" dirty="0" smtClean="0">
              <a:solidFill>
                <a:schemeClr val="accent1">
                  <a:lumMod val="75000"/>
                </a:schemeClr>
              </a:solidFill>
            </a:endParaRPr>
          </a:p>
          <a:p>
            <a:r>
              <a:rPr lang="pt-BR" b="1" dirty="0">
                <a:solidFill>
                  <a:schemeClr val="accent2">
                    <a:lumMod val="60000"/>
                    <a:lumOff val="40000"/>
                  </a:schemeClr>
                </a:solidFill>
              </a:rPr>
              <a:t> </a:t>
            </a:r>
            <a:r>
              <a:rPr lang="pt-BR" b="1" dirty="0" smtClean="0">
                <a:solidFill>
                  <a:schemeClr val="accent2">
                    <a:lumMod val="60000"/>
                    <a:lumOff val="40000"/>
                  </a:schemeClr>
                </a:solidFill>
              </a:rPr>
              <a:t>                </a:t>
            </a:r>
            <a:r>
              <a:rPr lang="pt-BR" b="1" dirty="0" err="1" smtClean="0">
                <a:solidFill>
                  <a:schemeClr val="tx1"/>
                </a:solidFill>
              </a:rPr>
              <a:t>if</a:t>
            </a:r>
            <a:r>
              <a:rPr lang="pt-BR" b="1" dirty="0" smtClean="0">
                <a:solidFill>
                  <a:schemeClr val="tx1"/>
                </a:solidFill>
              </a:rPr>
              <a:t>(</a:t>
            </a:r>
            <a:r>
              <a:rPr lang="pt-BR" b="1" dirty="0" smtClean="0">
                <a:solidFill>
                  <a:schemeClr val="accent6"/>
                </a:solidFill>
              </a:rPr>
              <a:t>media </a:t>
            </a:r>
            <a:r>
              <a:rPr lang="pt-BR" b="1" dirty="0">
                <a:solidFill>
                  <a:schemeClr val="accent6"/>
                </a:solidFill>
              </a:rPr>
              <a:t>&gt;=7</a:t>
            </a:r>
            <a:r>
              <a:rPr lang="pt-BR" b="1" dirty="0">
                <a:solidFill>
                  <a:schemeClr val="tx1"/>
                </a:solidFill>
              </a:rPr>
              <a:t>){</a:t>
            </a:r>
          </a:p>
          <a:p>
            <a:r>
              <a:rPr lang="pt-BR" b="1" dirty="0">
                <a:solidFill>
                  <a:schemeClr val="accent4">
                    <a:lumMod val="75000"/>
                  </a:schemeClr>
                </a:solidFill>
              </a:rPr>
              <a:t>                </a:t>
            </a:r>
            <a:r>
              <a:rPr lang="pt-BR" b="1" dirty="0" smtClean="0">
                <a:solidFill>
                  <a:schemeClr val="accent4">
                    <a:lumMod val="75000"/>
                  </a:schemeClr>
                </a:solidFill>
              </a:rPr>
              <a:t>       </a:t>
            </a:r>
            <a:r>
              <a:rPr lang="pt-BR" b="1" dirty="0" err="1" smtClean="0">
                <a:solidFill>
                  <a:schemeClr val="accent4">
                    <a:lumMod val="75000"/>
                  </a:schemeClr>
                </a:solidFill>
              </a:rPr>
              <a:t>System.</a:t>
            </a:r>
            <a:r>
              <a:rPr lang="pt-BR" b="1" i="1" dirty="0" err="1" smtClean="0">
                <a:solidFill>
                  <a:schemeClr val="accent4">
                    <a:lumMod val="75000"/>
                  </a:schemeClr>
                </a:solidFill>
              </a:rPr>
              <a:t>out.println</a:t>
            </a:r>
            <a:r>
              <a:rPr lang="pt-BR" b="1" i="1" dirty="0">
                <a:solidFill>
                  <a:schemeClr val="accent4">
                    <a:lumMod val="75000"/>
                  </a:schemeClr>
                </a:solidFill>
              </a:rPr>
              <a:t>("O aluno foi </a:t>
            </a:r>
            <a:r>
              <a:rPr lang="pt-BR" b="1" i="1" dirty="0" smtClean="0">
                <a:solidFill>
                  <a:schemeClr val="accent4">
                    <a:lumMod val="75000"/>
                  </a:schemeClr>
                </a:solidFill>
              </a:rPr>
              <a:t>aprovado em exame.");</a:t>
            </a:r>
            <a:endParaRPr lang="pt-BR" b="1" i="1" dirty="0">
              <a:solidFill>
                <a:schemeClr val="accent4">
                  <a:lumMod val="75000"/>
                </a:schemeClr>
              </a:solidFill>
            </a:endParaRPr>
          </a:p>
          <a:p>
            <a:r>
              <a:rPr lang="pt-BR" b="1" dirty="0">
                <a:solidFill>
                  <a:schemeClr val="tx1"/>
                </a:solidFill>
              </a:rPr>
              <a:t>            </a:t>
            </a:r>
            <a:r>
              <a:rPr lang="pt-BR" b="1" dirty="0" smtClean="0">
                <a:solidFill>
                  <a:schemeClr val="tx1"/>
                </a:solidFill>
              </a:rPr>
              <a:t>     }</a:t>
            </a:r>
            <a:r>
              <a:rPr lang="pt-BR" b="1" dirty="0" err="1">
                <a:solidFill>
                  <a:schemeClr val="tx1"/>
                </a:solidFill>
              </a:rPr>
              <a:t>else</a:t>
            </a:r>
            <a:r>
              <a:rPr lang="pt-BR" b="1" dirty="0">
                <a:solidFill>
                  <a:schemeClr val="tx1"/>
                </a:solidFill>
              </a:rPr>
              <a:t>{</a:t>
            </a:r>
          </a:p>
          <a:p>
            <a:r>
              <a:rPr lang="pt-BR" b="1" dirty="0">
                <a:solidFill>
                  <a:schemeClr val="accent2">
                    <a:lumMod val="60000"/>
                    <a:lumOff val="40000"/>
                  </a:schemeClr>
                </a:solidFill>
              </a:rPr>
              <a:t>                 </a:t>
            </a:r>
            <a:r>
              <a:rPr lang="pt-BR" b="1" dirty="0" smtClean="0">
                <a:solidFill>
                  <a:schemeClr val="accent2">
                    <a:lumMod val="60000"/>
                    <a:lumOff val="40000"/>
                  </a:schemeClr>
                </a:solidFill>
              </a:rPr>
              <a:t>      </a:t>
            </a:r>
            <a:r>
              <a:rPr lang="pt-BR" b="1" dirty="0" err="1" smtClean="0">
                <a:solidFill>
                  <a:schemeClr val="accent1">
                    <a:lumMod val="75000"/>
                  </a:schemeClr>
                </a:solidFill>
              </a:rPr>
              <a:t>System.</a:t>
            </a:r>
            <a:r>
              <a:rPr lang="pt-BR" b="1" i="1" dirty="0" err="1" smtClean="0">
                <a:solidFill>
                  <a:schemeClr val="accent1">
                    <a:lumMod val="75000"/>
                  </a:schemeClr>
                </a:solidFill>
              </a:rPr>
              <a:t>out.println</a:t>
            </a:r>
            <a:r>
              <a:rPr lang="pt-BR" b="1" i="1" dirty="0">
                <a:solidFill>
                  <a:schemeClr val="accent1">
                    <a:lumMod val="75000"/>
                  </a:schemeClr>
                </a:solidFill>
              </a:rPr>
              <a:t>("O aluno não foi aprovado.");</a:t>
            </a:r>
          </a:p>
          <a:p>
            <a:r>
              <a:rPr lang="pt-BR" b="1" dirty="0">
                <a:solidFill>
                  <a:schemeClr val="tx1"/>
                </a:solidFill>
              </a:rPr>
              <a:t>            </a:t>
            </a:r>
            <a:r>
              <a:rPr lang="pt-BR" b="1" dirty="0" smtClean="0">
                <a:solidFill>
                  <a:schemeClr val="tx1"/>
                </a:solidFill>
              </a:rPr>
              <a:t>     }</a:t>
            </a:r>
            <a:endParaRPr lang="pt-BR" b="1" i="1" dirty="0">
              <a:solidFill>
                <a:schemeClr val="accent1">
                  <a:lumMod val="75000"/>
                </a:schemeClr>
              </a:solidFill>
            </a:endParaRPr>
          </a:p>
          <a:p>
            <a:r>
              <a:rPr lang="pt-BR" b="1" dirty="0">
                <a:solidFill>
                  <a:schemeClr val="tx1"/>
                </a:solidFill>
              </a:rPr>
              <a:t>            }</a:t>
            </a:r>
          </a:p>
          <a:p>
            <a:r>
              <a:rPr lang="pt-BR" dirty="0"/>
              <a:t>}</a:t>
            </a:r>
          </a:p>
        </p:txBody>
      </p:sp>
    </p:spTree>
    <p:extLst>
      <p:ext uri="{BB962C8B-B14F-4D97-AF65-F5344CB8AC3E}">
        <p14:creationId xmlns:p14="http://schemas.microsoft.com/office/powerpoint/2010/main" val="331386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1863251"/>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1268760"/>
            <a:ext cx="4597734" cy="461665"/>
          </a:xfrm>
          <a:prstGeom prst="rect">
            <a:avLst/>
          </a:prstGeom>
          <a:noFill/>
        </p:spPr>
        <p:txBody>
          <a:bodyPr wrap="none" rtlCol="0">
            <a:spAutoFit/>
          </a:bodyPr>
          <a:lstStyle/>
          <a:p>
            <a:r>
              <a:rPr lang="pt-BR" sz="2400" dirty="0" smtClean="0">
                <a:solidFill>
                  <a:schemeClr val="accent1">
                    <a:lumMod val="50000"/>
                  </a:schemeClr>
                </a:solidFill>
                <a:latin typeface="Georgia" pitchFamily="18" charset="0"/>
              </a:rPr>
              <a:t>Conteúdo Programático </a:t>
            </a:r>
            <a:r>
              <a:rPr lang="pt-BR" sz="2000" dirty="0" smtClean="0">
                <a:solidFill>
                  <a:schemeClr val="bg2">
                    <a:lumMod val="25000"/>
                  </a:schemeClr>
                </a:solidFill>
                <a:latin typeface="Georgia" pitchFamily="18" charset="0"/>
              </a:rPr>
              <a:t>(Semana)</a:t>
            </a:r>
            <a:endParaRPr lang="pt-BR" sz="2000" dirty="0">
              <a:solidFill>
                <a:schemeClr val="bg2">
                  <a:lumMod val="25000"/>
                </a:schemeClr>
              </a:solidFill>
              <a:latin typeface="Georgia" pitchFamily="18" charset="0"/>
            </a:endParaRPr>
          </a:p>
        </p:txBody>
      </p:sp>
      <p:sp>
        <p:nvSpPr>
          <p:cNvPr id="9" name="CaixaDeTexto 8"/>
          <p:cNvSpPr txBox="1"/>
          <p:nvPr/>
        </p:nvSpPr>
        <p:spPr>
          <a:xfrm>
            <a:off x="1331640" y="1947604"/>
            <a:ext cx="6372708" cy="3000821"/>
          </a:xfrm>
          <a:prstGeom prst="rect">
            <a:avLst/>
          </a:prstGeom>
          <a:noFill/>
        </p:spPr>
        <p:txBody>
          <a:bodyPr wrap="square" rtlCol="0">
            <a:spAutoFit/>
          </a:bodyPr>
          <a:lstStyle/>
          <a:p>
            <a:pPr algn="just">
              <a:lnSpc>
                <a:spcPct val="150000"/>
              </a:lnSpc>
            </a:pPr>
            <a:r>
              <a:rPr lang="pt-BR" b="1" dirty="0">
                <a:latin typeface="Georgia" pitchFamily="18" charset="0"/>
              </a:rPr>
              <a:t>Aula 01: </a:t>
            </a:r>
            <a:r>
              <a:rPr lang="pt-BR" dirty="0">
                <a:latin typeface="Georgia" pitchFamily="18" charset="0"/>
              </a:rPr>
              <a:t>Estruturas Básicas em </a:t>
            </a:r>
            <a:r>
              <a:rPr lang="pt-BR" dirty="0" smtClean="0">
                <a:latin typeface="Georgia" pitchFamily="18" charset="0"/>
              </a:rPr>
              <a:t>Java </a:t>
            </a:r>
            <a:r>
              <a:rPr lang="pt-BR" dirty="0">
                <a:latin typeface="Georgia" pitchFamily="18" charset="0"/>
              </a:rPr>
              <a:t>, </a:t>
            </a:r>
            <a:r>
              <a:rPr lang="pt-BR" dirty="0" err="1" smtClean="0">
                <a:latin typeface="Georgia" pitchFamily="18" charset="0"/>
              </a:rPr>
              <a:t>JOptionPane</a:t>
            </a:r>
            <a:r>
              <a:rPr lang="pt-BR" dirty="0" smtClean="0">
                <a:latin typeface="Georgia" pitchFamily="18" charset="0"/>
              </a:rPr>
              <a:t>.</a:t>
            </a:r>
            <a:endParaRPr lang="pt-BR" dirty="0">
              <a:latin typeface="Georgia" pitchFamily="18" charset="0"/>
            </a:endParaRPr>
          </a:p>
          <a:p>
            <a:pPr algn="just">
              <a:lnSpc>
                <a:spcPct val="150000"/>
              </a:lnSpc>
            </a:pPr>
            <a:r>
              <a:rPr lang="pt-BR" b="1" dirty="0">
                <a:latin typeface="Georgia" pitchFamily="18" charset="0"/>
              </a:rPr>
              <a:t>Aula 02: </a:t>
            </a:r>
            <a:r>
              <a:rPr lang="pt-BR" dirty="0">
                <a:latin typeface="Georgia" pitchFamily="18" charset="0"/>
              </a:rPr>
              <a:t>Introdução a Classes </a:t>
            </a:r>
            <a:r>
              <a:rPr lang="pt-BR" dirty="0" smtClean="0">
                <a:latin typeface="Georgia" pitchFamily="18" charset="0"/>
              </a:rPr>
              <a:t>,Orientação </a:t>
            </a:r>
            <a:r>
              <a:rPr lang="pt-BR" dirty="0">
                <a:latin typeface="Georgia" pitchFamily="18" charset="0"/>
              </a:rPr>
              <a:t>a Objetos: Herança, Polimorfismo e Interfaces.</a:t>
            </a:r>
            <a:endParaRPr lang="pt-BR" b="1" dirty="0">
              <a:latin typeface="Georgia" pitchFamily="18" charset="0"/>
            </a:endParaRPr>
          </a:p>
          <a:p>
            <a:pPr algn="just">
              <a:lnSpc>
                <a:spcPct val="150000"/>
              </a:lnSpc>
            </a:pPr>
            <a:r>
              <a:rPr lang="pt-BR" b="1" dirty="0">
                <a:latin typeface="Georgia" pitchFamily="18" charset="0"/>
              </a:rPr>
              <a:t>Aula 03: </a:t>
            </a:r>
            <a:r>
              <a:rPr lang="pt-BR" dirty="0">
                <a:latin typeface="Georgia" pitchFamily="18" charset="0"/>
              </a:rPr>
              <a:t>Coleções e Genéricos, Tratamento e Criação de </a:t>
            </a:r>
            <a:r>
              <a:rPr lang="pt-BR" dirty="0" smtClean="0">
                <a:latin typeface="Georgia" pitchFamily="18" charset="0"/>
              </a:rPr>
              <a:t>Exceções e Threads, </a:t>
            </a:r>
            <a:r>
              <a:rPr lang="pt-BR" dirty="0" err="1" smtClean="0">
                <a:latin typeface="Georgia" pitchFamily="18" charset="0"/>
              </a:rPr>
              <a:t>Enuns</a:t>
            </a:r>
            <a:endParaRPr lang="pt-BR" b="1" dirty="0">
              <a:latin typeface="Georgia" pitchFamily="18" charset="0"/>
            </a:endParaRPr>
          </a:p>
          <a:p>
            <a:pPr algn="just">
              <a:lnSpc>
                <a:spcPct val="150000"/>
              </a:lnSpc>
            </a:pPr>
            <a:r>
              <a:rPr lang="pt-BR" b="1" dirty="0">
                <a:latin typeface="Georgia" pitchFamily="18" charset="0"/>
              </a:rPr>
              <a:t>Aula 04: </a:t>
            </a:r>
            <a:r>
              <a:rPr lang="pt-BR" b="1" dirty="0" smtClean="0">
                <a:latin typeface="Georgia" pitchFamily="18" charset="0"/>
              </a:rPr>
              <a:t> </a:t>
            </a:r>
            <a:r>
              <a:rPr lang="pt-BR" dirty="0" err="1" smtClean="0">
                <a:latin typeface="Georgia" pitchFamily="18" charset="0"/>
              </a:rPr>
              <a:t>JavaI</a:t>
            </a:r>
            <a:r>
              <a:rPr lang="pt-BR" dirty="0" smtClean="0">
                <a:latin typeface="Georgia" pitchFamily="18" charset="0"/>
              </a:rPr>
              <a:t>/O</a:t>
            </a:r>
            <a:endParaRPr lang="pt-BR" b="1" dirty="0">
              <a:latin typeface="Georgia" pitchFamily="18" charset="0"/>
            </a:endParaRPr>
          </a:p>
          <a:p>
            <a:pPr algn="just">
              <a:lnSpc>
                <a:spcPct val="150000"/>
              </a:lnSpc>
            </a:pPr>
            <a:r>
              <a:rPr lang="pt-BR" b="1" dirty="0">
                <a:latin typeface="Georgia" pitchFamily="18" charset="0"/>
              </a:rPr>
              <a:t>Aula 05: </a:t>
            </a:r>
            <a:r>
              <a:rPr lang="pt-BR" dirty="0" smtClean="0">
                <a:latin typeface="Georgia" pitchFamily="18" charset="0"/>
              </a:rPr>
              <a:t>Interfaces </a:t>
            </a:r>
            <a:r>
              <a:rPr lang="pt-BR" dirty="0">
                <a:latin typeface="Georgia" pitchFamily="18" charset="0"/>
              </a:rPr>
              <a:t>Gráficas com Swing.</a:t>
            </a:r>
            <a:endParaRPr lang="pt-BR" b="1" dirty="0">
              <a:latin typeface="Georgia" pitchFamily="18" charset="0"/>
            </a:endParaRPr>
          </a:p>
        </p:txBody>
      </p:sp>
      <p:sp>
        <p:nvSpPr>
          <p:cNvPr id="10" name="Espaço Reservado para Número de Slide 9"/>
          <p:cNvSpPr>
            <a:spLocks noGrp="1"/>
          </p:cNvSpPr>
          <p:nvPr>
            <p:ph type="sldNum" sz="quarter" idx="12"/>
          </p:nvPr>
        </p:nvSpPr>
        <p:spPr/>
        <p:txBody>
          <a:bodyPr/>
          <a:lstStyle/>
          <a:p>
            <a:fld id="{D957C912-26D7-4E98-9CF3-5E4B8600EDFC}" type="slidenum">
              <a:rPr lang="pt-BR" smtClean="0"/>
              <a:t>2</a:t>
            </a:fld>
            <a:endParaRPr lang="pt-BR"/>
          </a:p>
        </p:txBody>
      </p:sp>
      <p:sp>
        <p:nvSpPr>
          <p:cNvPr id="11" name="Espaço Reservado para Rodapé 10"/>
          <p:cNvSpPr>
            <a:spLocks noGrp="1"/>
          </p:cNvSpPr>
          <p:nvPr>
            <p:ph type="ftr" sz="quarter" idx="11"/>
          </p:nvPr>
        </p:nvSpPr>
        <p:spPr/>
        <p:txBody>
          <a:bodyPr/>
          <a:lstStyle/>
          <a:p>
            <a:r>
              <a:rPr lang="pt-BR" dirty="0" smtClean="0"/>
              <a:t>Java Orientação a Objetos</a:t>
            </a:r>
            <a:endParaRPr lang="pt-BR" dirty="0"/>
          </a:p>
        </p:txBody>
      </p:sp>
    </p:spTree>
    <p:extLst>
      <p:ext uri="{BB962C8B-B14F-4D97-AF65-F5344CB8AC3E}">
        <p14:creationId xmlns:p14="http://schemas.microsoft.com/office/powerpoint/2010/main" val="398082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215155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O Operador ‘?’</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136933" y="3996932"/>
            <a:ext cx="6747435" cy="400110"/>
          </a:xfrm>
          <a:prstGeom prst="rect">
            <a:avLst/>
          </a:prstGeom>
        </p:spPr>
        <p:txBody>
          <a:bodyPr wrap="square">
            <a:spAutoFit/>
          </a:bodyPr>
          <a:lstStyle/>
          <a:p>
            <a:r>
              <a:rPr lang="pt-BR" sz="2000" b="1" dirty="0"/>
              <a:t>Variável = (</a:t>
            </a:r>
            <a:r>
              <a:rPr lang="pt-BR" sz="2000" b="1" dirty="0" smtClean="0">
                <a:solidFill>
                  <a:srgbClr val="0070C0"/>
                </a:solidFill>
              </a:rPr>
              <a:t>condição</a:t>
            </a:r>
            <a:r>
              <a:rPr lang="pt-BR" sz="2000" b="1" dirty="0" smtClean="0"/>
              <a:t>) </a:t>
            </a:r>
            <a:r>
              <a:rPr lang="pt-BR" sz="2000" b="1" dirty="0"/>
              <a:t>?  </a:t>
            </a:r>
            <a:r>
              <a:rPr lang="pt-BR" sz="2000" b="1" dirty="0" err="1">
                <a:solidFill>
                  <a:schemeClr val="accent4">
                    <a:lumMod val="75000"/>
                  </a:schemeClr>
                </a:solidFill>
              </a:rPr>
              <a:t>valor_se_verdadeira</a:t>
            </a:r>
            <a:r>
              <a:rPr lang="pt-BR" sz="2000" b="1" dirty="0"/>
              <a:t>  :  </a:t>
            </a:r>
            <a:r>
              <a:rPr lang="pt-BR" sz="2000" b="1" dirty="0" err="1">
                <a:solidFill>
                  <a:schemeClr val="accent1">
                    <a:lumMod val="75000"/>
                  </a:schemeClr>
                </a:solidFill>
              </a:rPr>
              <a:t>valor_se_falsa</a:t>
            </a:r>
            <a:endParaRPr lang="pt-BR" sz="2000" dirty="0">
              <a:solidFill>
                <a:schemeClr val="accent1">
                  <a:lumMod val="75000"/>
                </a:schemeClr>
              </a:solidFill>
            </a:endParaRPr>
          </a:p>
        </p:txBody>
      </p:sp>
      <p:sp>
        <p:nvSpPr>
          <p:cNvPr id="10" name="Retângulo 9"/>
          <p:cNvSpPr/>
          <p:nvPr/>
        </p:nvSpPr>
        <p:spPr>
          <a:xfrm>
            <a:off x="1612075" y="4685074"/>
            <a:ext cx="5797153" cy="1477328"/>
          </a:xfrm>
          <a:prstGeom prst="rect">
            <a:avLst/>
          </a:prstGeom>
        </p:spPr>
        <p:txBody>
          <a:bodyPr wrap="square">
            <a:spAutoFit/>
          </a:bodyPr>
          <a:lstStyle/>
          <a:p>
            <a:r>
              <a:rPr lang="pt-BR" b="1" dirty="0" smtClean="0"/>
              <a:t> </a:t>
            </a:r>
            <a:r>
              <a:rPr lang="pt-BR" b="1" dirty="0" err="1" smtClean="0"/>
              <a:t>if</a:t>
            </a:r>
            <a:r>
              <a:rPr lang="pt-BR" b="1" dirty="0" smtClean="0"/>
              <a:t>(</a:t>
            </a:r>
            <a:r>
              <a:rPr lang="pt-BR" b="1" dirty="0" smtClean="0">
                <a:solidFill>
                  <a:srgbClr val="0070C0"/>
                </a:solidFill>
              </a:rPr>
              <a:t>media &gt;=7</a:t>
            </a:r>
            <a:r>
              <a:rPr lang="pt-BR" b="1" dirty="0" smtClean="0"/>
              <a:t>){</a:t>
            </a:r>
          </a:p>
          <a:p>
            <a:r>
              <a:rPr lang="pt-BR" b="1" dirty="0" smtClean="0">
                <a:solidFill>
                  <a:schemeClr val="accent3">
                    <a:lumMod val="50000"/>
                  </a:schemeClr>
                </a:solidFill>
              </a:rPr>
              <a:t>                </a:t>
            </a:r>
            <a:r>
              <a:rPr lang="pt-BR" b="1" dirty="0" err="1" smtClean="0">
                <a:solidFill>
                  <a:schemeClr val="accent4">
                    <a:lumMod val="75000"/>
                  </a:schemeClr>
                </a:solidFill>
              </a:rPr>
              <a:t>str</a:t>
            </a:r>
            <a:r>
              <a:rPr lang="pt-BR" b="1" dirty="0" smtClean="0">
                <a:solidFill>
                  <a:schemeClr val="accent4">
                    <a:lumMod val="75000"/>
                  </a:schemeClr>
                </a:solidFill>
              </a:rPr>
              <a:t> = </a:t>
            </a:r>
            <a:r>
              <a:rPr lang="pt-BR" b="1" i="1" dirty="0" smtClean="0">
                <a:solidFill>
                  <a:schemeClr val="accent4">
                    <a:lumMod val="75000"/>
                  </a:schemeClr>
                </a:solidFill>
              </a:rPr>
              <a:t>"O aluno foi aprovado.");</a:t>
            </a:r>
          </a:p>
          <a:p>
            <a:r>
              <a:rPr lang="pt-BR" b="1" dirty="0" smtClean="0"/>
              <a:t> }</a:t>
            </a:r>
            <a:r>
              <a:rPr lang="pt-BR" b="1" dirty="0" err="1" smtClean="0"/>
              <a:t>else</a:t>
            </a:r>
            <a:r>
              <a:rPr lang="pt-BR" b="1" dirty="0" smtClean="0"/>
              <a:t>{</a:t>
            </a:r>
          </a:p>
          <a:p>
            <a:r>
              <a:rPr lang="pt-BR" b="1" dirty="0" smtClean="0">
                <a:solidFill>
                  <a:schemeClr val="accent2">
                    <a:lumMod val="75000"/>
                  </a:schemeClr>
                </a:solidFill>
              </a:rPr>
              <a:t>                 </a:t>
            </a:r>
            <a:r>
              <a:rPr lang="pt-BR" b="1" dirty="0" err="1" smtClean="0">
                <a:solidFill>
                  <a:schemeClr val="accent1">
                    <a:lumMod val="75000"/>
                  </a:schemeClr>
                </a:solidFill>
              </a:rPr>
              <a:t>str</a:t>
            </a:r>
            <a:r>
              <a:rPr lang="pt-BR" b="1" dirty="0" smtClean="0">
                <a:solidFill>
                  <a:schemeClr val="accent1">
                    <a:lumMod val="75000"/>
                  </a:schemeClr>
                </a:solidFill>
              </a:rPr>
              <a:t>= “</a:t>
            </a:r>
            <a:r>
              <a:rPr lang="pt-BR" b="1" i="1" dirty="0" smtClean="0">
                <a:solidFill>
                  <a:schemeClr val="accent1">
                    <a:lumMod val="75000"/>
                  </a:schemeClr>
                </a:solidFill>
              </a:rPr>
              <a:t>O aluno não foi aprovado.");</a:t>
            </a:r>
          </a:p>
          <a:p>
            <a:r>
              <a:rPr lang="pt-BR" b="1" dirty="0" smtClean="0"/>
              <a:t> }</a:t>
            </a:r>
            <a:endParaRPr lang="pt-BR" dirty="0"/>
          </a:p>
        </p:txBody>
      </p:sp>
      <p:cxnSp>
        <p:nvCxnSpPr>
          <p:cNvPr id="11" name="Conector de seta reta 10"/>
          <p:cNvCxnSpPr/>
          <p:nvPr/>
        </p:nvCxnSpPr>
        <p:spPr>
          <a:xfrm flipV="1">
            <a:off x="2620697" y="4397042"/>
            <a:ext cx="72008"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Conector de seta reta 11"/>
          <p:cNvCxnSpPr/>
          <p:nvPr/>
        </p:nvCxnSpPr>
        <p:spPr>
          <a:xfrm flipH="1" flipV="1">
            <a:off x="4510652" y="4541058"/>
            <a:ext cx="1" cy="4404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Conector de seta reta 12"/>
          <p:cNvCxnSpPr/>
          <p:nvPr/>
        </p:nvCxnSpPr>
        <p:spPr>
          <a:xfrm flipV="1">
            <a:off x="5861057" y="4541058"/>
            <a:ext cx="432048" cy="8826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CaixaDeTexto 14"/>
          <p:cNvSpPr txBox="1"/>
          <p:nvPr/>
        </p:nvSpPr>
        <p:spPr>
          <a:xfrm>
            <a:off x="1115616" y="1480716"/>
            <a:ext cx="6912768" cy="2308324"/>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p>
          <a:p>
            <a:r>
              <a:rPr lang="en-US" dirty="0"/>
              <a:t>      public static void main(String[] </a:t>
            </a:r>
            <a:r>
              <a:rPr lang="en-US" dirty="0" err="1"/>
              <a:t>args</a:t>
            </a:r>
            <a:r>
              <a:rPr lang="en-US" dirty="0"/>
              <a:t>) {</a:t>
            </a:r>
          </a:p>
          <a:p>
            <a:r>
              <a:rPr lang="pt-BR" dirty="0"/>
              <a:t>            </a:t>
            </a:r>
            <a:r>
              <a:rPr lang="pt-BR" dirty="0" smtClean="0"/>
              <a:t>...</a:t>
            </a:r>
          </a:p>
          <a:p>
            <a:r>
              <a:rPr lang="pt-BR" b="1" dirty="0">
                <a:solidFill>
                  <a:schemeClr val="accent4">
                    <a:lumMod val="75000"/>
                  </a:schemeClr>
                </a:solidFill>
              </a:rPr>
              <a:t> </a:t>
            </a:r>
            <a:r>
              <a:rPr lang="pt-BR" b="1" dirty="0" smtClean="0">
                <a:solidFill>
                  <a:schemeClr val="accent4">
                    <a:lumMod val="75000"/>
                  </a:schemeClr>
                </a:solidFill>
              </a:rPr>
              <a:t>           </a:t>
            </a:r>
            <a:r>
              <a:rPr lang="pt-BR" b="1" dirty="0" err="1">
                <a:solidFill>
                  <a:schemeClr val="tx1"/>
                </a:solidFill>
              </a:rPr>
              <a:t>System.</a:t>
            </a:r>
            <a:r>
              <a:rPr lang="pt-BR" b="1" i="1" dirty="0" err="1">
                <a:solidFill>
                  <a:schemeClr val="tx1"/>
                </a:solidFill>
              </a:rPr>
              <a:t>out.println</a:t>
            </a:r>
            <a:r>
              <a:rPr lang="pt-BR" b="1" i="1" dirty="0" smtClean="0">
                <a:solidFill>
                  <a:schemeClr val="tx1"/>
                </a:solidFill>
              </a:rPr>
              <a:t>( </a:t>
            </a:r>
            <a:r>
              <a:rPr lang="pt-BR" b="1" i="1" dirty="0" smtClean="0">
                <a:solidFill>
                  <a:schemeClr val="accent6"/>
                </a:solidFill>
              </a:rPr>
              <a:t>media</a:t>
            </a:r>
            <a:r>
              <a:rPr lang="pt-BR" b="1" dirty="0" smtClean="0">
                <a:solidFill>
                  <a:schemeClr val="accent6"/>
                </a:solidFill>
              </a:rPr>
              <a:t>&gt;=7</a:t>
            </a:r>
            <a:r>
              <a:rPr lang="pt-BR" b="1" dirty="0">
                <a:solidFill>
                  <a:schemeClr val="tx1"/>
                </a:solidFill>
              </a:rPr>
              <a:t> </a:t>
            </a:r>
            <a:r>
              <a:rPr lang="pt-BR" b="1" dirty="0" smtClean="0">
                <a:solidFill>
                  <a:schemeClr val="tx1"/>
                </a:solidFill>
              </a:rPr>
              <a:t>?</a:t>
            </a:r>
            <a:endParaRPr lang="pt-BR" b="1" dirty="0">
              <a:solidFill>
                <a:schemeClr val="tx1"/>
              </a:solidFill>
            </a:endParaRPr>
          </a:p>
          <a:p>
            <a:r>
              <a:rPr lang="pt-BR" b="1" dirty="0">
                <a:solidFill>
                  <a:schemeClr val="accent4">
                    <a:lumMod val="75000"/>
                  </a:schemeClr>
                </a:solidFill>
              </a:rPr>
              <a:t>                </a:t>
            </a:r>
            <a:r>
              <a:rPr lang="pt-BR" b="1" dirty="0" smtClean="0">
                <a:solidFill>
                  <a:schemeClr val="accent4">
                    <a:lumMod val="75000"/>
                  </a:schemeClr>
                </a:solidFill>
              </a:rPr>
              <a:t>                    </a:t>
            </a:r>
            <a:r>
              <a:rPr lang="pt-BR" b="1" i="1" dirty="0" smtClean="0">
                <a:solidFill>
                  <a:schemeClr val="accent4">
                    <a:lumMod val="75000"/>
                  </a:schemeClr>
                </a:solidFill>
              </a:rPr>
              <a:t>"O </a:t>
            </a:r>
            <a:r>
              <a:rPr lang="pt-BR" b="1" i="1" dirty="0">
                <a:solidFill>
                  <a:schemeClr val="accent4">
                    <a:lumMod val="75000"/>
                  </a:schemeClr>
                </a:solidFill>
              </a:rPr>
              <a:t>aluno foi </a:t>
            </a:r>
            <a:r>
              <a:rPr lang="pt-BR" b="1" i="1" dirty="0" smtClean="0">
                <a:solidFill>
                  <a:schemeClr val="accent4">
                    <a:lumMod val="75000"/>
                  </a:schemeClr>
                </a:solidFill>
              </a:rPr>
              <a:t>aprovado em exame."</a:t>
            </a:r>
            <a:endParaRPr lang="pt-BR" b="1" i="1" dirty="0">
              <a:solidFill>
                <a:schemeClr val="accent4">
                  <a:lumMod val="75000"/>
                </a:schemeClr>
              </a:solidFill>
            </a:endParaRPr>
          </a:p>
          <a:p>
            <a:r>
              <a:rPr lang="pt-BR" b="1" dirty="0">
                <a:solidFill>
                  <a:schemeClr val="tx1"/>
                </a:solidFill>
              </a:rPr>
              <a:t>            </a:t>
            </a:r>
            <a:r>
              <a:rPr lang="pt-BR" b="1" dirty="0" smtClean="0">
                <a:solidFill>
                  <a:schemeClr val="tx1"/>
                </a:solidFill>
              </a:rPr>
              <a:t>                        : </a:t>
            </a:r>
            <a:r>
              <a:rPr lang="pt-BR" b="1" i="1" dirty="0" smtClean="0">
                <a:solidFill>
                  <a:schemeClr val="accent1">
                    <a:lumMod val="75000"/>
                  </a:schemeClr>
                </a:solidFill>
              </a:rPr>
              <a:t>"O </a:t>
            </a:r>
            <a:r>
              <a:rPr lang="pt-BR" b="1" i="1" dirty="0">
                <a:solidFill>
                  <a:schemeClr val="accent1">
                    <a:lumMod val="75000"/>
                  </a:schemeClr>
                </a:solidFill>
              </a:rPr>
              <a:t>aluno não foi aprovado."</a:t>
            </a:r>
            <a:r>
              <a:rPr lang="pt-BR" b="1" i="1" dirty="0">
                <a:solidFill>
                  <a:schemeClr val="tx1"/>
                </a:solidFill>
              </a:rPr>
              <a:t>);</a:t>
            </a:r>
          </a:p>
          <a:p>
            <a:r>
              <a:rPr lang="pt-BR" b="1" dirty="0" smtClean="0">
                <a:solidFill>
                  <a:schemeClr val="tx1"/>
                </a:solidFill>
              </a:rPr>
              <a:t>       </a:t>
            </a:r>
            <a:r>
              <a:rPr lang="pt-BR" dirty="0" smtClean="0">
                <a:solidFill>
                  <a:schemeClr val="tx1"/>
                </a:solidFill>
              </a:rPr>
              <a:t>}</a:t>
            </a:r>
            <a:endParaRPr lang="pt-BR" dirty="0">
              <a:solidFill>
                <a:schemeClr val="tx1"/>
              </a:solidFill>
            </a:endParaRPr>
          </a:p>
          <a:p>
            <a:r>
              <a:rPr lang="pt-BR" dirty="0"/>
              <a:t>}</a:t>
            </a:r>
          </a:p>
        </p:txBody>
      </p:sp>
    </p:spTree>
    <p:extLst>
      <p:ext uri="{BB962C8B-B14F-4D97-AF65-F5344CB8AC3E}">
        <p14:creationId xmlns:p14="http://schemas.microsoft.com/office/powerpoint/2010/main" val="20219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163045"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Condicionais e Switch</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CaixaDeTexto 13"/>
          <p:cNvSpPr txBox="1"/>
          <p:nvPr/>
        </p:nvSpPr>
        <p:spPr>
          <a:xfrm>
            <a:off x="165993" y="1052736"/>
            <a:ext cx="4320480" cy="4801314"/>
          </a:xfrm>
          <a:prstGeom prst="rect">
            <a:avLst/>
          </a:prstGeom>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dirty="0"/>
              <a:t>String </a:t>
            </a:r>
            <a:r>
              <a:rPr lang="pt-BR" dirty="0" err="1"/>
              <a:t>str</a:t>
            </a:r>
            <a:r>
              <a:rPr lang="pt-BR" dirty="0"/>
              <a:t>="";</a:t>
            </a:r>
          </a:p>
          <a:p>
            <a:r>
              <a:rPr lang="pt-BR" b="1" dirty="0" smtClean="0"/>
              <a:t>	</a:t>
            </a:r>
            <a:r>
              <a:rPr lang="pt-BR" b="1" dirty="0" err="1" smtClean="0"/>
              <a:t>if</a:t>
            </a:r>
            <a:r>
              <a:rPr lang="pt-BR" b="1" dirty="0" smtClean="0"/>
              <a:t>(</a:t>
            </a:r>
            <a:r>
              <a:rPr lang="pt-BR" b="1" dirty="0" smtClean="0">
                <a:solidFill>
                  <a:schemeClr val="accent6"/>
                </a:solidFill>
              </a:rPr>
              <a:t>media </a:t>
            </a:r>
            <a:r>
              <a:rPr lang="pt-BR" b="1" dirty="0">
                <a:solidFill>
                  <a:schemeClr val="accent6"/>
                </a:solidFill>
              </a:rPr>
              <a:t>&gt;= 9</a:t>
            </a:r>
            <a:r>
              <a:rPr lang="pt-BR" b="1" dirty="0"/>
              <a:t>){</a:t>
            </a:r>
          </a:p>
          <a:p>
            <a:r>
              <a:rPr lang="pt-BR" b="1" dirty="0" smtClean="0"/>
              <a:t>                         </a:t>
            </a:r>
            <a:r>
              <a:rPr lang="pt-BR" b="1" dirty="0" err="1" smtClean="0">
                <a:solidFill>
                  <a:schemeClr val="accent4"/>
                </a:solidFill>
              </a:rPr>
              <a:t>str</a:t>
            </a:r>
            <a:r>
              <a:rPr lang="pt-BR" b="1" dirty="0">
                <a:solidFill>
                  <a:schemeClr val="accent4"/>
                </a:solidFill>
              </a:rPr>
              <a:t>="classe A";</a:t>
            </a:r>
          </a:p>
          <a:p>
            <a:r>
              <a:rPr lang="pt-BR" b="1" dirty="0" smtClean="0"/>
              <a:t>	}</a:t>
            </a:r>
            <a:r>
              <a:rPr lang="pt-BR" b="1" dirty="0" err="1"/>
              <a:t>else</a:t>
            </a:r>
            <a:r>
              <a:rPr lang="pt-BR" b="1" dirty="0"/>
              <a:t> </a:t>
            </a:r>
            <a:r>
              <a:rPr lang="pt-BR" b="1" dirty="0" err="1"/>
              <a:t>if</a:t>
            </a:r>
            <a:r>
              <a:rPr lang="pt-BR" b="1" dirty="0"/>
              <a:t>(</a:t>
            </a:r>
            <a:r>
              <a:rPr lang="pt-BR" b="1" dirty="0">
                <a:solidFill>
                  <a:schemeClr val="accent6"/>
                </a:solidFill>
              </a:rPr>
              <a:t>media &gt;= 8</a:t>
            </a:r>
            <a:r>
              <a:rPr lang="pt-BR" b="1" dirty="0"/>
              <a:t>){</a:t>
            </a:r>
          </a:p>
          <a:p>
            <a:r>
              <a:rPr lang="pt-BR" b="1" dirty="0" smtClean="0"/>
              <a:t>	        </a:t>
            </a:r>
            <a:r>
              <a:rPr lang="pt-BR" b="1" dirty="0" err="1" smtClean="0">
                <a:solidFill>
                  <a:schemeClr val="accent4"/>
                </a:solidFill>
              </a:rPr>
              <a:t>str</a:t>
            </a:r>
            <a:r>
              <a:rPr lang="pt-BR" b="1" dirty="0">
                <a:solidFill>
                  <a:schemeClr val="accent4"/>
                </a:solidFill>
              </a:rPr>
              <a:t>="classe B";</a:t>
            </a:r>
          </a:p>
          <a:p>
            <a:r>
              <a:rPr lang="pt-BR" b="1" dirty="0" smtClean="0"/>
              <a:t>	}</a:t>
            </a:r>
            <a:r>
              <a:rPr lang="pt-BR" b="1" dirty="0" err="1"/>
              <a:t>else</a:t>
            </a:r>
            <a:r>
              <a:rPr lang="pt-BR" b="1" dirty="0"/>
              <a:t> </a:t>
            </a:r>
            <a:r>
              <a:rPr lang="pt-BR" b="1" dirty="0" err="1"/>
              <a:t>if</a:t>
            </a:r>
            <a:r>
              <a:rPr lang="pt-BR" b="1" dirty="0"/>
              <a:t>(</a:t>
            </a:r>
            <a:r>
              <a:rPr lang="pt-BR" b="1" dirty="0">
                <a:solidFill>
                  <a:schemeClr val="accent6"/>
                </a:solidFill>
              </a:rPr>
              <a:t>media &gt;= 7</a:t>
            </a:r>
            <a:r>
              <a:rPr lang="pt-BR" b="1" dirty="0"/>
              <a:t>){</a:t>
            </a:r>
          </a:p>
          <a:p>
            <a:r>
              <a:rPr lang="pt-BR" b="1" dirty="0" smtClean="0"/>
              <a:t>	</a:t>
            </a:r>
            <a:r>
              <a:rPr lang="pt-BR" b="1" dirty="0" smtClean="0">
                <a:solidFill>
                  <a:schemeClr val="accent3">
                    <a:lumMod val="50000"/>
                  </a:schemeClr>
                </a:solidFill>
              </a:rPr>
              <a:t>        </a:t>
            </a:r>
            <a:r>
              <a:rPr lang="pt-BR" b="1" dirty="0" err="1" smtClean="0">
                <a:solidFill>
                  <a:schemeClr val="accent4"/>
                </a:solidFill>
              </a:rPr>
              <a:t>str</a:t>
            </a:r>
            <a:r>
              <a:rPr lang="pt-BR" b="1" dirty="0">
                <a:solidFill>
                  <a:schemeClr val="accent4"/>
                </a:solidFill>
              </a:rPr>
              <a:t>="classe C";</a:t>
            </a:r>
          </a:p>
          <a:p>
            <a:r>
              <a:rPr lang="pt-BR" b="1" dirty="0" smtClean="0"/>
              <a:t>	}</a:t>
            </a:r>
            <a:r>
              <a:rPr lang="pt-BR" b="1" dirty="0" err="1"/>
              <a:t>else</a:t>
            </a:r>
            <a:r>
              <a:rPr lang="pt-BR" b="1" dirty="0"/>
              <a:t> </a:t>
            </a:r>
            <a:r>
              <a:rPr lang="pt-BR" b="1" dirty="0" err="1"/>
              <a:t>if</a:t>
            </a:r>
            <a:r>
              <a:rPr lang="pt-BR" b="1" dirty="0"/>
              <a:t>(</a:t>
            </a:r>
            <a:r>
              <a:rPr lang="pt-BR" b="1" dirty="0">
                <a:solidFill>
                  <a:schemeClr val="accent6"/>
                </a:solidFill>
              </a:rPr>
              <a:t>media </a:t>
            </a:r>
            <a:r>
              <a:rPr lang="pt-BR" b="1" dirty="0" smtClean="0">
                <a:solidFill>
                  <a:schemeClr val="accent6"/>
                </a:solidFill>
              </a:rPr>
              <a:t>&gt;=6</a:t>
            </a:r>
            <a:r>
              <a:rPr lang="pt-BR" b="1" dirty="0"/>
              <a:t>){</a:t>
            </a:r>
          </a:p>
          <a:p>
            <a:r>
              <a:rPr lang="pt-BR" b="1" dirty="0" smtClean="0"/>
              <a:t>	         </a:t>
            </a:r>
            <a:r>
              <a:rPr lang="pt-BR" b="1" dirty="0" err="1" smtClean="0">
                <a:solidFill>
                  <a:schemeClr val="accent4"/>
                </a:solidFill>
              </a:rPr>
              <a:t>str</a:t>
            </a:r>
            <a:r>
              <a:rPr lang="pt-BR" b="1" dirty="0">
                <a:solidFill>
                  <a:schemeClr val="accent4"/>
                </a:solidFill>
              </a:rPr>
              <a:t>="classe D";</a:t>
            </a:r>
          </a:p>
          <a:p>
            <a:r>
              <a:rPr lang="pt-BR" b="1" dirty="0" smtClean="0"/>
              <a:t>	}</a:t>
            </a:r>
            <a:r>
              <a:rPr lang="pt-BR" b="1" dirty="0" err="1"/>
              <a:t>else</a:t>
            </a:r>
            <a:r>
              <a:rPr lang="pt-BR" b="1" dirty="0"/>
              <a:t>{</a:t>
            </a:r>
          </a:p>
          <a:p>
            <a:r>
              <a:rPr lang="pt-BR" b="1" dirty="0" smtClean="0"/>
              <a:t>	</a:t>
            </a:r>
            <a:r>
              <a:rPr lang="pt-BR" b="1" dirty="0" smtClean="0">
                <a:solidFill>
                  <a:schemeClr val="accent2">
                    <a:lumMod val="75000"/>
                  </a:schemeClr>
                </a:solidFill>
              </a:rPr>
              <a:t>         </a:t>
            </a:r>
            <a:r>
              <a:rPr lang="pt-BR" b="1" dirty="0" err="1" smtClean="0">
                <a:solidFill>
                  <a:schemeClr val="accent1">
                    <a:lumMod val="75000"/>
                  </a:schemeClr>
                </a:solidFill>
              </a:rPr>
              <a:t>str</a:t>
            </a:r>
            <a:r>
              <a:rPr lang="pt-BR" b="1" dirty="0">
                <a:solidFill>
                  <a:schemeClr val="accent1">
                    <a:lumMod val="75000"/>
                  </a:schemeClr>
                </a:solidFill>
              </a:rPr>
              <a:t>="classe E";</a:t>
            </a:r>
          </a:p>
          <a:p>
            <a:r>
              <a:rPr lang="pt-BR" b="1" dirty="0" smtClean="0"/>
              <a:t>	}</a:t>
            </a:r>
            <a:endParaRPr lang="pt-BR" b="1" dirty="0"/>
          </a:p>
          <a:p>
            <a:r>
              <a:rPr lang="pt-BR" dirty="0" smtClean="0"/>
              <a:t>                 </a:t>
            </a:r>
            <a:r>
              <a:rPr lang="pt-BR" dirty="0" err="1" smtClean="0"/>
              <a:t>System.</a:t>
            </a:r>
            <a:r>
              <a:rPr lang="pt-BR" i="1" dirty="0" err="1" smtClean="0"/>
              <a:t>out.println</a:t>
            </a:r>
            <a:r>
              <a:rPr lang="pt-BR" i="1" dirty="0" smtClean="0"/>
              <a:t>(</a:t>
            </a:r>
            <a:r>
              <a:rPr lang="pt-BR" i="1" dirty="0" err="1" smtClean="0"/>
              <a:t>str</a:t>
            </a:r>
            <a:r>
              <a:rPr lang="pt-BR" i="1" dirty="0" smtClean="0"/>
              <a:t>);</a:t>
            </a:r>
          </a:p>
          <a:p>
            <a:r>
              <a:rPr lang="pt-BR" dirty="0" smtClean="0"/>
              <a:t>}</a:t>
            </a:r>
            <a:endParaRPr lang="pt-BR" dirty="0"/>
          </a:p>
        </p:txBody>
      </p:sp>
      <p:sp>
        <p:nvSpPr>
          <p:cNvPr id="17" name="CaixaDeTexto 16"/>
          <p:cNvSpPr txBox="1"/>
          <p:nvPr/>
        </p:nvSpPr>
        <p:spPr>
          <a:xfrm>
            <a:off x="4558480" y="1052736"/>
            <a:ext cx="4392488" cy="4801314"/>
          </a:xfrm>
          <a:prstGeom prst="rect">
            <a:avLst/>
          </a:prstGeom>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pt-BR" dirty="0" err="1"/>
              <a:t>public</a:t>
            </a:r>
            <a:r>
              <a:rPr lang="pt-BR" dirty="0"/>
              <a:t> </a:t>
            </a:r>
            <a:r>
              <a:rPr lang="pt-BR" dirty="0" err="1"/>
              <a:t>class</a:t>
            </a:r>
            <a:r>
              <a:rPr lang="pt-BR" dirty="0"/>
              <a:t> Media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a:t>
            </a:r>
          </a:p>
          <a:p>
            <a:r>
              <a:rPr lang="pt-BR" b="1" dirty="0" smtClean="0"/>
              <a:t>	</a:t>
            </a:r>
            <a:r>
              <a:rPr lang="pt-BR" dirty="0" err="1"/>
              <a:t>str</a:t>
            </a:r>
            <a:r>
              <a:rPr lang="pt-BR" dirty="0"/>
              <a:t>="";</a:t>
            </a:r>
          </a:p>
          <a:p>
            <a:r>
              <a:rPr lang="pt-BR" b="1" dirty="0" smtClean="0"/>
              <a:t>                 switch</a:t>
            </a:r>
            <a:r>
              <a:rPr lang="pt-BR" b="1" dirty="0"/>
              <a:t>( </a:t>
            </a:r>
            <a:r>
              <a:rPr lang="pt-BR" b="1" dirty="0">
                <a:solidFill>
                  <a:schemeClr val="accent6"/>
                </a:solidFill>
              </a:rPr>
              <a:t>(</a:t>
            </a:r>
            <a:r>
              <a:rPr lang="pt-BR" b="1" dirty="0" err="1">
                <a:solidFill>
                  <a:schemeClr val="accent6"/>
                </a:solidFill>
              </a:rPr>
              <a:t>int</a:t>
            </a:r>
            <a:r>
              <a:rPr lang="pt-BR" b="1" dirty="0">
                <a:solidFill>
                  <a:schemeClr val="accent6"/>
                </a:solidFill>
              </a:rPr>
              <a:t>) media</a:t>
            </a:r>
            <a:r>
              <a:rPr lang="pt-BR" b="1" dirty="0"/>
              <a:t>){</a:t>
            </a:r>
          </a:p>
          <a:p>
            <a:r>
              <a:rPr lang="pt-BR" b="1" dirty="0" smtClean="0"/>
              <a:t>                         case </a:t>
            </a:r>
            <a:r>
              <a:rPr lang="pt-BR" b="1" dirty="0" smtClean="0">
                <a:solidFill>
                  <a:schemeClr val="accent3"/>
                </a:solidFill>
              </a:rPr>
              <a:t>10</a:t>
            </a:r>
            <a:r>
              <a:rPr lang="pt-BR" b="1" dirty="0" smtClean="0"/>
              <a:t>: case </a:t>
            </a:r>
            <a:r>
              <a:rPr lang="pt-BR" b="1" dirty="0">
                <a:solidFill>
                  <a:schemeClr val="accent3"/>
                </a:solidFill>
              </a:rPr>
              <a:t>9</a:t>
            </a:r>
            <a:r>
              <a:rPr lang="pt-BR" b="1" dirty="0"/>
              <a:t>:</a:t>
            </a:r>
          </a:p>
          <a:p>
            <a:r>
              <a:rPr lang="pt-BR" dirty="0" smtClean="0">
                <a:solidFill>
                  <a:schemeClr val="accent2">
                    <a:lumMod val="40000"/>
                    <a:lumOff val="60000"/>
                  </a:schemeClr>
                </a:solidFill>
              </a:rPr>
              <a:t>                               </a:t>
            </a:r>
            <a:r>
              <a:rPr lang="pt-BR" b="1" dirty="0" err="1" smtClean="0">
                <a:solidFill>
                  <a:schemeClr val="accent4"/>
                </a:solidFill>
              </a:rPr>
              <a:t>str</a:t>
            </a:r>
            <a:r>
              <a:rPr lang="pt-BR" b="1" dirty="0">
                <a:solidFill>
                  <a:schemeClr val="accent4"/>
                </a:solidFill>
              </a:rPr>
              <a:t>="classe A";</a:t>
            </a:r>
            <a:r>
              <a:rPr lang="pt-BR" dirty="0">
                <a:solidFill>
                  <a:schemeClr val="accent4"/>
                </a:solidFill>
              </a:rPr>
              <a:t> </a:t>
            </a:r>
            <a:r>
              <a:rPr lang="pt-BR" b="1" dirty="0">
                <a:solidFill>
                  <a:schemeClr val="accent6">
                    <a:lumMod val="75000"/>
                  </a:schemeClr>
                </a:solidFill>
              </a:rPr>
              <a:t>break;</a:t>
            </a:r>
          </a:p>
          <a:p>
            <a:r>
              <a:rPr lang="pt-BR" b="1" dirty="0" smtClean="0"/>
              <a:t>                         case </a:t>
            </a:r>
            <a:r>
              <a:rPr lang="pt-BR" b="1" dirty="0">
                <a:solidFill>
                  <a:schemeClr val="accent3"/>
                </a:solidFill>
              </a:rPr>
              <a:t>8</a:t>
            </a:r>
            <a:r>
              <a:rPr lang="pt-BR" b="1" dirty="0"/>
              <a:t>:</a:t>
            </a:r>
          </a:p>
          <a:p>
            <a:r>
              <a:rPr lang="pt-BR" b="1" dirty="0" smtClean="0">
                <a:solidFill>
                  <a:schemeClr val="accent3">
                    <a:lumMod val="75000"/>
                  </a:schemeClr>
                </a:solidFill>
              </a:rPr>
              <a:t>                               </a:t>
            </a:r>
            <a:r>
              <a:rPr lang="pt-BR" b="1" dirty="0" err="1" smtClean="0">
                <a:solidFill>
                  <a:schemeClr val="accent4"/>
                </a:solidFill>
              </a:rPr>
              <a:t>str</a:t>
            </a:r>
            <a:r>
              <a:rPr lang="pt-BR" b="1" dirty="0">
                <a:solidFill>
                  <a:schemeClr val="accent4"/>
                </a:solidFill>
              </a:rPr>
              <a:t>="classe B"; </a:t>
            </a:r>
            <a:r>
              <a:rPr lang="pt-BR" b="1" dirty="0">
                <a:solidFill>
                  <a:schemeClr val="accent6">
                    <a:lumMod val="75000"/>
                  </a:schemeClr>
                </a:solidFill>
              </a:rPr>
              <a:t>break;</a:t>
            </a:r>
          </a:p>
          <a:p>
            <a:r>
              <a:rPr lang="pt-BR" b="1" dirty="0" smtClean="0"/>
              <a:t>                         case</a:t>
            </a:r>
            <a:r>
              <a:rPr lang="pt-BR" b="1" dirty="0" smtClean="0">
                <a:solidFill>
                  <a:schemeClr val="accent3"/>
                </a:solidFill>
              </a:rPr>
              <a:t> </a:t>
            </a:r>
            <a:r>
              <a:rPr lang="pt-BR" b="1" dirty="0">
                <a:solidFill>
                  <a:schemeClr val="accent3"/>
                </a:solidFill>
              </a:rPr>
              <a:t>7</a:t>
            </a:r>
            <a:r>
              <a:rPr lang="pt-BR" b="1" dirty="0"/>
              <a:t>:</a:t>
            </a:r>
          </a:p>
          <a:p>
            <a:r>
              <a:rPr lang="pt-BR" b="1" dirty="0" smtClean="0">
                <a:solidFill>
                  <a:schemeClr val="accent3">
                    <a:lumMod val="75000"/>
                  </a:schemeClr>
                </a:solidFill>
              </a:rPr>
              <a:t>                               </a:t>
            </a:r>
            <a:r>
              <a:rPr lang="pt-BR" b="1" dirty="0" err="1" smtClean="0">
                <a:solidFill>
                  <a:schemeClr val="accent4"/>
                </a:solidFill>
              </a:rPr>
              <a:t>str</a:t>
            </a:r>
            <a:r>
              <a:rPr lang="pt-BR" b="1" dirty="0">
                <a:solidFill>
                  <a:schemeClr val="accent4"/>
                </a:solidFill>
              </a:rPr>
              <a:t>="classe C"; </a:t>
            </a:r>
            <a:r>
              <a:rPr lang="pt-BR" b="1" dirty="0">
                <a:solidFill>
                  <a:schemeClr val="accent6">
                    <a:lumMod val="75000"/>
                  </a:schemeClr>
                </a:solidFill>
              </a:rPr>
              <a:t>break;</a:t>
            </a:r>
          </a:p>
          <a:p>
            <a:r>
              <a:rPr lang="pt-BR" b="1" dirty="0" smtClean="0"/>
              <a:t>                         case</a:t>
            </a:r>
            <a:r>
              <a:rPr lang="pt-BR" b="1" dirty="0" smtClean="0">
                <a:solidFill>
                  <a:schemeClr val="accent3"/>
                </a:solidFill>
              </a:rPr>
              <a:t> </a:t>
            </a:r>
            <a:r>
              <a:rPr lang="pt-BR" b="1" dirty="0">
                <a:solidFill>
                  <a:schemeClr val="accent3"/>
                </a:solidFill>
              </a:rPr>
              <a:t>6</a:t>
            </a:r>
            <a:r>
              <a:rPr lang="pt-BR" b="1" dirty="0"/>
              <a:t>:</a:t>
            </a:r>
          </a:p>
          <a:p>
            <a:r>
              <a:rPr lang="pt-BR" dirty="0" smtClean="0"/>
              <a:t>                               </a:t>
            </a:r>
            <a:r>
              <a:rPr lang="pt-BR" b="1" dirty="0" err="1" smtClean="0">
                <a:solidFill>
                  <a:schemeClr val="accent4"/>
                </a:solidFill>
              </a:rPr>
              <a:t>str</a:t>
            </a:r>
            <a:r>
              <a:rPr lang="pt-BR" b="1" dirty="0">
                <a:solidFill>
                  <a:schemeClr val="accent4"/>
                </a:solidFill>
              </a:rPr>
              <a:t>="classe D"; </a:t>
            </a:r>
            <a:r>
              <a:rPr lang="pt-BR" b="1" dirty="0">
                <a:solidFill>
                  <a:schemeClr val="accent6">
                    <a:lumMod val="75000"/>
                  </a:schemeClr>
                </a:solidFill>
              </a:rPr>
              <a:t>break;</a:t>
            </a:r>
          </a:p>
          <a:p>
            <a:r>
              <a:rPr lang="pt-BR" b="1" dirty="0" smtClean="0"/>
              <a:t>                        default</a:t>
            </a:r>
            <a:r>
              <a:rPr lang="pt-BR" b="1" dirty="0"/>
              <a:t>:</a:t>
            </a:r>
          </a:p>
          <a:p>
            <a:r>
              <a:rPr lang="pt-BR" b="1" dirty="0" smtClean="0">
                <a:solidFill>
                  <a:schemeClr val="accent2">
                    <a:lumMod val="75000"/>
                  </a:schemeClr>
                </a:solidFill>
              </a:rPr>
              <a:t>                               </a:t>
            </a:r>
            <a:r>
              <a:rPr lang="pt-BR" b="1" dirty="0" err="1" smtClean="0">
                <a:solidFill>
                  <a:schemeClr val="accent1">
                    <a:lumMod val="75000"/>
                  </a:schemeClr>
                </a:solidFill>
              </a:rPr>
              <a:t>str</a:t>
            </a:r>
            <a:r>
              <a:rPr lang="pt-BR" b="1" dirty="0">
                <a:solidFill>
                  <a:schemeClr val="accent1">
                    <a:lumMod val="75000"/>
                  </a:schemeClr>
                </a:solidFill>
              </a:rPr>
              <a:t>="classe E</a:t>
            </a:r>
            <a:r>
              <a:rPr lang="pt-BR" b="1" dirty="0" smtClean="0">
                <a:solidFill>
                  <a:schemeClr val="accent1">
                    <a:lumMod val="75000"/>
                  </a:schemeClr>
                </a:solidFill>
              </a:rPr>
              <a:t>";</a:t>
            </a:r>
          </a:p>
          <a:p>
            <a:r>
              <a:rPr lang="pt-BR" dirty="0"/>
              <a:t> </a:t>
            </a:r>
            <a:r>
              <a:rPr lang="pt-BR" dirty="0" smtClean="0"/>
              <a:t>                 </a:t>
            </a:r>
            <a:r>
              <a:rPr lang="pt-BR" b="1" dirty="0" smtClean="0"/>
              <a:t>}</a:t>
            </a:r>
            <a:r>
              <a:rPr lang="pt-BR" dirty="0" smtClean="0"/>
              <a:t>...</a:t>
            </a:r>
          </a:p>
          <a:p>
            <a:r>
              <a:rPr lang="pt-BR" dirty="0"/>
              <a:t>}</a:t>
            </a:r>
          </a:p>
        </p:txBody>
      </p:sp>
    </p:spTree>
    <p:extLst>
      <p:ext uri="{BB962C8B-B14F-4D97-AF65-F5344CB8AC3E}">
        <p14:creationId xmlns:p14="http://schemas.microsoft.com/office/powerpoint/2010/main" val="193258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109998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Switch</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CaixaDeTexto 14"/>
          <p:cNvSpPr txBox="1"/>
          <p:nvPr/>
        </p:nvSpPr>
        <p:spPr>
          <a:xfrm>
            <a:off x="1115616" y="1480716"/>
            <a:ext cx="6912768" cy="2308324"/>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b="1" dirty="0" smtClean="0"/>
              <a:t>switch</a:t>
            </a:r>
            <a:r>
              <a:rPr lang="pt-BR" dirty="0" smtClean="0"/>
              <a:t> &lt;</a:t>
            </a:r>
            <a:r>
              <a:rPr lang="pt-BR" dirty="0" err="1" smtClean="0"/>
              <a:t>variavel</a:t>
            </a:r>
            <a:r>
              <a:rPr lang="pt-BR" dirty="0"/>
              <a:t>&gt; {</a:t>
            </a:r>
          </a:p>
          <a:p>
            <a:r>
              <a:rPr lang="pt-BR" dirty="0"/>
              <a:t>	</a:t>
            </a:r>
            <a:r>
              <a:rPr lang="pt-BR" b="1" dirty="0"/>
              <a:t>case </a:t>
            </a:r>
            <a:r>
              <a:rPr lang="pt-BR" dirty="0"/>
              <a:t>&lt;opção1&gt; </a:t>
            </a:r>
            <a:r>
              <a:rPr lang="pt-BR" b="1" dirty="0"/>
              <a:t>: </a:t>
            </a:r>
            <a:r>
              <a:rPr lang="pt-BR" dirty="0"/>
              <a:t>&lt;operação 1&gt; </a:t>
            </a:r>
            <a:r>
              <a:rPr lang="pt-BR" b="1" dirty="0"/>
              <a:t> break</a:t>
            </a:r>
            <a:r>
              <a:rPr lang="pt-BR" b="1" dirty="0" smtClean="0"/>
              <a:t>;</a:t>
            </a:r>
            <a:endParaRPr lang="pt-BR" dirty="0"/>
          </a:p>
          <a:p>
            <a:r>
              <a:rPr lang="pt-BR" dirty="0"/>
              <a:t>	</a:t>
            </a:r>
            <a:r>
              <a:rPr lang="pt-BR" b="1" dirty="0"/>
              <a:t>case </a:t>
            </a:r>
            <a:r>
              <a:rPr lang="pt-BR" dirty="0"/>
              <a:t>&lt;</a:t>
            </a:r>
            <a:r>
              <a:rPr lang="pt-BR" dirty="0" smtClean="0"/>
              <a:t>opção2&gt; </a:t>
            </a:r>
            <a:r>
              <a:rPr lang="pt-BR" b="1" dirty="0"/>
              <a:t>: </a:t>
            </a:r>
            <a:r>
              <a:rPr lang="pt-BR" dirty="0"/>
              <a:t>&lt;operação </a:t>
            </a:r>
            <a:r>
              <a:rPr lang="pt-BR" dirty="0" smtClean="0"/>
              <a:t>2&gt; </a:t>
            </a:r>
            <a:r>
              <a:rPr lang="pt-BR" b="1" dirty="0" smtClean="0"/>
              <a:t> </a:t>
            </a:r>
            <a:r>
              <a:rPr lang="pt-BR" b="1" dirty="0"/>
              <a:t>break</a:t>
            </a:r>
            <a:r>
              <a:rPr lang="pt-BR" b="1" dirty="0" smtClean="0"/>
              <a:t>;</a:t>
            </a:r>
            <a:endParaRPr lang="pt-BR" dirty="0"/>
          </a:p>
          <a:p>
            <a:r>
              <a:rPr lang="pt-BR" dirty="0"/>
              <a:t>	</a:t>
            </a:r>
            <a:r>
              <a:rPr lang="pt-BR" b="1" dirty="0"/>
              <a:t>case </a:t>
            </a:r>
            <a:r>
              <a:rPr lang="pt-BR" dirty="0"/>
              <a:t>&lt;</a:t>
            </a:r>
            <a:r>
              <a:rPr lang="pt-BR" dirty="0" smtClean="0"/>
              <a:t>opção3&gt; </a:t>
            </a:r>
            <a:r>
              <a:rPr lang="pt-BR" b="1" dirty="0"/>
              <a:t>: </a:t>
            </a:r>
            <a:r>
              <a:rPr lang="pt-BR" dirty="0"/>
              <a:t>&lt;operação </a:t>
            </a:r>
            <a:r>
              <a:rPr lang="pt-BR" dirty="0" smtClean="0"/>
              <a:t>3&gt; </a:t>
            </a:r>
            <a:r>
              <a:rPr lang="pt-BR" b="1" dirty="0" smtClean="0"/>
              <a:t> </a:t>
            </a:r>
            <a:r>
              <a:rPr lang="pt-BR" b="1" dirty="0"/>
              <a:t>break</a:t>
            </a:r>
            <a:r>
              <a:rPr lang="pt-BR" b="1" dirty="0" smtClean="0"/>
              <a:t>;</a:t>
            </a:r>
          </a:p>
          <a:p>
            <a:r>
              <a:rPr lang="pt-BR" b="1" dirty="0"/>
              <a:t> </a:t>
            </a:r>
            <a:r>
              <a:rPr lang="pt-BR" b="1" dirty="0" smtClean="0"/>
              <a:t>                ...</a:t>
            </a:r>
            <a:endParaRPr lang="pt-BR" dirty="0"/>
          </a:p>
          <a:p>
            <a:r>
              <a:rPr lang="pt-BR" dirty="0"/>
              <a:t>	</a:t>
            </a:r>
            <a:r>
              <a:rPr lang="pt-BR" b="1" dirty="0"/>
              <a:t>case </a:t>
            </a:r>
            <a:r>
              <a:rPr lang="pt-BR" dirty="0"/>
              <a:t>&lt;</a:t>
            </a:r>
            <a:r>
              <a:rPr lang="pt-BR" dirty="0" err="1" smtClean="0"/>
              <a:t>opçãon</a:t>
            </a:r>
            <a:r>
              <a:rPr lang="pt-BR" dirty="0" smtClean="0"/>
              <a:t>&gt; </a:t>
            </a:r>
            <a:r>
              <a:rPr lang="pt-BR" b="1" dirty="0"/>
              <a:t>: </a:t>
            </a:r>
            <a:r>
              <a:rPr lang="pt-BR" dirty="0"/>
              <a:t>&lt;operação </a:t>
            </a:r>
            <a:r>
              <a:rPr lang="pt-BR" dirty="0" smtClean="0"/>
              <a:t>n&gt; </a:t>
            </a:r>
            <a:r>
              <a:rPr lang="pt-BR" b="1" dirty="0" smtClean="0"/>
              <a:t> </a:t>
            </a:r>
            <a:r>
              <a:rPr lang="pt-BR" b="1" dirty="0"/>
              <a:t>break;</a:t>
            </a:r>
            <a:endParaRPr lang="pt-BR" dirty="0"/>
          </a:p>
          <a:p>
            <a:r>
              <a:rPr lang="pt-BR" dirty="0" smtClean="0"/>
              <a:t>                  </a:t>
            </a:r>
            <a:r>
              <a:rPr lang="pt-BR" b="1" dirty="0" smtClean="0"/>
              <a:t>default</a:t>
            </a:r>
            <a:r>
              <a:rPr lang="pt-BR" dirty="0" smtClean="0"/>
              <a:t> : &lt;operação default&gt; </a:t>
            </a:r>
            <a:r>
              <a:rPr lang="pt-BR" b="1" dirty="0" smtClean="0"/>
              <a:t>break;</a:t>
            </a:r>
            <a:endParaRPr lang="pt-BR" dirty="0"/>
          </a:p>
          <a:p>
            <a:r>
              <a:rPr lang="pt-BR" dirty="0" smtClean="0"/>
              <a:t>}</a:t>
            </a:r>
            <a:endParaRPr lang="pt-BR" dirty="0"/>
          </a:p>
        </p:txBody>
      </p:sp>
      <p:sp>
        <p:nvSpPr>
          <p:cNvPr id="8" name="CaixaDeTexto 7"/>
          <p:cNvSpPr txBox="1"/>
          <p:nvPr/>
        </p:nvSpPr>
        <p:spPr>
          <a:xfrm>
            <a:off x="1867395" y="4377878"/>
            <a:ext cx="5656933" cy="923330"/>
          </a:xfrm>
          <a:prstGeom prst="rect">
            <a:avLst/>
          </a:prstGeom>
          <a:noFill/>
        </p:spPr>
        <p:txBody>
          <a:bodyPr wrap="none" rtlCol="0">
            <a:spAutoFit/>
          </a:bodyPr>
          <a:lstStyle/>
          <a:p>
            <a:pPr algn="just"/>
            <a:r>
              <a:rPr lang="pt-BR" b="1" dirty="0" smtClean="0"/>
              <a:t>&lt;</a:t>
            </a:r>
            <a:r>
              <a:rPr lang="pt-BR" b="1" dirty="0" err="1" smtClean="0"/>
              <a:t>variavel</a:t>
            </a:r>
            <a:r>
              <a:rPr lang="pt-BR" b="1" dirty="0" smtClean="0"/>
              <a:t>&gt;: </a:t>
            </a:r>
            <a:r>
              <a:rPr lang="pt-BR" dirty="0" smtClean="0"/>
              <a:t> nome da variável a ser controlada na decisão.</a:t>
            </a:r>
            <a:r>
              <a:rPr lang="pt-BR" b="1" dirty="0" smtClean="0"/>
              <a:t> </a:t>
            </a:r>
          </a:p>
          <a:p>
            <a:pPr algn="just"/>
            <a:r>
              <a:rPr lang="pt-BR" b="1" dirty="0" smtClean="0"/>
              <a:t>&lt;opção&gt;: </a:t>
            </a:r>
            <a:r>
              <a:rPr lang="pt-BR" dirty="0" smtClean="0"/>
              <a:t>conteúdo da variável a ser verificado.</a:t>
            </a:r>
            <a:endParaRPr lang="pt-BR" b="1" dirty="0" smtClean="0"/>
          </a:p>
          <a:p>
            <a:pPr algn="just"/>
            <a:r>
              <a:rPr lang="pt-BR" b="1" dirty="0" smtClean="0"/>
              <a:t>&lt;operação&gt;:</a:t>
            </a:r>
            <a:r>
              <a:rPr lang="pt-BR" dirty="0" smtClean="0"/>
              <a:t> execução de alguma ação especifica.</a:t>
            </a:r>
            <a:endParaRPr lang="pt-BR" b="1" dirty="0"/>
          </a:p>
        </p:txBody>
      </p:sp>
    </p:spTree>
    <p:extLst>
      <p:ext uri="{BB962C8B-B14F-4D97-AF65-F5344CB8AC3E}">
        <p14:creationId xmlns:p14="http://schemas.microsoft.com/office/powerpoint/2010/main" val="85484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163045"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Condicionais e Switch</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9" name="Rectangle 4"/>
          <p:cNvSpPr>
            <a:spLocks noChangeArrowheads="1"/>
          </p:cNvSpPr>
          <p:nvPr/>
        </p:nvSpPr>
        <p:spPr bwMode="auto">
          <a:xfrm>
            <a:off x="543547" y="1060432"/>
            <a:ext cx="80638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539750" algn="l" defTabSz="914400" rtl="0" eaLnBrk="0" fontAlgn="base" latinLnBrk="0" hangingPunct="0">
              <a:lnSpc>
                <a:spcPct val="100000"/>
              </a:lnSpc>
              <a:spcBef>
                <a:spcPct val="0"/>
              </a:spcBef>
              <a:spcAft>
                <a:spcPct val="0"/>
              </a:spcAft>
              <a:buClrTx/>
              <a:buSzTx/>
              <a:buFontTx/>
              <a:buNone/>
              <a:tabLst/>
            </a:pPr>
            <a:r>
              <a:rPr kumimoji="0" lang="pt-BR" sz="1600" b="0" i="0" u="none" strike="noStrike" cap="none" normalizeH="0" baseline="0" dirty="0" smtClean="0">
                <a:ln>
                  <a:noFill/>
                </a:ln>
                <a:solidFill>
                  <a:srgbClr val="000000"/>
                </a:solidFill>
                <a:effectLst/>
                <a:ea typeface="Times New Roman" pitchFamily="18" charset="0"/>
                <a:cs typeface="Calibri" pitchFamily="34" charset="0"/>
              </a:rPr>
              <a:t>A partir do </a:t>
            </a:r>
            <a:r>
              <a:rPr kumimoji="0" lang="pt-BR" sz="1600" b="1" i="0" u="none" strike="noStrike" cap="none" normalizeH="0" baseline="0" dirty="0" smtClean="0">
                <a:ln>
                  <a:noFill/>
                </a:ln>
                <a:solidFill>
                  <a:srgbClr val="FF0000"/>
                </a:solidFill>
                <a:effectLst/>
                <a:ea typeface="Times New Roman" pitchFamily="18" charset="0"/>
                <a:cs typeface="Calibri" pitchFamily="34" charset="0"/>
              </a:rPr>
              <a:t>Java SE 7</a:t>
            </a:r>
            <a:r>
              <a:rPr kumimoji="0" lang="pt-BR" sz="1600" b="0" i="0" u="none" strike="noStrike" cap="none" normalizeH="0" baseline="0" dirty="0" smtClean="0">
                <a:ln>
                  <a:noFill/>
                </a:ln>
                <a:solidFill>
                  <a:srgbClr val="000000"/>
                </a:solidFill>
                <a:effectLst/>
                <a:ea typeface="Times New Roman" pitchFamily="18" charset="0"/>
                <a:cs typeface="Calibri" pitchFamily="34" charset="0"/>
              </a:rPr>
              <a:t> e posterior, você pode usar uma String no Switch. O exemplo a seguir   mostra um switch que recebe o nome do mês e retorna seu número correspondente:</a:t>
            </a:r>
            <a:endParaRPr kumimoji="0" lang="pt-BR" sz="2800" b="0" i="0" u="none" strike="noStrike" cap="none" normalizeH="0" baseline="0" dirty="0" smtClean="0">
              <a:ln>
                <a:noFill/>
              </a:ln>
              <a:solidFill>
                <a:schemeClr val="tx1"/>
              </a:solidFill>
              <a:effectLst/>
              <a:cs typeface="Arial" pitchFamily="34" charset="0"/>
            </a:endParaRPr>
          </a:p>
        </p:txBody>
      </p:sp>
      <p:sp>
        <p:nvSpPr>
          <p:cNvPr id="16" name="Caixa de texto 26"/>
          <p:cNvSpPr txBox="1"/>
          <p:nvPr/>
        </p:nvSpPr>
        <p:spPr>
          <a:xfrm>
            <a:off x="2123728" y="1772816"/>
            <a:ext cx="4887750" cy="424847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0"/>
              </a:spcAft>
            </a:pPr>
            <a:r>
              <a:rPr lang="en-US" sz="1600" b="1" dirty="0">
                <a:solidFill>
                  <a:schemeClr val="bg1"/>
                </a:solidFill>
                <a:effectLst/>
                <a:ea typeface="MS Mincho"/>
                <a:cs typeface="Times New Roman"/>
              </a:rPr>
              <a:t>switch</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month.toLowerCase</a:t>
            </a:r>
            <a:r>
              <a:rPr lang="en-US" sz="1600" dirty="0">
                <a:solidFill>
                  <a:schemeClr val="bg1"/>
                </a:solidFill>
                <a:effectLst/>
                <a:ea typeface="MS Mincho"/>
                <a:cs typeface="Times New Roman"/>
              </a:rPr>
              <a:t>()) {</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january</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1;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february</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2;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"march":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3;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april</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4;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"may":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5;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june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6;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july</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7;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"august":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8;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september</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9;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october</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10;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november</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11;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case</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december</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12;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en-US" sz="1600" dirty="0">
                <a:solidFill>
                  <a:schemeClr val="bg1"/>
                </a:solidFill>
                <a:effectLst/>
                <a:ea typeface="MS Mincho"/>
                <a:cs typeface="Times New Roman"/>
              </a:rPr>
              <a:t>            </a:t>
            </a:r>
            <a:r>
              <a:rPr lang="en-US" sz="1600" b="1" dirty="0">
                <a:solidFill>
                  <a:schemeClr val="bg1"/>
                </a:solidFill>
                <a:effectLst/>
                <a:ea typeface="MS Mincho"/>
                <a:cs typeface="Times New Roman"/>
              </a:rPr>
              <a:t>default</a:t>
            </a:r>
            <a:r>
              <a:rPr lang="en-US" sz="1600" dirty="0">
                <a:solidFill>
                  <a:schemeClr val="bg1"/>
                </a:solidFill>
                <a:effectLst/>
                <a:ea typeface="MS Mincho"/>
                <a:cs typeface="Times New Roman"/>
              </a:rPr>
              <a:t>:          </a:t>
            </a:r>
            <a:r>
              <a:rPr lang="en-US" sz="1600" dirty="0" err="1">
                <a:solidFill>
                  <a:schemeClr val="bg1"/>
                </a:solidFill>
                <a:effectLst/>
                <a:ea typeface="MS Mincho"/>
                <a:cs typeface="Times New Roman"/>
              </a:rPr>
              <a:t>monthNumber</a:t>
            </a:r>
            <a:r>
              <a:rPr lang="en-US" sz="1600" dirty="0">
                <a:solidFill>
                  <a:schemeClr val="bg1"/>
                </a:solidFill>
                <a:effectLst/>
                <a:ea typeface="MS Mincho"/>
                <a:cs typeface="Times New Roman"/>
              </a:rPr>
              <a:t> = 0;  </a:t>
            </a:r>
            <a:r>
              <a:rPr lang="en-US" sz="1600" b="1" dirty="0">
                <a:solidFill>
                  <a:schemeClr val="bg1"/>
                </a:solidFill>
                <a:effectLst/>
                <a:ea typeface="MS Mincho"/>
                <a:cs typeface="Times New Roman"/>
              </a:rPr>
              <a:t>break</a:t>
            </a:r>
            <a:r>
              <a:rPr lang="en-US" sz="1600" dirty="0">
                <a:solidFill>
                  <a:schemeClr val="bg1"/>
                </a:solidFill>
                <a:effectLst/>
                <a:ea typeface="MS Mincho"/>
                <a:cs typeface="Times New Roman"/>
              </a:rPr>
              <a:t>;</a:t>
            </a:r>
            <a:endParaRPr lang="pt-BR" sz="1600" dirty="0">
              <a:solidFill>
                <a:schemeClr val="bg1"/>
              </a:solidFill>
              <a:effectLst/>
              <a:ea typeface="MS Mincho"/>
              <a:cs typeface="Times New Roman"/>
            </a:endParaRPr>
          </a:p>
          <a:p>
            <a:pPr>
              <a:lnSpc>
                <a:spcPct val="115000"/>
              </a:lnSpc>
              <a:spcAft>
                <a:spcPts val="0"/>
              </a:spcAft>
            </a:pPr>
            <a:r>
              <a:rPr lang="pt-BR" sz="1600" dirty="0">
                <a:solidFill>
                  <a:schemeClr val="bg1"/>
                </a:solidFill>
                <a:effectLst/>
                <a:ea typeface="MS Mincho"/>
                <a:cs typeface="Times New Roman"/>
              </a:rPr>
              <a:t>}</a:t>
            </a:r>
          </a:p>
        </p:txBody>
      </p:sp>
    </p:spTree>
    <p:extLst>
      <p:ext uri="{BB962C8B-B14F-4D97-AF65-F5344CB8AC3E}">
        <p14:creationId xmlns:p14="http://schemas.microsoft.com/office/powerpoint/2010/main" val="15180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2786340"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Laços de Repetição</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CaixaDeTexto 14"/>
          <p:cNvSpPr txBox="1"/>
          <p:nvPr/>
        </p:nvSpPr>
        <p:spPr>
          <a:xfrm>
            <a:off x="818790" y="2894840"/>
            <a:ext cx="7641642" cy="923330"/>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b="1" dirty="0" err="1" smtClean="0"/>
              <a:t>While</a:t>
            </a:r>
            <a:r>
              <a:rPr lang="pt-BR" dirty="0" smtClean="0"/>
              <a:t> &lt;( condição )&gt; </a:t>
            </a:r>
            <a:r>
              <a:rPr lang="pt-BR" dirty="0"/>
              <a:t>{</a:t>
            </a:r>
          </a:p>
          <a:p>
            <a:r>
              <a:rPr lang="pt-BR" dirty="0"/>
              <a:t>	</a:t>
            </a:r>
            <a:r>
              <a:rPr lang="pt-BR" dirty="0" smtClean="0"/>
              <a:t>&lt;instruções a serem executadas </a:t>
            </a:r>
            <a:r>
              <a:rPr lang="pt-BR" b="1" dirty="0" smtClean="0"/>
              <a:t>enquanto </a:t>
            </a:r>
            <a:r>
              <a:rPr lang="pt-BR" dirty="0" smtClean="0"/>
              <a:t>a condição </a:t>
            </a:r>
            <a:r>
              <a:rPr lang="pt-BR" b="1" dirty="0" smtClean="0"/>
              <a:t>for </a:t>
            </a:r>
            <a:r>
              <a:rPr lang="pt-BR" dirty="0" smtClean="0"/>
              <a:t>verdadeira&gt;</a:t>
            </a:r>
            <a:endParaRPr lang="pt-BR" dirty="0"/>
          </a:p>
          <a:p>
            <a:r>
              <a:rPr lang="pt-BR" dirty="0" smtClean="0"/>
              <a:t>}</a:t>
            </a:r>
            <a:endParaRPr lang="pt-BR" dirty="0"/>
          </a:p>
        </p:txBody>
      </p:sp>
      <p:sp>
        <p:nvSpPr>
          <p:cNvPr id="8" name="CaixaDeTexto 7"/>
          <p:cNvSpPr txBox="1"/>
          <p:nvPr/>
        </p:nvSpPr>
        <p:spPr>
          <a:xfrm>
            <a:off x="827585" y="980728"/>
            <a:ext cx="7592148" cy="1754326"/>
          </a:xfrm>
          <a:prstGeom prst="rect">
            <a:avLst/>
          </a:prstGeom>
          <a:noFill/>
        </p:spPr>
        <p:txBody>
          <a:bodyPr wrap="square" rtlCol="0">
            <a:spAutoFit/>
          </a:bodyPr>
          <a:lstStyle/>
          <a:p>
            <a:pPr algn="just"/>
            <a:r>
              <a:rPr lang="pt-BR" dirty="0" smtClean="0"/>
              <a:t>São os laços de repetição que possibilitam </a:t>
            </a:r>
            <a:r>
              <a:rPr lang="pt-BR" b="1" dirty="0" smtClean="0"/>
              <a:t>a ação de repetir um determinado trecho de programa várias vezes. </a:t>
            </a:r>
          </a:p>
          <a:p>
            <a:pPr algn="just"/>
            <a:r>
              <a:rPr lang="pt-BR" dirty="0" smtClean="0"/>
              <a:t>É possível determinar repetições com número variados de vezes, </a:t>
            </a:r>
            <a:r>
              <a:rPr lang="pt-BR" b="1" dirty="0" smtClean="0"/>
              <a:t>desde laços finitos</a:t>
            </a:r>
            <a:r>
              <a:rPr lang="pt-BR" dirty="0" smtClean="0"/>
              <a:t> (quando se sabe o número de vezes que o laço deve ser executado) até </a:t>
            </a:r>
            <a:r>
              <a:rPr lang="pt-BR" b="1" dirty="0" smtClean="0"/>
              <a:t>laços indeterminados </a:t>
            </a:r>
            <a:r>
              <a:rPr lang="pt-BR" dirty="0" smtClean="0"/>
              <a:t>(quando não se sabe quantas vezes o laço deve ser executado)</a:t>
            </a:r>
            <a:endParaRPr lang="pt-BR" dirty="0"/>
          </a:p>
        </p:txBody>
      </p:sp>
      <p:sp>
        <p:nvSpPr>
          <p:cNvPr id="10" name="CaixaDeTexto 9"/>
          <p:cNvSpPr txBox="1"/>
          <p:nvPr/>
        </p:nvSpPr>
        <p:spPr>
          <a:xfrm>
            <a:off x="818790" y="4046968"/>
            <a:ext cx="7641642" cy="923330"/>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b="1" dirty="0" smtClean="0"/>
              <a:t>Do</a:t>
            </a:r>
            <a:r>
              <a:rPr lang="pt-BR" dirty="0" smtClean="0"/>
              <a:t>{</a:t>
            </a:r>
            <a:endParaRPr lang="pt-BR" dirty="0"/>
          </a:p>
          <a:p>
            <a:r>
              <a:rPr lang="pt-BR" dirty="0"/>
              <a:t>	</a:t>
            </a:r>
            <a:r>
              <a:rPr lang="pt-BR" dirty="0" smtClean="0"/>
              <a:t>&lt;instruções a serem executadas </a:t>
            </a:r>
            <a:r>
              <a:rPr lang="pt-BR" b="1" dirty="0" smtClean="0"/>
              <a:t>até que </a:t>
            </a:r>
            <a:r>
              <a:rPr lang="pt-BR" dirty="0" smtClean="0"/>
              <a:t>a condição </a:t>
            </a:r>
            <a:r>
              <a:rPr lang="pt-BR" b="1" dirty="0" smtClean="0"/>
              <a:t>seja</a:t>
            </a:r>
            <a:r>
              <a:rPr lang="pt-BR" dirty="0" smtClean="0"/>
              <a:t> falsa&gt;</a:t>
            </a:r>
            <a:endParaRPr lang="pt-BR" dirty="0"/>
          </a:p>
          <a:p>
            <a:r>
              <a:rPr lang="pt-BR" dirty="0" smtClean="0"/>
              <a:t>}</a:t>
            </a:r>
            <a:r>
              <a:rPr lang="pt-BR" b="1" dirty="0"/>
              <a:t> </a:t>
            </a:r>
            <a:r>
              <a:rPr lang="pt-BR" b="1" dirty="0" err="1"/>
              <a:t>While</a:t>
            </a:r>
            <a:r>
              <a:rPr lang="pt-BR" dirty="0"/>
              <a:t> &lt;( condição )&gt; </a:t>
            </a:r>
            <a:r>
              <a:rPr lang="pt-BR" dirty="0" smtClean="0"/>
              <a:t>;</a:t>
            </a:r>
            <a:endParaRPr lang="pt-BR" dirty="0"/>
          </a:p>
        </p:txBody>
      </p:sp>
      <p:sp>
        <p:nvSpPr>
          <p:cNvPr id="11" name="CaixaDeTexto 10"/>
          <p:cNvSpPr txBox="1"/>
          <p:nvPr/>
        </p:nvSpPr>
        <p:spPr>
          <a:xfrm>
            <a:off x="818790" y="5139862"/>
            <a:ext cx="7641642" cy="923330"/>
          </a:xfrm>
          <a:prstGeom prst="rect">
            <a:avLst/>
          </a:prstGeom>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pt-BR" b="1" dirty="0" smtClean="0"/>
              <a:t>For</a:t>
            </a:r>
            <a:r>
              <a:rPr lang="pt-BR" dirty="0" smtClean="0"/>
              <a:t> ( &lt;inicio&gt; ;  &lt;fim&gt; ; &lt;incremento&gt;){</a:t>
            </a:r>
            <a:endParaRPr lang="pt-BR" dirty="0"/>
          </a:p>
          <a:p>
            <a:r>
              <a:rPr lang="pt-BR" dirty="0"/>
              <a:t>	</a:t>
            </a:r>
            <a:r>
              <a:rPr lang="pt-BR" dirty="0" smtClean="0"/>
              <a:t>&lt;instruções&gt;</a:t>
            </a:r>
            <a:endParaRPr lang="pt-BR" dirty="0"/>
          </a:p>
          <a:p>
            <a:r>
              <a:rPr lang="pt-BR" dirty="0" smtClean="0"/>
              <a:t>}</a:t>
            </a:r>
            <a:endParaRPr lang="pt-BR" dirty="0"/>
          </a:p>
        </p:txBody>
      </p:sp>
    </p:spTree>
    <p:extLst>
      <p:ext uri="{BB962C8B-B14F-4D97-AF65-F5344CB8AC3E}">
        <p14:creationId xmlns:p14="http://schemas.microsoft.com/office/powerpoint/2010/main" val="303053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4166525"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Repetição</a:t>
            </a:r>
            <a:r>
              <a:rPr lang="pt-BR" sz="2400" dirty="0" smtClean="0">
                <a:solidFill>
                  <a:schemeClr val="accent1">
                    <a:lumMod val="50000"/>
                  </a:schemeClr>
                </a:solidFill>
                <a:effectLst>
                  <a:outerShdw blurRad="50800" dist="38100" dir="2700000" algn="tl" rotWithShape="0">
                    <a:prstClr val="black">
                      <a:alpha val="40000"/>
                    </a:prstClr>
                  </a:outerShdw>
                </a:effectLst>
                <a:latin typeface="Georgia" pitchFamily="18" charset="0"/>
              </a:rPr>
              <a:t> </a:t>
            </a:r>
            <a:r>
              <a:rPr lang="pt-BR" sz="2400" dirty="0"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 </a:t>
            </a:r>
            <a:r>
              <a:rPr lang="pt-BR" sz="2400" dirty="0" err="1"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While</a:t>
            </a:r>
            <a:r>
              <a:rPr lang="pt-BR" sz="2400" dirty="0"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/Enquanto</a:t>
            </a:r>
            <a:endParaRPr lang="pt-BR" sz="2000" dirty="0">
              <a:solidFill>
                <a:schemeClr val="tx2">
                  <a:lumMod val="65000"/>
                  <a:lumOff val="35000"/>
                </a:schemeClr>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7" name="CaixaDeTexto 16"/>
          <p:cNvSpPr txBox="1"/>
          <p:nvPr/>
        </p:nvSpPr>
        <p:spPr>
          <a:xfrm>
            <a:off x="395536" y="1546914"/>
            <a:ext cx="8424936" cy="3693319"/>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pt-BR" b="1" dirty="0" err="1"/>
              <a:t>public</a:t>
            </a:r>
            <a:r>
              <a:rPr lang="pt-BR" dirty="0"/>
              <a:t> </a:t>
            </a:r>
            <a:r>
              <a:rPr lang="pt-BR" b="1" dirty="0" err="1"/>
              <a:t>class</a:t>
            </a:r>
            <a:r>
              <a:rPr lang="pt-BR" b="1" dirty="0"/>
              <a:t> </a:t>
            </a:r>
            <a:r>
              <a:rPr lang="pt-BR" dirty="0"/>
              <a:t>Tabuada {</a:t>
            </a:r>
          </a:p>
          <a:p>
            <a:r>
              <a:rPr lang="pt-BR" b="1" dirty="0"/>
              <a:t>        </a:t>
            </a:r>
            <a:r>
              <a:rPr lang="en-US" b="1" dirty="0"/>
              <a:t>public static void main(String[] </a:t>
            </a:r>
            <a:r>
              <a:rPr lang="en-US" b="1" dirty="0" err="1"/>
              <a:t>args</a:t>
            </a:r>
            <a:r>
              <a:rPr lang="en-US" b="1" dirty="0"/>
              <a:t>) {</a:t>
            </a:r>
            <a:endParaRPr lang="pt-BR" b="1" dirty="0"/>
          </a:p>
          <a:p>
            <a:r>
              <a:rPr lang="pt-BR" dirty="0"/>
              <a:t>               Scanner input = new Scanner(System.</a:t>
            </a:r>
            <a:r>
              <a:rPr lang="pt-BR" i="1" dirty="0"/>
              <a:t>in);</a:t>
            </a:r>
            <a:endParaRPr lang="pt-BR" dirty="0"/>
          </a:p>
          <a:p>
            <a:r>
              <a:rPr lang="pt-BR" dirty="0"/>
              <a:t>               </a:t>
            </a:r>
            <a:r>
              <a:rPr lang="pt-BR" dirty="0" err="1"/>
              <a:t>System.</a:t>
            </a:r>
            <a:r>
              <a:rPr lang="pt-BR" i="1" dirty="0" err="1"/>
              <a:t>out.println</a:t>
            </a:r>
            <a:r>
              <a:rPr lang="pt-BR" i="1" dirty="0"/>
              <a:t>("Entre com um número o qual deseja calcular a tabuada:");</a:t>
            </a:r>
          </a:p>
          <a:p>
            <a:r>
              <a:rPr lang="pt-BR" dirty="0"/>
              <a:t>                </a:t>
            </a:r>
            <a:r>
              <a:rPr lang="pt-BR" dirty="0" err="1"/>
              <a:t>int</a:t>
            </a:r>
            <a:r>
              <a:rPr lang="pt-BR" dirty="0"/>
              <a:t> n = </a:t>
            </a:r>
            <a:r>
              <a:rPr lang="pt-BR" dirty="0" err="1"/>
              <a:t>input.nextInt</a:t>
            </a:r>
            <a:r>
              <a:rPr lang="pt-BR" dirty="0"/>
              <a:t>();</a:t>
            </a:r>
          </a:p>
          <a:p>
            <a:r>
              <a:rPr lang="pt-BR" dirty="0"/>
              <a:t>                </a:t>
            </a:r>
            <a:r>
              <a:rPr lang="pt-BR" dirty="0" err="1"/>
              <a:t>System.</a:t>
            </a:r>
            <a:r>
              <a:rPr lang="pt-BR" i="1" dirty="0" err="1"/>
              <a:t>out.println</a:t>
            </a:r>
            <a:r>
              <a:rPr lang="pt-BR" i="1" dirty="0"/>
              <a:t>("Tabuada de "+n+" utilizando '</a:t>
            </a:r>
            <a:r>
              <a:rPr lang="pt-BR" i="1" dirty="0" err="1"/>
              <a:t>While</a:t>
            </a:r>
            <a:r>
              <a:rPr lang="pt-BR" i="1" dirty="0"/>
              <a:t>':");</a:t>
            </a:r>
          </a:p>
          <a:p>
            <a:r>
              <a:rPr lang="pt-BR" i="1" dirty="0"/>
              <a:t>                </a:t>
            </a:r>
            <a:r>
              <a:rPr lang="pt-BR" b="1" dirty="0" err="1">
                <a:solidFill>
                  <a:schemeClr val="accent3">
                    <a:lumMod val="75000"/>
                  </a:schemeClr>
                </a:solidFill>
              </a:rPr>
              <a:t>int</a:t>
            </a:r>
            <a:r>
              <a:rPr lang="pt-BR" b="1" dirty="0">
                <a:solidFill>
                  <a:schemeClr val="accent3">
                    <a:lumMod val="75000"/>
                  </a:schemeClr>
                </a:solidFill>
              </a:rPr>
              <a:t>  contador = 0;</a:t>
            </a:r>
          </a:p>
          <a:p>
            <a:r>
              <a:rPr lang="pt-BR" b="1" dirty="0"/>
              <a:t>                </a:t>
            </a:r>
            <a:r>
              <a:rPr lang="pt-BR" b="1" dirty="0" err="1"/>
              <a:t>while</a:t>
            </a:r>
            <a:r>
              <a:rPr lang="pt-BR" b="1" dirty="0"/>
              <a:t>(</a:t>
            </a:r>
            <a:r>
              <a:rPr lang="pt-BR" b="1" dirty="0">
                <a:solidFill>
                  <a:schemeClr val="accent6"/>
                </a:solidFill>
              </a:rPr>
              <a:t>contador &lt;= 10</a:t>
            </a:r>
            <a:r>
              <a:rPr lang="pt-BR" b="1" dirty="0"/>
              <a:t>){</a:t>
            </a:r>
          </a:p>
          <a:p>
            <a:r>
              <a:rPr lang="pt-BR" b="1" dirty="0">
                <a:solidFill>
                  <a:schemeClr val="tx1">
                    <a:lumMod val="65000"/>
                    <a:lumOff val="35000"/>
                  </a:schemeClr>
                </a:solidFill>
              </a:rPr>
              <a:t>                     </a:t>
            </a:r>
            <a:r>
              <a:rPr lang="pt-BR" b="1" dirty="0" err="1">
                <a:solidFill>
                  <a:schemeClr val="tx1">
                    <a:lumMod val="65000"/>
                    <a:lumOff val="35000"/>
                  </a:schemeClr>
                </a:solidFill>
              </a:rPr>
              <a:t>System.</a:t>
            </a:r>
            <a:r>
              <a:rPr lang="pt-BR" b="1" i="1" dirty="0" err="1">
                <a:solidFill>
                  <a:schemeClr val="tx1">
                    <a:lumMod val="65000"/>
                    <a:lumOff val="35000"/>
                  </a:schemeClr>
                </a:solidFill>
              </a:rPr>
              <a:t>out.println</a:t>
            </a:r>
            <a:r>
              <a:rPr lang="pt-BR" b="1" i="1" dirty="0">
                <a:solidFill>
                  <a:schemeClr val="tx1">
                    <a:lumMod val="65000"/>
                    <a:lumOff val="35000"/>
                  </a:schemeClr>
                </a:solidFill>
              </a:rPr>
              <a:t>("-" + n + "x" + contador + "= " + contador*n);</a:t>
            </a:r>
          </a:p>
          <a:p>
            <a:r>
              <a:rPr lang="pt-BR" b="1" dirty="0">
                <a:solidFill>
                  <a:schemeClr val="accent3">
                    <a:lumMod val="75000"/>
                  </a:schemeClr>
                </a:solidFill>
              </a:rPr>
              <a:t>                     </a:t>
            </a:r>
            <a:r>
              <a:rPr lang="pt-BR" b="1" dirty="0">
                <a:solidFill>
                  <a:schemeClr val="accent1">
                    <a:lumMod val="75000"/>
                  </a:schemeClr>
                </a:solidFill>
              </a:rPr>
              <a:t>contador = contador + 1;</a:t>
            </a:r>
            <a:r>
              <a:rPr lang="pt-BR" b="1" dirty="0">
                <a:solidFill>
                  <a:schemeClr val="accent1"/>
                </a:solidFill>
              </a:rPr>
              <a:t> </a:t>
            </a:r>
            <a:r>
              <a:rPr lang="pt-BR" b="1" dirty="0">
                <a:solidFill>
                  <a:schemeClr val="accent4"/>
                </a:solidFill>
              </a:rPr>
              <a:t>//</a:t>
            </a:r>
            <a:r>
              <a:rPr lang="pt-BR" b="1" u="sng" dirty="0">
                <a:solidFill>
                  <a:schemeClr val="accent4"/>
                </a:solidFill>
              </a:rPr>
              <a:t>contador++;</a:t>
            </a:r>
          </a:p>
          <a:p>
            <a:r>
              <a:rPr lang="pt-BR" b="1" dirty="0"/>
              <a:t>                }</a:t>
            </a:r>
          </a:p>
          <a:p>
            <a:r>
              <a:rPr lang="pt-BR" i="1" dirty="0"/>
              <a:t>        }</a:t>
            </a:r>
          </a:p>
          <a:p>
            <a:r>
              <a:rPr lang="pt-BR" i="1" dirty="0"/>
              <a:t>}</a:t>
            </a:r>
          </a:p>
        </p:txBody>
      </p:sp>
    </p:spTree>
    <p:extLst>
      <p:ext uri="{BB962C8B-B14F-4D97-AF65-F5344CB8AC3E}">
        <p14:creationId xmlns:p14="http://schemas.microsoft.com/office/powerpoint/2010/main" val="51262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411042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Repetição</a:t>
            </a:r>
            <a:r>
              <a:rPr lang="pt-BR" sz="2400" dirty="0" smtClean="0">
                <a:solidFill>
                  <a:schemeClr val="accent1">
                    <a:lumMod val="50000"/>
                  </a:schemeClr>
                </a:solidFill>
                <a:effectLst>
                  <a:outerShdw blurRad="50800" dist="38100" dir="2700000" algn="tl" rotWithShape="0">
                    <a:prstClr val="black">
                      <a:alpha val="40000"/>
                    </a:prstClr>
                  </a:outerShdw>
                </a:effectLst>
                <a:latin typeface="Georgia" pitchFamily="18" charset="0"/>
              </a:rPr>
              <a:t> </a:t>
            </a:r>
            <a:r>
              <a:rPr lang="pt-BR" sz="2400" dirty="0"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 Do...</a:t>
            </a:r>
            <a:r>
              <a:rPr lang="pt-BR" sz="2400" dirty="0" err="1"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While</a:t>
            </a:r>
            <a:r>
              <a:rPr lang="pt-BR" sz="2400" dirty="0"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/Faça</a:t>
            </a:r>
            <a:endParaRPr lang="pt-BR" sz="2000" dirty="0">
              <a:solidFill>
                <a:schemeClr val="tx2">
                  <a:lumMod val="65000"/>
                  <a:lumOff val="35000"/>
                </a:schemeClr>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7" name="CaixaDeTexto 16"/>
          <p:cNvSpPr txBox="1"/>
          <p:nvPr/>
        </p:nvSpPr>
        <p:spPr>
          <a:xfrm>
            <a:off x="395536" y="1546914"/>
            <a:ext cx="8424936" cy="3693319"/>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pt-BR" b="1" dirty="0" err="1"/>
              <a:t>public</a:t>
            </a:r>
            <a:r>
              <a:rPr lang="pt-BR" b="1" dirty="0"/>
              <a:t> </a:t>
            </a:r>
            <a:r>
              <a:rPr lang="pt-BR" b="1" dirty="0" err="1"/>
              <a:t>class</a:t>
            </a:r>
            <a:r>
              <a:rPr lang="pt-BR" b="1" dirty="0"/>
              <a:t> </a:t>
            </a:r>
            <a:r>
              <a:rPr lang="pt-BR" dirty="0"/>
              <a:t>Tabuada {</a:t>
            </a:r>
          </a:p>
          <a:p>
            <a:r>
              <a:rPr lang="pt-BR" b="1" dirty="0"/>
              <a:t>        </a:t>
            </a:r>
            <a:r>
              <a:rPr lang="en-US" b="1" dirty="0"/>
              <a:t>public static void main(String[] </a:t>
            </a:r>
            <a:r>
              <a:rPr lang="en-US" b="1" dirty="0" err="1"/>
              <a:t>args</a:t>
            </a:r>
            <a:r>
              <a:rPr lang="en-US" b="1" dirty="0"/>
              <a:t>) {</a:t>
            </a:r>
            <a:endParaRPr lang="pt-BR" b="1" dirty="0"/>
          </a:p>
          <a:p>
            <a:r>
              <a:rPr lang="pt-BR" dirty="0"/>
              <a:t>               Scanner input = new Scanner(System.</a:t>
            </a:r>
            <a:r>
              <a:rPr lang="pt-BR" i="1" dirty="0"/>
              <a:t>in);</a:t>
            </a:r>
            <a:endParaRPr lang="pt-BR" dirty="0"/>
          </a:p>
          <a:p>
            <a:r>
              <a:rPr lang="pt-BR" dirty="0"/>
              <a:t>               </a:t>
            </a:r>
            <a:r>
              <a:rPr lang="pt-BR" dirty="0" err="1"/>
              <a:t>System.</a:t>
            </a:r>
            <a:r>
              <a:rPr lang="pt-BR" i="1" dirty="0" err="1"/>
              <a:t>out.println</a:t>
            </a:r>
            <a:r>
              <a:rPr lang="pt-BR" i="1" dirty="0"/>
              <a:t>("Entre com um número o qual deseja calcular a tabuada:");</a:t>
            </a:r>
          </a:p>
          <a:p>
            <a:r>
              <a:rPr lang="pt-BR" dirty="0"/>
              <a:t>                </a:t>
            </a:r>
            <a:r>
              <a:rPr lang="pt-BR" dirty="0" err="1"/>
              <a:t>int</a:t>
            </a:r>
            <a:r>
              <a:rPr lang="pt-BR" dirty="0"/>
              <a:t> n = </a:t>
            </a:r>
            <a:r>
              <a:rPr lang="pt-BR" dirty="0" err="1"/>
              <a:t>input.nextInt</a:t>
            </a:r>
            <a:r>
              <a:rPr lang="pt-BR" dirty="0"/>
              <a:t>();</a:t>
            </a:r>
          </a:p>
          <a:p>
            <a:r>
              <a:rPr lang="pt-BR" dirty="0"/>
              <a:t>                </a:t>
            </a:r>
            <a:r>
              <a:rPr lang="pt-BR" dirty="0" err="1"/>
              <a:t>System.</a:t>
            </a:r>
            <a:r>
              <a:rPr lang="pt-BR" i="1" dirty="0" err="1"/>
              <a:t>out.println</a:t>
            </a:r>
            <a:r>
              <a:rPr lang="pt-BR" i="1" dirty="0"/>
              <a:t>("Tabuada de "+n+" utilizando '</a:t>
            </a:r>
            <a:r>
              <a:rPr lang="pt-BR" i="1" dirty="0" err="1"/>
              <a:t>While</a:t>
            </a:r>
            <a:r>
              <a:rPr lang="pt-BR" i="1" dirty="0"/>
              <a:t>':");</a:t>
            </a:r>
          </a:p>
          <a:p>
            <a:r>
              <a:rPr lang="pt-BR" i="1" dirty="0"/>
              <a:t>                </a:t>
            </a:r>
            <a:r>
              <a:rPr lang="pt-BR" b="1" dirty="0" err="1">
                <a:solidFill>
                  <a:schemeClr val="accent3">
                    <a:lumMod val="75000"/>
                  </a:schemeClr>
                </a:solidFill>
              </a:rPr>
              <a:t>int</a:t>
            </a:r>
            <a:r>
              <a:rPr lang="pt-BR" b="1" dirty="0">
                <a:solidFill>
                  <a:schemeClr val="accent3">
                    <a:lumMod val="75000"/>
                  </a:schemeClr>
                </a:solidFill>
              </a:rPr>
              <a:t>  contador = 0;</a:t>
            </a:r>
          </a:p>
          <a:p>
            <a:r>
              <a:rPr lang="pt-BR" b="1" dirty="0"/>
              <a:t>                </a:t>
            </a:r>
            <a:r>
              <a:rPr lang="pt-BR" b="1" dirty="0" smtClean="0"/>
              <a:t>do{</a:t>
            </a:r>
            <a:endParaRPr lang="pt-BR" b="1" dirty="0"/>
          </a:p>
          <a:p>
            <a:r>
              <a:rPr lang="pt-BR" b="1" dirty="0">
                <a:solidFill>
                  <a:schemeClr val="accent3">
                    <a:lumMod val="75000"/>
                  </a:schemeClr>
                </a:solidFill>
              </a:rPr>
              <a:t>                     </a:t>
            </a:r>
            <a:r>
              <a:rPr lang="pt-BR" b="1" dirty="0" err="1">
                <a:solidFill>
                  <a:schemeClr val="tx1">
                    <a:lumMod val="65000"/>
                    <a:lumOff val="35000"/>
                  </a:schemeClr>
                </a:solidFill>
              </a:rPr>
              <a:t>System.</a:t>
            </a:r>
            <a:r>
              <a:rPr lang="pt-BR" b="1" i="1" dirty="0" err="1">
                <a:solidFill>
                  <a:schemeClr val="tx1">
                    <a:lumMod val="65000"/>
                    <a:lumOff val="35000"/>
                  </a:schemeClr>
                </a:solidFill>
              </a:rPr>
              <a:t>out.println</a:t>
            </a:r>
            <a:r>
              <a:rPr lang="pt-BR" b="1" i="1" dirty="0">
                <a:solidFill>
                  <a:schemeClr val="tx1">
                    <a:lumMod val="65000"/>
                    <a:lumOff val="35000"/>
                  </a:schemeClr>
                </a:solidFill>
              </a:rPr>
              <a:t>("-" + n + "x" + contador + "= " + contador*n);</a:t>
            </a:r>
          </a:p>
          <a:p>
            <a:r>
              <a:rPr lang="pt-BR" b="1" dirty="0">
                <a:solidFill>
                  <a:schemeClr val="accent3">
                    <a:lumMod val="75000"/>
                  </a:schemeClr>
                </a:solidFill>
              </a:rPr>
              <a:t>                     </a:t>
            </a:r>
            <a:r>
              <a:rPr lang="pt-BR" b="1" dirty="0">
                <a:solidFill>
                  <a:schemeClr val="accent1">
                    <a:lumMod val="75000"/>
                  </a:schemeClr>
                </a:solidFill>
              </a:rPr>
              <a:t>contador = contador + 1;</a:t>
            </a:r>
            <a:r>
              <a:rPr lang="pt-BR" b="1" dirty="0">
                <a:solidFill>
                  <a:schemeClr val="accent1"/>
                </a:solidFill>
              </a:rPr>
              <a:t> </a:t>
            </a:r>
            <a:r>
              <a:rPr lang="pt-BR" b="1" dirty="0">
                <a:solidFill>
                  <a:schemeClr val="accent4"/>
                </a:solidFill>
              </a:rPr>
              <a:t>//</a:t>
            </a:r>
            <a:r>
              <a:rPr lang="pt-BR" b="1" u="sng" dirty="0">
                <a:solidFill>
                  <a:schemeClr val="accent4"/>
                </a:solidFill>
              </a:rPr>
              <a:t>contador++;</a:t>
            </a:r>
          </a:p>
          <a:p>
            <a:r>
              <a:rPr lang="pt-BR" b="1" dirty="0" smtClean="0"/>
              <a:t>                }</a:t>
            </a:r>
            <a:r>
              <a:rPr lang="pt-BR" b="1" dirty="0"/>
              <a:t> </a:t>
            </a:r>
            <a:r>
              <a:rPr lang="pt-BR" b="1" dirty="0" err="1"/>
              <a:t>while</a:t>
            </a:r>
            <a:r>
              <a:rPr lang="pt-BR" b="1" dirty="0"/>
              <a:t>(</a:t>
            </a:r>
            <a:r>
              <a:rPr lang="pt-BR" b="1" dirty="0">
                <a:solidFill>
                  <a:schemeClr val="accent6"/>
                </a:solidFill>
              </a:rPr>
              <a:t>contador &lt;= 10</a:t>
            </a:r>
            <a:r>
              <a:rPr lang="pt-BR" b="1" dirty="0" smtClean="0"/>
              <a:t>);</a:t>
            </a:r>
            <a:endParaRPr lang="pt-BR" b="1" dirty="0"/>
          </a:p>
          <a:p>
            <a:r>
              <a:rPr lang="pt-BR" i="1" dirty="0"/>
              <a:t>        }</a:t>
            </a:r>
          </a:p>
          <a:p>
            <a:r>
              <a:rPr lang="pt-BR" i="1" dirty="0"/>
              <a:t>}</a:t>
            </a:r>
          </a:p>
        </p:txBody>
      </p:sp>
    </p:spTree>
    <p:extLst>
      <p:ext uri="{BB962C8B-B14F-4D97-AF65-F5344CB8AC3E}">
        <p14:creationId xmlns:p14="http://schemas.microsoft.com/office/powerpoint/2010/main" val="73320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124573"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latin typeface="Georgia" pitchFamily="18" charset="0"/>
              </a:rPr>
              <a:t>Repetição</a:t>
            </a:r>
            <a:r>
              <a:rPr lang="pt-BR" sz="2400" dirty="0" smtClean="0">
                <a:solidFill>
                  <a:schemeClr val="accent1">
                    <a:lumMod val="50000"/>
                  </a:schemeClr>
                </a:solidFill>
                <a:effectLst>
                  <a:outerShdw blurRad="50800" dist="38100" dir="2700000" algn="tl" rotWithShape="0">
                    <a:prstClr val="black">
                      <a:alpha val="40000"/>
                    </a:prstClr>
                  </a:outerShdw>
                </a:effectLst>
                <a:latin typeface="Georgia" pitchFamily="18" charset="0"/>
              </a:rPr>
              <a:t> </a:t>
            </a:r>
            <a:r>
              <a:rPr lang="pt-BR" sz="2400" dirty="0" smtClean="0">
                <a:solidFill>
                  <a:schemeClr val="tx2">
                    <a:lumMod val="65000"/>
                    <a:lumOff val="35000"/>
                  </a:schemeClr>
                </a:solidFill>
                <a:effectLst>
                  <a:outerShdw blurRad="50800" dist="38100" dir="2700000" algn="tl" rotWithShape="0">
                    <a:prstClr val="black">
                      <a:alpha val="40000"/>
                    </a:prstClr>
                  </a:outerShdw>
                </a:effectLst>
                <a:latin typeface="Georgia" pitchFamily="18" charset="0"/>
              </a:rPr>
              <a:t>– For/Para</a:t>
            </a:r>
            <a:endParaRPr lang="pt-BR" sz="2000" dirty="0">
              <a:solidFill>
                <a:schemeClr val="tx2">
                  <a:lumMod val="65000"/>
                  <a:lumOff val="35000"/>
                </a:schemeClr>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7" name="CaixaDeTexto 16"/>
          <p:cNvSpPr txBox="1"/>
          <p:nvPr/>
        </p:nvSpPr>
        <p:spPr>
          <a:xfrm>
            <a:off x="395536" y="1657831"/>
            <a:ext cx="8424936"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pt-BR" b="1" dirty="0" err="1"/>
              <a:t>public</a:t>
            </a:r>
            <a:r>
              <a:rPr lang="pt-BR" b="1" dirty="0"/>
              <a:t> </a:t>
            </a:r>
            <a:r>
              <a:rPr lang="pt-BR" b="1" dirty="0" err="1"/>
              <a:t>class</a:t>
            </a:r>
            <a:r>
              <a:rPr lang="pt-BR" b="1" dirty="0"/>
              <a:t> </a:t>
            </a:r>
            <a:r>
              <a:rPr lang="pt-BR" dirty="0"/>
              <a:t>Tabuada {</a:t>
            </a:r>
          </a:p>
          <a:p>
            <a:r>
              <a:rPr lang="pt-BR" dirty="0"/>
              <a:t>        </a:t>
            </a:r>
            <a:r>
              <a:rPr lang="en-US" b="1" dirty="0"/>
              <a:t>public static void main(String[] </a:t>
            </a:r>
            <a:r>
              <a:rPr lang="en-US" b="1" dirty="0" err="1"/>
              <a:t>args</a:t>
            </a:r>
            <a:r>
              <a:rPr lang="en-US" b="1" dirty="0"/>
              <a:t>) {</a:t>
            </a:r>
            <a:endParaRPr lang="pt-BR" b="1" dirty="0"/>
          </a:p>
          <a:p>
            <a:r>
              <a:rPr lang="pt-BR" dirty="0"/>
              <a:t>               Scanner input = new Scanner(System.</a:t>
            </a:r>
            <a:r>
              <a:rPr lang="pt-BR" i="1" dirty="0"/>
              <a:t>in);</a:t>
            </a:r>
            <a:endParaRPr lang="pt-BR" dirty="0"/>
          </a:p>
          <a:p>
            <a:r>
              <a:rPr lang="pt-BR" dirty="0"/>
              <a:t>               </a:t>
            </a:r>
            <a:r>
              <a:rPr lang="pt-BR" dirty="0" err="1"/>
              <a:t>System.</a:t>
            </a:r>
            <a:r>
              <a:rPr lang="pt-BR" i="1" dirty="0" err="1"/>
              <a:t>out.println</a:t>
            </a:r>
            <a:r>
              <a:rPr lang="pt-BR" i="1" dirty="0"/>
              <a:t>("Entre com um número o qual deseja calcular a tabuada:");</a:t>
            </a:r>
          </a:p>
          <a:p>
            <a:r>
              <a:rPr lang="pt-BR" dirty="0"/>
              <a:t>               </a:t>
            </a:r>
            <a:r>
              <a:rPr lang="pt-BR" dirty="0" err="1" smtClean="0"/>
              <a:t>int</a:t>
            </a:r>
            <a:r>
              <a:rPr lang="pt-BR" dirty="0" smtClean="0"/>
              <a:t> </a:t>
            </a:r>
            <a:r>
              <a:rPr lang="pt-BR" dirty="0"/>
              <a:t>n = </a:t>
            </a:r>
            <a:r>
              <a:rPr lang="pt-BR" dirty="0" err="1"/>
              <a:t>input.nextInt</a:t>
            </a:r>
            <a:r>
              <a:rPr lang="pt-BR" dirty="0"/>
              <a:t>();</a:t>
            </a:r>
          </a:p>
          <a:p>
            <a:r>
              <a:rPr lang="pt-BR" dirty="0"/>
              <a:t>               </a:t>
            </a:r>
            <a:r>
              <a:rPr lang="pt-BR" dirty="0" err="1" smtClean="0"/>
              <a:t>System.</a:t>
            </a:r>
            <a:r>
              <a:rPr lang="pt-BR" i="1" dirty="0" err="1" smtClean="0"/>
              <a:t>out.println</a:t>
            </a:r>
            <a:r>
              <a:rPr lang="pt-BR" i="1" dirty="0"/>
              <a:t>("Tabuada de "+n+" utilizando '</a:t>
            </a:r>
            <a:r>
              <a:rPr lang="pt-BR" i="1" dirty="0" err="1"/>
              <a:t>While</a:t>
            </a:r>
            <a:r>
              <a:rPr lang="pt-BR" i="1" dirty="0" smtClean="0"/>
              <a:t>':");</a:t>
            </a:r>
          </a:p>
          <a:p>
            <a:r>
              <a:rPr lang="pt-BR" b="1" i="1" dirty="0"/>
              <a:t> </a:t>
            </a:r>
            <a:r>
              <a:rPr lang="pt-BR" b="1" i="1" dirty="0" smtClean="0"/>
              <a:t>             </a:t>
            </a:r>
            <a:r>
              <a:rPr lang="pt-BR" b="1" dirty="0" smtClean="0"/>
              <a:t> For(</a:t>
            </a:r>
            <a:r>
              <a:rPr lang="pt-BR" b="1" dirty="0">
                <a:solidFill>
                  <a:schemeClr val="accent4"/>
                </a:solidFill>
              </a:rPr>
              <a:t>contador </a:t>
            </a:r>
            <a:r>
              <a:rPr lang="pt-BR" b="1" dirty="0" smtClean="0">
                <a:solidFill>
                  <a:schemeClr val="accent4"/>
                </a:solidFill>
              </a:rPr>
              <a:t>= 0;</a:t>
            </a:r>
            <a:r>
              <a:rPr lang="pt-BR" b="1" dirty="0" smtClean="0">
                <a:solidFill>
                  <a:schemeClr val="accent6"/>
                </a:solidFill>
              </a:rPr>
              <a:t> contador&lt;=10;</a:t>
            </a:r>
            <a:r>
              <a:rPr lang="pt-BR" b="1" dirty="0" smtClean="0">
                <a:solidFill>
                  <a:srgbClr val="00B0F0"/>
                </a:solidFill>
              </a:rPr>
              <a:t> </a:t>
            </a:r>
            <a:r>
              <a:rPr lang="pt-BR" b="1" dirty="0" err="1" smtClean="0">
                <a:solidFill>
                  <a:schemeClr val="accent1"/>
                </a:solidFill>
              </a:rPr>
              <a:t>contator</a:t>
            </a:r>
            <a:r>
              <a:rPr lang="pt-BR" b="1" dirty="0" smtClean="0">
                <a:solidFill>
                  <a:schemeClr val="accent1"/>
                </a:solidFill>
              </a:rPr>
              <a:t>++</a:t>
            </a:r>
            <a:r>
              <a:rPr lang="pt-BR" b="1" dirty="0" smtClean="0">
                <a:solidFill>
                  <a:schemeClr val="tx1"/>
                </a:solidFill>
              </a:rPr>
              <a:t>){</a:t>
            </a:r>
            <a:endParaRPr lang="pt-BR" b="1" dirty="0">
              <a:solidFill>
                <a:schemeClr val="tx1"/>
              </a:solidFill>
            </a:endParaRPr>
          </a:p>
          <a:p>
            <a:r>
              <a:rPr lang="pt-BR" b="1" dirty="0">
                <a:solidFill>
                  <a:schemeClr val="tx1">
                    <a:lumMod val="50000"/>
                    <a:lumOff val="50000"/>
                  </a:schemeClr>
                </a:solidFill>
              </a:rPr>
              <a:t>                     </a:t>
            </a:r>
            <a:r>
              <a:rPr lang="pt-BR" b="1" dirty="0" err="1">
                <a:solidFill>
                  <a:schemeClr val="tx1">
                    <a:lumMod val="50000"/>
                    <a:lumOff val="50000"/>
                  </a:schemeClr>
                </a:solidFill>
              </a:rPr>
              <a:t>System.</a:t>
            </a:r>
            <a:r>
              <a:rPr lang="pt-BR" b="1" i="1" dirty="0" err="1">
                <a:solidFill>
                  <a:schemeClr val="tx1">
                    <a:lumMod val="50000"/>
                    <a:lumOff val="50000"/>
                  </a:schemeClr>
                </a:solidFill>
              </a:rPr>
              <a:t>out.println</a:t>
            </a:r>
            <a:r>
              <a:rPr lang="pt-BR" b="1" i="1" dirty="0">
                <a:solidFill>
                  <a:schemeClr val="tx1">
                    <a:lumMod val="50000"/>
                    <a:lumOff val="50000"/>
                  </a:schemeClr>
                </a:solidFill>
              </a:rPr>
              <a:t>("-" + n + "x" + contador + "= " + contador*n</a:t>
            </a:r>
            <a:r>
              <a:rPr lang="pt-BR" b="1" i="1" dirty="0" smtClean="0">
                <a:solidFill>
                  <a:schemeClr val="tx1">
                    <a:lumMod val="50000"/>
                    <a:lumOff val="50000"/>
                  </a:schemeClr>
                </a:solidFill>
              </a:rPr>
              <a:t>);</a:t>
            </a:r>
          </a:p>
          <a:p>
            <a:r>
              <a:rPr lang="pt-BR" b="1" i="1" dirty="0">
                <a:solidFill>
                  <a:schemeClr val="bg2">
                    <a:lumMod val="90000"/>
                  </a:schemeClr>
                </a:solidFill>
              </a:rPr>
              <a:t> </a:t>
            </a:r>
            <a:r>
              <a:rPr lang="pt-BR" b="1" i="1" dirty="0" smtClean="0">
                <a:solidFill>
                  <a:schemeClr val="bg2">
                    <a:lumMod val="90000"/>
                  </a:schemeClr>
                </a:solidFill>
              </a:rPr>
              <a:t>            </a:t>
            </a:r>
            <a:r>
              <a:rPr lang="pt-BR" b="1" dirty="0" smtClean="0"/>
              <a:t> }</a:t>
            </a:r>
            <a:endParaRPr lang="pt-BR" b="1" dirty="0"/>
          </a:p>
          <a:p>
            <a:r>
              <a:rPr lang="pt-BR" i="1" dirty="0"/>
              <a:t>        }</a:t>
            </a:r>
          </a:p>
          <a:p>
            <a:r>
              <a:rPr lang="pt-BR" i="1" dirty="0"/>
              <a:t>}</a:t>
            </a:r>
          </a:p>
        </p:txBody>
      </p:sp>
    </p:spTree>
    <p:extLst>
      <p:ext uri="{BB962C8B-B14F-4D97-AF65-F5344CB8AC3E}">
        <p14:creationId xmlns:p14="http://schemas.microsoft.com/office/powerpoint/2010/main" val="181171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4092595"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Sentinela, ‘Break’ e ‘</a:t>
            </a:r>
            <a:r>
              <a:rPr lang="pt-BR" sz="2400" dirty="0" smtClean="0">
                <a:effectLst>
                  <a:outerShdw blurRad="50800" dist="38100" dir="2700000" algn="tl" rotWithShape="0">
                    <a:prstClr val="black">
                      <a:alpha val="40000"/>
                    </a:prstClr>
                  </a:outerShdw>
                </a:effectLst>
              </a:rPr>
              <a:t>Continue’</a:t>
            </a:r>
            <a:endParaRPr lang="pt-BR" sz="20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CaixaDeTexto 9"/>
          <p:cNvSpPr txBox="1"/>
          <p:nvPr/>
        </p:nvSpPr>
        <p:spPr>
          <a:xfrm>
            <a:off x="611560" y="1413931"/>
            <a:ext cx="7992888" cy="424731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public</a:t>
            </a:r>
            <a:r>
              <a:rPr lang="pt-BR" b="1" dirty="0"/>
              <a:t> </a:t>
            </a:r>
            <a:r>
              <a:rPr lang="pt-BR" b="1" dirty="0" err="1"/>
              <a:t>class</a:t>
            </a:r>
            <a:r>
              <a:rPr lang="pt-BR" b="1" dirty="0"/>
              <a:t> </a:t>
            </a:r>
            <a:r>
              <a:rPr lang="pt-BR" b="1" dirty="0" err="1"/>
              <a:t>ControlandoLoops</a:t>
            </a:r>
            <a:r>
              <a:rPr lang="pt-BR" b="1" dirty="0"/>
              <a:t> </a:t>
            </a:r>
            <a:r>
              <a:rPr lang="pt-BR" b="1" dirty="0" smtClean="0"/>
              <a:t>{</a:t>
            </a:r>
            <a:endParaRPr lang="pt-BR" dirty="0"/>
          </a:p>
          <a:p>
            <a:r>
              <a:rPr lang="en-US" b="1" dirty="0" smtClean="0"/>
              <a:t>         public </a:t>
            </a:r>
            <a:r>
              <a:rPr lang="en-US" b="1" dirty="0"/>
              <a:t>static void main(String[] </a:t>
            </a:r>
            <a:r>
              <a:rPr lang="en-US" b="1" dirty="0" err="1"/>
              <a:t>args</a:t>
            </a:r>
            <a:r>
              <a:rPr lang="en-US" b="1" dirty="0"/>
              <a:t>) </a:t>
            </a:r>
            <a:r>
              <a:rPr lang="en-US" b="1" dirty="0" smtClean="0"/>
              <a:t>{</a:t>
            </a:r>
            <a:endParaRPr lang="pt-BR" dirty="0"/>
          </a:p>
          <a:p>
            <a:r>
              <a:rPr lang="pt-BR" dirty="0" smtClean="0"/>
              <a:t>             Scanner </a:t>
            </a:r>
            <a:r>
              <a:rPr lang="pt-BR" dirty="0"/>
              <a:t>input = </a:t>
            </a:r>
            <a:r>
              <a:rPr lang="pt-BR" b="1" dirty="0"/>
              <a:t>new Scanner(System.</a:t>
            </a:r>
            <a:r>
              <a:rPr lang="pt-BR" b="1" i="1" dirty="0"/>
              <a:t>in</a:t>
            </a:r>
            <a:r>
              <a:rPr lang="pt-BR" b="1" i="1" dirty="0" smtClean="0"/>
              <a:t>);</a:t>
            </a:r>
            <a:endParaRPr lang="pt-BR" dirty="0"/>
          </a:p>
          <a:p>
            <a:r>
              <a:rPr lang="pt-BR" b="1" dirty="0" smtClean="0"/>
              <a:t>             </a:t>
            </a:r>
            <a:r>
              <a:rPr lang="pt-BR" b="1" dirty="0" err="1" smtClean="0"/>
              <a:t>int</a:t>
            </a:r>
            <a:r>
              <a:rPr lang="pt-BR" b="1" dirty="0" smtClean="0"/>
              <a:t> </a:t>
            </a:r>
            <a:r>
              <a:rPr lang="pt-BR" b="1" dirty="0"/>
              <a:t>n;</a:t>
            </a:r>
          </a:p>
          <a:p>
            <a:r>
              <a:rPr lang="pt-BR" b="1" dirty="0" smtClean="0"/>
              <a:t>            do</a:t>
            </a:r>
            <a:r>
              <a:rPr lang="pt-BR" b="1" dirty="0"/>
              <a:t>{</a:t>
            </a:r>
          </a:p>
          <a:p>
            <a:r>
              <a:rPr lang="pt-BR" dirty="0" smtClean="0"/>
              <a:t>                </a:t>
            </a:r>
            <a:r>
              <a:rPr lang="pt-BR" dirty="0" err="1" smtClean="0"/>
              <a:t>System.</a:t>
            </a:r>
            <a:r>
              <a:rPr lang="pt-BR" i="1" dirty="0" err="1" smtClean="0"/>
              <a:t>out.println</a:t>
            </a:r>
            <a:r>
              <a:rPr lang="pt-BR" i="1" dirty="0"/>
              <a:t>("Entre com um número positivo ou -1 para sair:");</a:t>
            </a:r>
          </a:p>
          <a:p>
            <a:r>
              <a:rPr lang="pt-BR" dirty="0" smtClean="0"/>
              <a:t>                n </a:t>
            </a:r>
            <a:r>
              <a:rPr lang="pt-BR" dirty="0"/>
              <a:t>= </a:t>
            </a:r>
            <a:r>
              <a:rPr lang="pt-BR" dirty="0" err="1"/>
              <a:t>input.nextInt</a:t>
            </a:r>
            <a:r>
              <a:rPr lang="pt-BR" dirty="0" smtClean="0"/>
              <a:t>();</a:t>
            </a:r>
            <a:endParaRPr lang="pt-BR" dirty="0"/>
          </a:p>
          <a:p>
            <a:r>
              <a:rPr lang="pt-BR" b="1" dirty="0" smtClean="0"/>
              <a:t>                </a:t>
            </a:r>
            <a:r>
              <a:rPr lang="pt-BR" b="1" dirty="0" err="1" smtClean="0"/>
              <a:t>if</a:t>
            </a:r>
            <a:r>
              <a:rPr lang="pt-BR" b="1" dirty="0"/>
              <a:t>( n == -1) </a:t>
            </a:r>
            <a:r>
              <a:rPr lang="pt-BR" b="1" dirty="0">
                <a:solidFill>
                  <a:schemeClr val="accent6">
                    <a:lumMod val="75000"/>
                  </a:schemeClr>
                </a:solidFill>
              </a:rPr>
              <a:t>break</a:t>
            </a:r>
            <a:r>
              <a:rPr lang="pt-BR" b="1" dirty="0"/>
              <a:t>; </a:t>
            </a:r>
            <a:endParaRPr lang="pt-BR" b="1" dirty="0" smtClean="0"/>
          </a:p>
          <a:p>
            <a:r>
              <a:rPr lang="pt-BR" b="1" dirty="0" smtClean="0">
                <a:solidFill>
                  <a:schemeClr val="tx1">
                    <a:lumMod val="50000"/>
                    <a:lumOff val="50000"/>
                  </a:schemeClr>
                </a:solidFill>
              </a:rPr>
              <a:t>                //</a:t>
            </a:r>
            <a:r>
              <a:rPr lang="pt-BR" b="1" u="sng" dirty="0" smtClean="0">
                <a:solidFill>
                  <a:schemeClr val="tx1">
                    <a:lumMod val="50000"/>
                    <a:lumOff val="50000"/>
                  </a:schemeClr>
                </a:solidFill>
              </a:rPr>
              <a:t>caso seja -1 ele para o loop</a:t>
            </a:r>
            <a:endParaRPr lang="pt-BR" dirty="0">
              <a:solidFill>
                <a:schemeClr val="tx1">
                  <a:lumMod val="50000"/>
                  <a:lumOff val="50000"/>
                </a:schemeClr>
              </a:solidFill>
            </a:endParaRPr>
          </a:p>
          <a:p>
            <a:r>
              <a:rPr lang="pt-BR" b="1" dirty="0" smtClean="0"/>
              <a:t>               </a:t>
            </a:r>
            <a:r>
              <a:rPr lang="pt-BR" b="1" dirty="0" err="1" smtClean="0"/>
              <a:t>if</a:t>
            </a:r>
            <a:r>
              <a:rPr lang="pt-BR" b="1" dirty="0"/>
              <a:t>( n&lt;=0 ) </a:t>
            </a:r>
            <a:r>
              <a:rPr lang="pt-BR" b="1" dirty="0">
                <a:solidFill>
                  <a:schemeClr val="accent3">
                    <a:lumMod val="50000"/>
                  </a:schemeClr>
                </a:solidFill>
              </a:rPr>
              <a:t>continue</a:t>
            </a:r>
            <a:r>
              <a:rPr lang="pt-BR" b="1" dirty="0"/>
              <a:t>; </a:t>
            </a:r>
            <a:endParaRPr lang="pt-BR" b="1" dirty="0" smtClean="0"/>
          </a:p>
          <a:p>
            <a:r>
              <a:rPr lang="pt-BR" b="1" dirty="0" smtClean="0">
                <a:solidFill>
                  <a:schemeClr val="tx1">
                    <a:lumMod val="50000"/>
                    <a:lumOff val="50000"/>
                  </a:schemeClr>
                </a:solidFill>
              </a:rPr>
              <a:t>                //</a:t>
            </a:r>
            <a:r>
              <a:rPr lang="pt-BR" b="1" u="sng" dirty="0">
                <a:solidFill>
                  <a:schemeClr val="tx1">
                    <a:lumMod val="50000"/>
                    <a:lumOff val="50000"/>
                  </a:schemeClr>
                </a:solidFill>
              </a:rPr>
              <a:t>caso seja negativo ele ignora as </a:t>
            </a:r>
            <a:r>
              <a:rPr lang="pt-BR" b="1" u="sng" dirty="0" err="1">
                <a:solidFill>
                  <a:schemeClr val="tx1">
                    <a:lumMod val="50000"/>
                    <a:lumOff val="50000"/>
                  </a:schemeClr>
                </a:solidFill>
              </a:rPr>
              <a:t>proximas</a:t>
            </a:r>
            <a:r>
              <a:rPr lang="pt-BR" b="1" u="sng" dirty="0">
                <a:solidFill>
                  <a:schemeClr val="tx1">
                    <a:lumMod val="50000"/>
                    <a:lumOff val="50000"/>
                  </a:schemeClr>
                </a:solidFill>
              </a:rPr>
              <a:t> instruções e continua o </a:t>
            </a:r>
            <a:r>
              <a:rPr lang="pt-BR" b="1" u="sng" dirty="0" smtClean="0">
                <a:solidFill>
                  <a:schemeClr val="tx1">
                    <a:lumMod val="50000"/>
                    <a:lumOff val="50000"/>
                  </a:schemeClr>
                </a:solidFill>
              </a:rPr>
              <a:t>loop</a:t>
            </a:r>
            <a:endParaRPr lang="pt-BR" dirty="0">
              <a:solidFill>
                <a:schemeClr val="tx1">
                  <a:lumMod val="50000"/>
                  <a:lumOff val="50000"/>
                </a:schemeClr>
              </a:solidFill>
            </a:endParaRPr>
          </a:p>
          <a:p>
            <a:r>
              <a:rPr lang="pt-BR" dirty="0" smtClean="0"/>
              <a:t>               </a:t>
            </a:r>
            <a:r>
              <a:rPr lang="pt-BR" dirty="0" err="1" smtClean="0"/>
              <a:t>System.</a:t>
            </a:r>
            <a:r>
              <a:rPr lang="pt-BR" i="1" dirty="0" err="1" smtClean="0"/>
              <a:t>out.println</a:t>
            </a:r>
            <a:r>
              <a:rPr lang="pt-BR" i="1" dirty="0"/>
              <a:t>("A raiz do numero </a:t>
            </a:r>
            <a:r>
              <a:rPr lang="pt-BR" i="1" dirty="0" smtClean="0"/>
              <a:t>é</a:t>
            </a:r>
            <a:r>
              <a:rPr lang="pt-BR" i="1" dirty="0"/>
              <a:t>: "+</a:t>
            </a:r>
            <a:r>
              <a:rPr lang="pt-BR" i="1" dirty="0" err="1"/>
              <a:t>Math.sqrt</a:t>
            </a:r>
            <a:r>
              <a:rPr lang="pt-BR" i="1" dirty="0"/>
              <a:t>(n</a:t>
            </a:r>
            <a:r>
              <a:rPr lang="pt-BR" i="1" dirty="0" smtClean="0"/>
              <a:t>));</a:t>
            </a:r>
            <a:endParaRPr lang="pt-BR" dirty="0"/>
          </a:p>
          <a:p>
            <a:r>
              <a:rPr lang="pt-BR" dirty="0" smtClean="0"/>
              <a:t>            }</a:t>
            </a:r>
            <a:r>
              <a:rPr lang="pt-BR" b="1" dirty="0" err="1"/>
              <a:t>while</a:t>
            </a:r>
            <a:r>
              <a:rPr lang="pt-BR" b="1" dirty="0"/>
              <a:t>(</a:t>
            </a:r>
            <a:r>
              <a:rPr lang="pt-BR" b="1" dirty="0" err="1">
                <a:solidFill>
                  <a:schemeClr val="accent1">
                    <a:lumMod val="75000"/>
                  </a:schemeClr>
                </a:solidFill>
              </a:rPr>
              <a:t>true</a:t>
            </a:r>
            <a:r>
              <a:rPr lang="pt-BR" b="1" dirty="0" smtClean="0"/>
              <a:t>);</a:t>
            </a:r>
            <a:endParaRPr lang="pt-BR" dirty="0"/>
          </a:p>
          <a:p>
            <a:r>
              <a:rPr lang="pt-BR" dirty="0" smtClean="0"/>
              <a:t>         }</a:t>
            </a:r>
            <a:endParaRPr lang="pt-BR" dirty="0"/>
          </a:p>
          <a:p>
            <a:r>
              <a:rPr lang="pt-BR" dirty="0"/>
              <a:t>}</a:t>
            </a:r>
          </a:p>
        </p:txBody>
      </p:sp>
    </p:spTree>
    <p:extLst>
      <p:ext uri="{BB962C8B-B14F-4D97-AF65-F5344CB8AC3E}">
        <p14:creationId xmlns:p14="http://schemas.microsoft.com/office/powerpoint/2010/main" val="101118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3439724" cy="461665"/>
          </a:xfrm>
          <a:prstGeom prst="rect">
            <a:avLst/>
          </a:prstGeom>
          <a:noFill/>
        </p:spPr>
        <p:txBody>
          <a:bodyPr wrap="none" rtlCol="0">
            <a:spAutoFit/>
          </a:bodyPr>
          <a:lstStyle/>
          <a:p>
            <a:r>
              <a:rPr lang="pt-BR" sz="2400" dirty="0" err="1" smtClean="0">
                <a:effectLst>
                  <a:outerShdw blurRad="50800" dist="38100" dir="2700000" algn="tl" rotWithShape="0">
                    <a:prstClr val="black">
                      <a:alpha val="40000"/>
                    </a:prstClr>
                  </a:outerShdw>
                </a:effectLst>
              </a:rPr>
              <a:t>Arrays</a:t>
            </a:r>
            <a:r>
              <a:rPr lang="pt-BR" sz="2400" dirty="0">
                <a:effectLst>
                  <a:outerShdw blurRad="50800" dist="38100" dir="2700000" algn="tl" rotWithShape="0">
                    <a:prstClr val="black">
                      <a:alpha val="40000"/>
                    </a:prstClr>
                  </a:outerShdw>
                </a:effectLst>
              </a:rPr>
              <a:t>: </a:t>
            </a:r>
            <a:r>
              <a:rPr lang="pt-BR" sz="2400" dirty="0" smtClean="0">
                <a:effectLst>
                  <a:outerShdw blurRad="50800" dist="38100" dir="2700000" algn="tl" rotWithShape="0">
                    <a:prstClr val="black">
                      <a:alpha val="40000"/>
                    </a:prstClr>
                  </a:outerShdw>
                </a:effectLst>
              </a:rPr>
              <a:t>Vetores e Matrizes</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29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pic>
        <p:nvPicPr>
          <p:cNvPr id="1026" name="Picture 2" descr="Ilustração de uma matriz como 10 caixas numeradas de 0 a 9; um índice de 0 indica o primeiro elemento na matri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492896"/>
            <a:ext cx="3810000" cy="1381126"/>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254766" y="1484784"/>
            <a:ext cx="8637714" cy="34163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a:t>
            </a:r>
            <a:r>
              <a:rPr lang="pt-BR" dirty="0" err="1"/>
              <a:t>TestandoMatrizes</a:t>
            </a:r>
            <a:r>
              <a:rPr lang="pt-BR" dirty="0"/>
              <a:t>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Scanner input </a:t>
            </a:r>
            <a:r>
              <a:rPr lang="pt-BR" dirty="0"/>
              <a:t>= new Scanner(System.</a:t>
            </a:r>
            <a:r>
              <a:rPr lang="pt-BR" i="1" dirty="0"/>
              <a:t>in</a:t>
            </a:r>
            <a:r>
              <a:rPr lang="pt-BR" i="1" dirty="0" smtClean="0"/>
              <a:t>);</a:t>
            </a:r>
            <a:endParaRPr lang="pt-BR" dirty="0"/>
          </a:p>
          <a:p>
            <a:r>
              <a:rPr lang="pt-BR" dirty="0" smtClean="0"/>
              <a:t>		</a:t>
            </a:r>
            <a:r>
              <a:rPr lang="pt-BR" b="1" dirty="0" smtClean="0">
                <a:solidFill>
                  <a:schemeClr val="tx1">
                    <a:lumMod val="50000"/>
                    <a:lumOff val="50000"/>
                  </a:schemeClr>
                </a:solidFill>
              </a:rPr>
              <a:t>//</a:t>
            </a:r>
            <a:r>
              <a:rPr lang="pt-BR" b="1" dirty="0" err="1">
                <a:solidFill>
                  <a:schemeClr val="tx1">
                    <a:lumMod val="50000"/>
                    <a:lumOff val="50000"/>
                  </a:schemeClr>
                </a:solidFill>
              </a:rPr>
              <a:t>arrays</a:t>
            </a:r>
            <a:r>
              <a:rPr lang="pt-BR" b="1" dirty="0">
                <a:solidFill>
                  <a:schemeClr val="tx1">
                    <a:lumMod val="50000"/>
                    <a:lumOff val="50000"/>
                  </a:schemeClr>
                </a:solidFill>
              </a:rPr>
              <a:t> do tipo vetor</a:t>
            </a:r>
          </a:p>
          <a:p>
            <a:r>
              <a:rPr lang="pt-BR" b="1" dirty="0" smtClean="0">
                <a:solidFill>
                  <a:schemeClr val="tx1">
                    <a:lumMod val="50000"/>
                    <a:lumOff val="50000"/>
                  </a:schemeClr>
                </a:solidFill>
              </a:rPr>
              <a:t>		//</a:t>
            </a:r>
            <a:r>
              <a:rPr lang="pt-BR" b="1" dirty="0">
                <a:solidFill>
                  <a:schemeClr val="tx1">
                    <a:lumMod val="50000"/>
                    <a:lumOff val="50000"/>
                  </a:schemeClr>
                </a:solidFill>
              </a:rPr>
              <a:t>declaração</a:t>
            </a:r>
          </a:p>
          <a:p>
            <a:r>
              <a:rPr lang="pt-BR" b="1" dirty="0" smtClean="0"/>
              <a:t>		String</a:t>
            </a:r>
            <a:r>
              <a:rPr lang="pt-BR" b="1" dirty="0">
                <a:solidFill>
                  <a:schemeClr val="accent1">
                    <a:lumMod val="75000"/>
                  </a:schemeClr>
                </a:solidFill>
              </a:rPr>
              <a:t>[]</a:t>
            </a:r>
            <a:r>
              <a:rPr lang="pt-BR" b="1" dirty="0"/>
              <a:t> </a:t>
            </a:r>
            <a:r>
              <a:rPr lang="pt-BR" b="1" dirty="0">
                <a:solidFill>
                  <a:schemeClr val="accent6">
                    <a:lumMod val="75000"/>
                  </a:schemeClr>
                </a:solidFill>
              </a:rPr>
              <a:t>nomes</a:t>
            </a:r>
            <a:r>
              <a:rPr lang="pt-BR" b="1" dirty="0"/>
              <a:t> = new String</a:t>
            </a:r>
            <a:r>
              <a:rPr lang="pt-BR" b="1" dirty="0">
                <a:solidFill>
                  <a:schemeClr val="accent1">
                    <a:lumMod val="75000"/>
                  </a:schemeClr>
                </a:solidFill>
              </a:rPr>
              <a:t>[4]</a:t>
            </a:r>
            <a:r>
              <a:rPr lang="pt-BR" b="1" dirty="0"/>
              <a:t>;</a:t>
            </a:r>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leitura usando for</a:t>
            </a:r>
          </a:p>
          <a:p>
            <a:r>
              <a:rPr lang="pt-BR" b="1" dirty="0" smtClean="0"/>
              <a:t>		for(</a:t>
            </a:r>
            <a:r>
              <a:rPr lang="pt-BR" b="1" dirty="0" err="1" smtClean="0">
                <a:solidFill>
                  <a:schemeClr val="accent1">
                    <a:lumMod val="75000"/>
                  </a:schemeClr>
                </a:solidFill>
              </a:rPr>
              <a:t>int</a:t>
            </a:r>
            <a:r>
              <a:rPr lang="pt-BR" b="1" dirty="0" smtClean="0">
                <a:solidFill>
                  <a:schemeClr val="accent1">
                    <a:lumMod val="75000"/>
                  </a:schemeClr>
                </a:solidFill>
              </a:rPr>
              <a:t> </a:t>
            </a:r>
            <a:r>
              <a:rPr lang="pt-BR" b="1" dirty="0">
                <a:solidFill>
                  <a:schemeClr val="accent1">
                    <a:lumMod val="75000"/>
                  </a:schemeClr>
                </a:solidFill>
              </a:rPr>
              <a:t>i=0; i&lt;</a:t>
            </a:r>
            <a:r>
              <a:rPr lang="pt-BR" b="1" dirty="0" err="1">
                <a:solidFill>
                  <a:schemeClr val="accent6">
                    <a:lumMod val="75000"/>
                  </a:schemeClr>
                </a:solidFill>
              </a:rPr>
              <a:t>nomes</a:t>
            </a:r>
            <a:r>
              <a:rPr lang="pt-BR" b="1" dirty="0" err="1">
                <a:solidFill>
                  <a:schemeClr val="accent1">
                    <a:lumMod val="75000"/>
                  </a:schemeClr>
                </a:solidFill>
              </a:rPr>
              <a:t>.</a:t>
            </a:r>
            <a:r>
              <a:rPr lang="pt-BR" b="1" dirty="0" err="1">
                <a:solidFill>
                  <a:schemeClr val="accent3">
                    <a:lumMod val="75000"/>
                  </a:schemeClr>
                </a:solidFill>
              </a:rPr>
              <a:t>length</a:t>
            </a:r>
            <a:r>
              <a:rPr lang="pt-BR" b="1" dirty="0">
                <a:solidFill>
                  <a:schemeClr val="accent1">
                    <a:lumMod val="75000"/>
                  </a:schemeClr>
                </a:solidFill>
              </a:rPr>
              <a:t>; i</a:t>
            </a:r>
            <a:r>
              <a:rPr lang="pt-BR" b="1" dirty="0" smtClean="0">
                <a:solidFill>
                  <a:schemeClr val="accent1">
                    <a:lumMod val="75000"/>
                  </a:schemeClr>
                </a:solidFill>
              </a:rPr>
              <a:t>++</a:t>
            </a:r>
            <a:r>
              <a:rPr lang="pt-BR" b="1" dirty="0" smtClean="0"/>
              <a:t>)  </a:t>
            </a:r>
            <a:r>
              <a:rPr lang="pt-BR" b="1" dirty="0" smtClean="0">
                <a:solidFill>
                  <a:schemeClr val="accent6">
                    <a:lumMod val="75000"/>
                  </a:schemeClr>
                </a:solidFill>
              </a:rPr>
              <a:t>nomes</a:t>
            </a:r>
            <a:r>
              <a:rPr lang="pt-BR" b="1" dirty="0" smtClean="0">
                <a:solidFill>
                  <a:schemeClr val="accent1">
                    <a:lumMod val="75000"/>
                  </a:schemeClr>
                </a:solidFill>
              </a:rPr>
              <a:t>[i</a:t>
            </a:r>
            <a:r>
              <a:rPr lang="pt-BR" b="1" dirty="0">
                <a:solidFill>
                  <a:schemeClr val="accent1">
                    <a:lumMod val="75000"/>
                  </a:schemeClr>
                </a:solidFill>
              </a:rPr>
              <a:t>]</a:t>
            </a:r>
            <a:r>
              <a:rPr lang="pt-BR" b="1" dirty="0"/>
              <a:t> = </a:t>
            </a:r>
            <a:r>
              <a:rPr lang="pt-BR" b="1" dirty="0" err="1"/>
              <a:t>input.nextLine</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escrita usando </a:t>
            </a:r>
            <a:r>
              <a:rPr lang="pt-BR" b="1" dirty="0" err="1">
                <a:solidFill>
                  <a:schemeClr val="tx1">
                    <a:lumMod val="50000"/>
                    <a:lumOff val="50000"/>
                  </a:schemeClr>
                </a:solidFill>
              </a:rPr>
              <a:t>forEach</a:t>
            </a:r>
            <a:endParaRPr lang="pt-BR" b="1" dirty="0">
              <a:solidFill>
                <a:schemeClr val="tx1">
                  <a:lumMod val="50000"/>
                  <a:lumOff val="50000"/>
                </a:schemeClr>
              </a:solidFill>
            </a:endParaRPr>
          </a:p>
          <a:p>
            <a:r>
              <a:rPr lang="pt-BR" b="1" dirty="0" smtClean="0"/>
              <a:t>		for(</a:t>
            </a:r>
            <a:r>
              <a:rPr lang="pt-BR" b="1" dirty="0" smtClean="0">
                <a:solidFill>
                  <a:schemeClr val="accent1">
                    <a:lumMod val="75000"/>
                  </a:schemeClr>
                </a:solidFill>
              </a:rPr>
              <a:t>String </a:t>
            </a:r>
            <a:r>
              <a:rPr lang="pt-BR" b="1" dirty="0">
                <a:solidFill>
                  <a:schemeClr val="accent2">
                    <a:lumMod val="75000"/>
                  </a:schemeClr>
                </a:solidFill>
              </a:rPr>
              <a:t>atual</a:t>
            </a:r>
            <a:r>
              <a:rPr lang="pt-BR" b="1" dirty="0">
                <a:solidFill>
                  <a:schemeClr val="accent1">
                    <a:lumMod val="75000"/>
                  </a:schemeClr>
                </a:solidFill>
              </a:rPr>
              <a:t> : </a:t>
            </a:r>
            <a:r>
              <a:rPr lang="pt-BR" b="1" dirty="0" smtClean="0">
                <a:solidFill>
                  <a:schemeClr val="accent6">
                    <a:lumMod val="75000"/>
                  </a:schemeClr>
                </a:solidFill>
              </a:rPr>
              <a:t>nomes</a:t>
            </a:r>
            <a:r>
              <a:rPr lang="pt-BR" b="1" dirty="0" smtClean="0"/>
              <a:t>)  </a:t>
            </a:r>
            <a:r>
              <a:rPr lang="pt-BR" b="1" dirty="0" err="1" smtClean="0"/>
              <a:t>System.</a:t>
            </a:r>
            <a:r>
              <a:rPr lang="pt-BR" b="1" i="1" dirty="0" err="1" smtClean="0"/>
              <a:t>out.println</a:t>
            </a:r>
            <a:r>
              <a:rPr lang="pt-BR" b="1" i="1" dirty="0"/>
              <a:t>("- "+</a:t>
            </a:r>
            <a:r>
              <a:rPr lang="pt-BR" b="1" i="1" dirty="0">
                <a:solidFill>
                  <a:schemeClr val="accent2">
                    <a:lumMod val="75000"/>
                  </a:schemeClr>
                </a:solidFill>
              </a:rPr>
              <a:t>atual</a:t>
            </a:r>
            <a:r>
              <a:rPr lang="pt-BR" b="1" i="1" dirty="0" smtClean="0"/>
              <a:t>);</a:t>
            </a:r>
            <a:endParaRPr lang="pt-BR" b="1" dirty="0"/>
          </a:p>
          <a:p>
            <a:r>
              <a:rPr lang="pt-BR" dirty="0" smtClean="0"/>
              <a:t>	}</a:t>
            </a:r>
            <a:endParaRPr lang="pt-BR" dirty="0"/>
          </a:p>
          <a:p>
            <a:r>
              <a:rPr lang="pt-BR" dirty="0"/>
              <a:t>}</a:t>
            </a:r>
          </a:p>
        </p:txBody>
      </p:sp>
      <p:sp>
        <p:nvSpPr>
          <p:cNvPr id="12" name="Retângulo 11"/>
          <p:cNvSpPr/>
          <p:nvPr/>
        </p:nvSpPr>
        <p:spPr>
          <a:xfrm>
            <a:off x="1117239" y="5765194"/>
            <a:ext cx="6768752" cy="400110"/>
          </a:xfrm>
          <a:prstGeom prst="rect">
            <a:avLst/>
          </a:prstGeom>
        </p:spPr>
        <p:txBody>
          <a:bodyPr wrap="square">
            <a:spAutoFit/>
          </a:bodyPr>
          <a:lstStyle/>
          <a:p>
            <a:r>
              <a:rPr lang="pt-BR" sz="2000" b="1" dirty="0" err="1" smtClean="0"/>
              <a:t>ForEach</a:t>
            </a:r>
            <a:r>
              <a:rPr lang="pt-BR" sz="2000" b="1" dirty="0" smtClean="0"/>
              <a:t>:     For (</a:t>
            </a:r>
            <a:r>
              <a:rPr lang="pt-BR" sz="2000" b="1" dirty="0" smtClean="0">
                <a:solidFill>
                  <a:schemeClr val="accent1">
                    <a:lumMod val="75000"/>
                  </a:schemeClr>
                </a:solidFill>
              </a:rPr>
              <a:t>Tipo</a:t>
            </a:r>
            <a:r>
              <a:rPr lang="pt-BR" sz="2000" b="1" dirty="0" smtClean="0"/>
              <a:t> </a:t>
            </a:r>
            <a:r>
              <a:rPr lang="pt-BR" sz="2000" b="1" dirty="0" err="1" smtClean="0">
                <a:solidFill>
                  <a:schemeClr val="accent2">
                    <a:lumMod val="75000"/>
                  </a:schemeClr>
                </a:solidFill>
              </a:rPr>
              <a:t>variavel</a:t>
            </a:r>
            <a:r>
              <a:rPr lang="pt-BR" sz="2000" b="1" dirty="0" smtClean="0">
                <a:solidFill>
                  <a:schemeClr val="accent2">
                    <a:lumMod val="75000"/>
                  </a:schemeClr>
                </a:solidFill>
              </a:rPr>
              <a:t> </a:t>
            </a:r>
            <a:r>
              <a:rPr lang="pt-BR" sz="2000" b="1" dirty="0" smtClean="0">
                <a:solidFill>
                  <a:schemeClr val="accent1">
                    <a:lumMod val="75000"/>
                  </a:schemeClr>
                </a:solidFill>
              </a:rPr>
              <a:t>: </a:t>
            </a:r>
            <a:r>
              <a:rPr lang="pt-BR" sz="2000" b="1" dirty="0" smtClean="0">
                <a:solidFill>
                  <a:schemeClr val="accent6">
                    <a:lumMod val="75000"/>
                  </a:schemeClr>
                </a:solidFill>
              </a:rPr>
              <a:t>coleção/vetor</a:t>
            </a:r>
            <a:r>
              <a:rPr lang="pt-BR" sz="2000" b="1" dirty="0" smtClean="0"/>
              <a:t>) { ... Ações...}</a:t>
            </a:r>
            <a:endParaRPr lang="pt-BR" sz="2000" dirty="0">
              <a:solidFill>
                <a:schemeClr val="accent1">
                  <a:lumMod val="75000"/>
                </a:schemeClr>
              </a:solidFill>
            </a:endParaRPr>
          </a:p>
        </p:txBody>
      </p:sp>
      <p:sp>
        <p:nvSpPr>
          <p:cNvPr id="13" name="Retângulo 12"/>
          <p:cNvSpPr/>
          <p:nvPr/>
        </p:nvSpPr>
        <p:spPr>
          <a:xfrm>
            <a:off x="1088192" y="4973106"/>
            <a:ext cx="6768752" cy="707886"/>
          </a:xfrm>
          <a:prstGeom prst="rect">
            <a:avLst/>
          </a:prstGeom>
        </p:spPr>
        <p:txBody>
          <a:bodyPr wrap="square">
            <a:spAutoFit/>
          </a:bodyPr>
          <a:lstStyle/>
          <a:p>
            <a:r>
              <a:rPr lang="pt-BR" sz="2000" b="1" dirty="0" smtClean="0"/>
              <a:t>Declaração vetor:</a:t>
            </a:r>
          </a:p>
          <a:p>
            <a:r>
              <a:rPr lang="pt-BR" sz="2000" b="1" dirty="0"/>
              <a:t> </a:t>
            </a:r>
            <a:r>
              <a:rPr lang="pt-BR" sz="2000" b="1" dirty="0" smtClean="0"/>
              <a:t>                     Tipo</a:t>
            </a:r>
            <a:r>
              <a:rPr lang="pt-BR" sz="2000" b="1" dirty="0" smtClean="0">
                <a:solidFill>
                  <a:schemeClr val="accent1">
                    <a:lumMod val="75000"/>
                  </a:schemeClr>
                </a:solidFill>
              </a:rPr>
              <a:t>[]</a:t>
            </a:r>
            <a:r>
              <a:rPr lang="pt-BR" sz="2000" b="1" dirty="0" smtClean="0"/>
              <a:t> </a:t>
            </a:r>
            <a:r>
              <a:rPr lang="pt-BR" sz="2000" b="1" dirty="0" err="1" smtClean="0">
                <a:solidFill>
                  <a:schemeClr val="accent6">
                    <a:lumMod val="75000"/>
                  </a:schemeClr>
                </a:solidFill>
              </a:rPr>
              <a:t>variavel</a:t>
            </a:r>
            <a:r>
              <a:rPr lang="pt-BR" sz="2000" b="1" dirty="0" smtClean="0">
                <a:solidFill>
                  <a:schemeClr val="accent6">
                    <a:lumMod val="75000"/>
                  </a:schemeClr>
                </a:solidFill>
              </a:rPr>
              <a:t> </a:t>
            </a:r>
            <a:r>
              <a:rPr lang="pt-BR" sz="2000" b="1" dirty="0" smtClean="0"/>
              <a:t>= new Tipo</a:t>
            </a:r>
            <a:r>
              <a:rPr lang="pt-BR" sz="2000" b="1" dirty="0" smtClean="0">
                <a:solidFill>
                  <a:schemeClr val="accent1">
                    <a:lumMod val="75000"/>
                  </a:schemeClr>
                </a:solidFill>
              </a:rPr>
              <a:t>[tamanho]</a:t>
            </a:r>
            <a:r>
              <a:rPr lang="pt-BR" sz="2000" b="1" dirty="0" smtClean="0"/>
              <a:t>;</a:t>
            </a:r>
            <a:endParaRPr lang="pt-BR" sz="2000" dirty="0"/>
          </a:p>
        </p:txBody>
      </p:sp>
      <p:sp>
        <p:nvSpPr>
          <p:cNvPr id="14" name="CaixaDeTexto 13"/>
          <p:cNvSpPr txBox="1"/>
          <p:nvPr/>
        </p:nvSpPr>
        <p:spPr>
          <a:xfrm>
            <a:off x="254766" y="1268760"/>
            <a:ext cx="8637714" cy="45243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err="1"/>
              <a:t>public</a:t>
            </a:r>
            <a:r>
              <a:rPr lang="pt-BR" dirty="0"/>
              <a:t> </a:t>
            </a:r>
            <a:r>
              <a:rPr lang="pt-BR" dirty="0" err="1"/>
              <a:t>class</a:t>
            </a:r>
            <a:r>
              <a:rPr lang="pt-BR" dirty="0"/>
              <a:t> </a:t>
            </a:r>
            <a:r>
              <a:rPr lang="pt-BR" dirty="0" err="1"/>
              <a:t>TestandoMatrizes</a:t>
            </a:r>
            <a:r>
              <a:rPr lang="pt-BR" dirty="0"/>
              <a:t> </a:t>
            </a:r>
            <a:r>
              <a:rPr lang="pt-BR" dirty="0" smtClean="0"/>
              <a:t>{</a:t>
            </a:r>
            <a:endParaRPr lang="pt-BR" dirty="0"/>
          </a:p>
          <a:p>
            <a:r>
              <a:rPr lang="en-US" dirty="0" smtClean="0"/>
              <a:t>	public </a:t>
            </a:r>
            <a:r>
              <a:rPr lang="en-US" dirty="0"/>
              <a:t>static void main(String[] </a:t>
            </a:r>
            <a:r>
              <a:rPr lang="en-US" dirty="0" err="1"/>
              <a:t>args</a:t>
            </a:r>
            <a:r>
              <a:rPr lang="en-US" dirty="0"/>
              <a:t>) {</a:t>
            </a:r>
          </a:p>
          <a:p>
            <a:r>
              <a:rPr lang="pt-BR" dirty="0" smtClean="0"/>
              <a:t>		Scanner input </a:t>
            </a:r>
            <a:r>
              <a:rPr lang="pt-BR" dirty="0"/>
              <a:t>= new Scanner(System.</a:t>
            </a:r>
            <a:r>
              <a:rPr lang="pt-BR" i="1" dirty="0"/>
              <a:t>in</a:t>
            </a:r>
            <a:r>
              <a:rPr lang="pt-BR" i="1" dirty="0" smtClean="0"/>
              <a:t>);</a:t>
            </a:r>
            <a:r>
              <a:rPr lang="pt-BR" dirty="0" smtClean="0"/>
              <a:t> </a:t>
            </a:r>
            <a:r>
              <a:rPr lang="pt-BR" b="1" dirty="0" smtClean="0">
                <a:solidFill>
                  <a:schemeClr val="tx1">
                    <a:lumMod val="50000"/>
                    <a:lumOff val="50000"/>
                  </a:schemeClr>
                </a:solidFill>
              </a:rPr>
              <a:t>		   </a:t>
            </a:r>
          </a:p>
          <a:p>
            <a:r>
              <a:rPr lang="pt-BR" b="1" dirty="0">
                <a:solidFill>
                  <a:schemeClr val="tx1">
                    <a:lumMod val="50000"/>
                    <a:lumOff val="50000"/>
                  </a:schemeClr>
                </a:solidFill>
              </a:rPr>
              <a:t> </a:t>
            </a:r>
            <a:r>
              <a:rPr lang="pt-BR" b="1" dirty="0" smtClean="0">
                <a:solidFill>
                  <a:schemeClr val="tx1">
                    <a:lumMod val="50000"/>
                    <a:lumOff val="50000"/>
                  </a:schemeClr>
                </a:solidFill>
              </a:rPr>
              <a:t>                                  //</a:t>
            </a:r>
            <a:r>
              <a:rPr lang="pt-BR" b="1" dirty="0">
                <a:solidFill>
                  <a:schemeClr val="tx1">
                    <a:lumMod val="50000"/>
                    <a:lumOff val="50000"/>
                  </a:schemeClr>
                </a:solidFill>
              </a:rPr>
              <a:t>declaração</a:t>
            </a:r>
          </a:p>
          <a:p>
            <a:r>
              <a:rPr lang="pt-BR" b="1" dirty="0" smtClean="0"/>
              <a:t>		String</a:t>
            </a:r>
            <a:r>
              <a:rPr lang="pt-BR" b="1" dirty="0" smtClean="0">
                <a:solidFill>
                  <a:schemeClr val="accent1">
                    <a:lumMod val="75000"/>
                  </a:schemeClr>
                </a:solidFill>
              </a:rPr>
              <a:t>[][]</a:t>
            </a:r>
            <a:r>
              <a:rPr lang="pt-BR" b="1" dirty="0" smtClean="0"/>
              <a:t> </a:t>
            </a:r>
            <a:r>
              <a:rPr lang="pt-BR" b="1" dirty="0">
                <a:solidFill>
                  <a:schemeClr val="accent6">
                    <a:lumMod val="75000"/>
                  </a:schemeClr>
                </a:solidFill>
              </a:rPr>
              <a:t>nomes</a:t>
            </a:r>
            <a:r>
              <a:rPr lang="pt-BR" b="1" dirty="0"/>
              <a:t> = new </a:t>
            </a:r>
            <a:r>
              <a:rPr lang="pt-BR" b="1" dirty="0" smtClean="0"/>
              <a:t>String</a:t>
            </a:r>
            <a:r>
              <a:rPr lang="pt-BR" b="1" dirty="0" smtClean="0">
                <a:solidFill>
                  <a:schemeClr val="accent1">
                    <a:lumMod val="75000"/>
                  </a:schemeClr>
                </a:solidFill>
              </a:rPr>
              <a:t>[2][2]</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leitura usando for</a:t>
            </a:r>
          </a:p>
          <a:p>
            <a:r>
              <a:rPr lang="pt-BR" b="1" dirty="0" smtClean="0"/>
              <a:t>		for(</a:t>
            </a:r>
            <a:r>
              <a:rPr lang="pt-BR" b="1" dirty="0" err="1" smtClean="0">
                <a:solidFill>
                  <a:schemeClr val="accent1">
                    <a:lumMod val="75000"/>
                  </a:schemeClr>
                </a:solidFill>
              </a:rPr>
              <a:t>int</a:t>
            </a:r>
            <a:r>
              <a:rPr lang="pt-BR" b="1" dirty="0" smtClean="0">
                <a:solidFill>
                  <a:schemeClr val="accent1">
                    <a:lumMod val="75000"/>
                  </a:schemeClr>
                </a:solidFill>
              </a:rPr>
              <a:t> linha=0</a:t>
            </a:r>
            <a:r>
              <a:rPr lang="pt-BR" b="1" dirty="0">
                <a:solidFill>
                  <a:schemeClr val="accent1">
                    <a:lumMod val="75000"/>
                  </a:schemeClr>
                </a:solidFill>
              </a:rPr>
              <a:t>; </a:t>
            </a:r>
            <a:r>
              <a:rPr lang="pt-BR" b="1" dirty="0" smtClean="0">
                <a:solidFill>
                  <a:schemeClr val="accent1">
                    <a:lumMod val="75000"/>
                  </a:schemeClr>
                </a:solidFill>
              </a:rPr>
              <a:t>linha&lt;</a:t>
            </a:r>
            <a:r>
              <a:rPr lang="pt-BR" b="1" dirty="0" err="1" smtClean="0">
                <a:solidFill>
                  <a:schemeClr val="accent6">
                    <a:lumMod val="75000"/>
                  </a:schemeClr>
                </a:solidFill>
              </a:rPr>
              <a:t>nomes</a:t>
            </a:r>
            <a:r>
              <a:rPr lang="pt-BR" b="1" dirty="0" err="1" smtClean="0">
                <a:solidFill>
                  <a:schemeClr val="accent1">
                    <a:lumMod val="75000"/>
                  </a:schemeClr>
                </a:solidFill>
              </a:rPr>
              <a:t>.</a:t>
            </a:r>
            <a:r>
              <a:rPr lang="pt-BR" b="1" dirty="0" err="1" smtClean="0">
                <a:solidFill>
                  <a:schemeClr val="accent3">
                    <a:lumMod val="75000"/>
                  </a:schemeClr>
                </a:solidFill>
              </a:rPr>
              <a:t>length</a:t>
            </a:r>
            <a:r>
              <a:rPr lang="pt-BR" b="1" dirty="0">
                <a:solidFill>
                  <a:schemeClr val="accent1">
                    <a:lumMod val="75000"/>
                  </a:schemeClr>
                </a:solidFill>
              </a:rPr>
              <a:t>; </a:t>
            </a:r>
            <a:r>
              <a:rPr lang="pt-BR" b="1" dirty="0" smtClean="0">
                <a:solidFill>
                  <a:schemeClr val="accent1">
                    <a:lumMod val="75000"/>
                  </a:schemeClr>
                </a:solidFill>
              </a:rPr>
              <a:t>linha++</a:t>
            </a:r>
            <a:r>
              <a:rPr lang="pt-BR" b="1" dirty="0" smtClean="0"/>
              <a:t>)  </a:t>
            </a:r>
          </a:p>
          <a:p>
            <a:r>
              <a:rPr lang="pt-BR" b="1" dirty="0" smtClean="0">
                <a:solidFill>
                  <a:schemeClr val="accent6">
                    <a:lumMod val="75000"/>
                  </a:schemeClr>
                </a:solidFill>
              </a:rPr>
              <a:t>		           </a:t>
            </a:r>
            <a:r>
              <a:rPr lang="pt-BR" b="1" dirty="0" smtClean="0"/>
              <a:t>for(</a:t>
            </a:r>
            <a:r>
              <a:rPr lang="pt-BR" b="1" dirty="0" err="1" smtClean="0">
                <a:solidFill>
                  <a:schemeClr val="accent1">
                    <a:lumMod val="75000"/>
                  </a:schemeClr>
                </a:solidFill>
              </a:rPr>
              <a:t>int</a:t>
            </a:r>
            <a:r>
              <a:rPr lang="pt-BR" b="1" dirty="0" smtClean="0">
                <a:solidFill>
                  <a:schemeClr val="accent1">
                    <a:lumMod val="75000"/>
                  </a:schemeClr>
                </a:solidFill>
              </a:rPr>
              <a:t> coluna=0; coluna&lt;</a:t>
            </a:r>
            <a:r>
              <a:rPr lang="pt-BR" b="1" dirty="0" smtClean="0">
                <a:solidFill>
                  <a:schemeClr val="accent6">
                    <a:lumMod val="75000"/>
                  </a:schemeClr>
                </a:solidFill>
              </a:rPr>
              <a:t>nomes</a:t>
            </a:r>
            <a:r>
              <a:rPr lang="pt-BR" b="1" dirty="0" smtClean="0">
                <a:solidFill>
                  <a:schemeClr val="accent1">
                    <a:lumMod val="75000"/>
                  </a:schemeClr>
                </a:solidFill>
              </a:rPr>
              <a:t>[linha].</a:t>
            </a:r>
            <a:r>
              <a:rPr lang="pt-BR" b="1" dirty="0" err="1" smtClean="0">
                <a:solidFill>
                  <a:schemeClr val="accent3">
                    <a:lumMod val="75000"/>
                  </a:schemeClr>
                </a:solidFill>
              </a:rPr>
              <a:t>length</a:t>
            </a:r>
            <a:r>
              <a:rPr lang="pt-BR" b="1" dirty="0" smtClean="0">
                <a:solidFill>
                  <a:schemeClr val="accent1">
                    <a:lumMod val="75000"/>
                  </a:schemeClr>
                </a:solidFill>
              </a:rPr>
              <a:t>; coluna++</a:t>
            </a:r>
            <a:r>
              <a:rPr lang="pt-BR" b="1" dirty="0" smtClean="0"/>
              <a:t>) </a:t>
            </a:r>
          </a:p>
          <a:p>
            <a:r>
              <a:rPr lang="pt-BR" b="1" dirty="0" smtClean="0">
                <a:solidFill>
                  <a:schemeClr val="accent6">
                    <a:lumMod val="75000"/>
                  </a:schemeClr>
                </a:solidFill>
              </a:rPr>
              <a:t>                                                                         nomes</a:t>
            </a:r>
            <a:r>
              <a:rPr lang="pt-BR" b="1" dirty="0" smtClean="0">
                <a:solidFill>
                  <a:schemeClr val="accent1">
                    <a:lumMod val="75000"/>
                  </a:schemeClr>
                </a:solidFill>
              </a:rPr>
              <a:t>[linha][coluna]</a:t>
            </a:r>
            <a:r>
              <a:rPr lang="pt-BR" b="1" dirty="0" smtClean="0"/>
              <a:t> </a:t>
            </a:r>
            <a:r>
              <a:rPr lang="pt-BR" b="1" dirty="0"/>
              <a:t>= </a:t>
            </a:r>
            <a:r>
              <a:rPr lang="pt-BR" b="1" dirty="0" err="1"/>
              <a:t>input.nextLine</a:t>
            </a:r>
            <a:r>
              <a:rPr lang="pt-BR" b="1" dirty="0" smtClean="0"/>
              <a:t>();</a:t>
            </a:r>
            <a:endParaRPr lang="pt-BR" b="1" dirty="0"/>
          </a:p>
          <a:p>
            <a:r>
              <a:rPr lang="pt-BR" b="1" dirty="0" smtClean="0"/>
              <a:t>		</a:t>
            </a:r>
            <a:r>
              <a:rPr lang="pt-BR" b="1" dirty="0" smtClean="0">
                <a:solidFill>
                  <a:schemeClr val="tx1">
                    <a:lumMod val="50000"/>
                    <a:lumOff val="50000"/>
                  </a:schemeClr>
                </a:solidFill>
              </a:rPr>
              <a:t>//</a:t>
            </a:r>
            <a:r>
              <a:rPr lang="pt-BR" b="1" dirty="0">
                <a:solidFill>
                  <a:schemeClr val="tx1">
                    <a:lumMod val="50000"/>
                    <a:lumOff val="50000"/>
                  </a:schemeClr>
                </a:solidFill>
              </a:rPr>
              <a:t>escrita usando </a:t>
            </a:r>
            <a:r>
              <a:rPr lang="pt-BR" b="1" dirty="0" err="1">
                <a:solidFill>
                  <a:schemeClr val="tx1">
                    <a:lumMod val="50000"/>
                    <a:lumOff val="50000"/>
                  </a:schemeClr>
                </a:solidFill>
              </a:rPr>
              <a:t>forEach</a:t>
            </a:r>
            <a:endParaRPr lang="pt-BR" b="1" dirty="0">
              <a:solidFill>
                <a:schemeClr val="tx1">
                  <a:lumMod val="50000"/>
                  <a:lumOff val="50000"/>
                </a:schemeClr>
              </a:solidFill>
            </a:endParaRPr>
          </a:p>
          <a:p>
            <a:r>
              <a:rPr lang="pt-BR" b="1" dirty="0" smtClean="0"/>
              <a:t>		for(</a:t>
            </a:r>
            <a:r>
              <a:rPr lang="pt-BR" b="1" dirty="0" smtClean="0">
                <a:solidFill>
                  <a:schemeClr val="accent1">
                    <a:lumMod val="75000"/>
                  </a:schemeClr>
                </a:solidFill>
              </a:rPr>
              <a:t>String[] </a:t>
            </a:r>
            <a:r>
              <a:rPr lang="pt-BR" b="1" dirty="0">
                <a:solidFill>
                  <a:schemeClr val="accent2">
                    <a:lumMod val="75000"/>
                  </a:schemeClr>
                </a:solidFill>
              </a:rPr>
              <a:t>atual</a:t>
            </a:r>
            <a:r>
              <a:rPr lang="pt-BR" b="1" dirty="0">
                <a:solidFill>
                  <a:schemeClr val="accent1">
                    <a:lumMod val="75000"/>
                  </a:schemeClr>
                </a:solidFill>
              </a:rPr>
              <a:t> : </a:t>
            </a:r>
            <a:r>
              <a:rPr lang="pt-BR" b="1" dirty="0" smtClean="0">
                <a:solidFill>
                  <a:schemeClr val="accent6">
                    <a:lumMod val="75000"/>
                  </a:schemeClr>
                </a:solidFill>
              </a:rPr>
              <a:t>nomes</a:t>
            </a:r>
            <a:r>
              <a:rPr lang="pt-BR" b="1" dirty="0" smtClean="0"/>
              <a:t>) </a:t>
            </a:r>
            <a:r>
              <a:rPr lang="pt-BR" b="1" dirty="0" smtClean="0"/>
              <a:t>{</a:t>
            </a:r>
            <a:endParaRPr lang="pt-BR" b="1" dirty="0" smtClean="0"/>
          </a:p>
          <a:p>
            <a:r>
              <a:rPr lang="pt-BR" b="1" i="1" dirty="0"/>
              <a:t>	</a:t>
            </a:r>
            <a:r>
              <a:rPr lang="pt-BR" b="1" i="1" dirty="0" smtClean="0"/>
              <a:t>		</a:t>
            </a:r>
            <a:r>
              <a:rPr lang="pt-BR" b="1" dirty="0" smtClean="0"/>
              <a:t>for(</a:t>
            </a:r>
            <a:r>
              <a:rPr lang="pt-BR" b="1" dirty="0" smtClean="0">
                <a:solidFill>
                  <a:schemeClr val="accent1">
                    <a:lumMod val="75000"/>
                  </a:schemeClr>
                </a:solidFill>
              </a:rPr>
              <a:t>String</a:t>
            </a:r>
            <a:r>
              <a:rPr lang="pt-BR" b="1" dirty="0" smtClean="0"/>
              <a:t> </a:t>
            </a:r>
            <a:r>
              <a:rPr lang="pt-BR" b="1" dirty="0">
                <a:solidFill>
                  <a:schemeClr val="bg2">
                    <a:lumMod val="25000"/>
                  </a:schemeClr>
                </a:solidFill>
              </a:rPr>
              <a:t>s</a:t>
            </a:r>
            <a:r>
              <a:rPr lang="pt-BR" b="1" dirty="0"/>
              <a:t> : </a:t>
            </a:r>
            <a:r>
              <a:rPr lang="pt-BR" b="1" dirty="0" smtClean="0">
                <a:solidFill>
                  <a:schemeClr val="accent2">
                    <a:lumMod val="75000"/>
                  </a:schemeClr>
                </a:solidFill>
              </a:rPr>
              <a:t>atual</a:t>
            </a:r>
            <a:r>
              <a:rPr lang="pt-BR" b="1" dirty="0" smtClean="0"/>
              <a:t>) </a:t>
            </a:r>
            <a:r>
              <a:rPr lang="pt-BR" b="1" dirty="0" smtClean="0"/>
              <a:t> </a:t>
            </a:r>
            <a:r>
              <a:rPr lang="pt-BR" b="1" dirty="0" err="1" smtClean="0"/>
              <a:t>System.</a:t>
            </a:r>
            <a:r>
              <a:rPr lang="pt-BR" b="1" i="1" dirty="0" err="1" smtClean="0"/>
              <a:t>out.print</a:t>
            </a:r>
            <a:r>
              <a:rPr lang="pt-BR" b="1" i="1" dirty="0" smtClean="0"/>
              <a:t>(</a:t>
            </a:r>
            <a:r>
              <a:rPr lang="pt-BR" b="1" i="1" dirty="0" smtClean="0">
                <a:solidFill>
                  <a:schemeClr val="bg2">
                    <a:lumMod val="25000"/>
                  </a:schemeClr>
                </a:solidFill>
              </a:rPr>
              <a:t>s</a:t>
            </a:r>
            <a:r>
              <a:rPr lang="pt-BR" b="1" i="1" dirty="0"/>
              <a:t>+"\t</a:t>
            </a:r>
            <a:r>
              <a:rPr lang="pt-BR" b="1" i="1" dirty="0" smtClean="0"/>
              <a:t>");</a:t>
            </a:r>
            <a:r>
              <a:rPr lang="pt-BR" dirty="0" smtClean="0"/>
              <a:t> </a:t>
            </a:r>
            <a:endParaRPr lang="pt-BR" dirty="0" smtClean="0"/>
          </a:p>
          <a:p>
            <a:r>
              <a:rPr lang="pt-BR" dirty="0"/>
              <a:t> </a:t>
            </a:r>
            <a:r>
              <a:rPr lang="pt-BR" b="1" dirty="0"/>
              <a:t> </a:t>
            </a:r>
            <a:r>
              <a:rPr lang="pt-BR" b="1" dirty="0" smtClean="0"/>
              <a:t>                                                  </a:t>
            </a:r>
            <a:r>
              <a:rPr lang="pt-BR" b="1" dirty="0" err="1" smtClean="0"/>
              <a:t>System.</a:t>
            </a:r>
            <a:r>
              <a:rPr lang="pt-BR" b="1" i="1" dirty="0" err="1" smtClean="0"/>
              <a:t>out.print</a:t>
            </a:r>
            <a:r>
              <a:rPr lang="pt-BR" b="1" i="1" dirty="0" smtClean="0"/>
              <a:t>("");</a:t>
            </a:r>
            <a:endParaRPr lang="pt-BR" dirty="0" smtClean="0"/>
          </a:p>
          <a:p>
            <a:r>
              <a:rPr lang="pt-BR" b="1" dirty="0" smtClean="0"/>
              <a:t>                                  }</a:t>
            </a:r>
            <a:endParaRPr lang="pt-BR" b="1" dirty="0"/>
          </a:p>
          <a:p>
            <a:r>
              <a:rPr lang="pt-BR" dirty="0" smtClean="0"/>
              <a:t>	}</a:t>
            </a:r>
            <a:endParaRPr lang="pt-BR" dirty="0"/>
          </a:p>
          <a:p>
            <a:r>
              <a:rPr lang="pt-BR" dirty="0"/>
              <a:t>}</a:t>
            </a:r>
          </a:p>
        </p:txBody>
      </p:sp>
      <p:sp>
        <p:nvSpPr>
          <p:cNvPr id="15" name="Retângulo 14"/>
          <p:cNvSpPr/>
          <p:nvPr/>
        </p:nvSpPr>
        <p:spPr>
          <a:xfrm>
            <a:off x="1021316" y="5621178"/>
            <a:ext cx="7101368" cy="400110"/>
          </a:xfrm>
          <a:prstGeom prst="rect">
            <a:avLst/>
          </a:prstGeom>
        </p:spPr>
        <p:txBody>
          <a:bodyPr wrap="square">
            <a:spAutoFit/>
          </a:bodyPr>
          <a:lstStyle/>
          <a:p>
            <a:r>
              <a:rPr lang="pt-BR" sz="2000" b="1" dirty="0" smtClean="0"/>
              <a:t>Declaração matriz: Tipo</a:t>
            </a:r>
            <a:r>
              <a:rPr lang="pt-BR" sz="2000" b="1" dirty="0" smtClean="0">
                <a:solidFill>
                  <a:schemeClr val="accent1">
                    <a:lumMod val="75000"/>
                  </a:schemeClr>
                </a:solidFill>
              </a:rPr>
              <a:t>[][]</a:t>
            </a:r>
            <a:r>
              <a:rPr lang="pt-BR" sz="2000" b="1" dirty="0" smtClean="0"/>
              <a:t> </a:t>
            </a:r>
            <a:r>
              <a:rPr lang="pt-BR" sz="2000" b="1" dirty="0" err="1" smtClean="0">
                <a:solidFill>
                  <a:schemeClr val="accent6">
                    <a:lumMod val="75000"/>
                  </a:schemeClr>
                </a:solidFill>
              </a:rPr>
              <a:t>variavel</a:t>
            </a:r>
            <a:r>
              <a:rPr lang="pt-BR" sz="2000" b="1" dirty="0" smtClean="0">
                <a:solidFill>
                  <a:schemeClr val="accent6">
                    <a:lumMod val="75000"/>
                  </a:schemeClr>
                </a:solidFill>
              </a:rPr>
              <a:t> </a:t>
            </a:r>
            <a:r>
              <a:rPr lang="pt-BR" sz="2000" b="1" dirty="0" smtClean="0"/>
              <a:t>= new Tipo</a:t>
            </a:r>
            <a:r>
              <a:rPr lang="pt-BR" sz="2000" b="1" dirty="0" smtClean="0">
                <a:solidFill>
                  <a:schemeClr val="accent1">
                    <a:lumMod val="75000"/>
                  </a:schemeClr>
                </a:solidFill>
              </a:rPr>
              <a:t>[</a:t>
            </a:r>
            <a:r>
              <a:rPr lang="pt-BR" sz="2000" b="1" dirty="0" err="1" smtClean="0">
                <a:solidFill>
                  <a:schemeClr val="accent1">
                    <a:lumMod val="75000"/>
                  </a:schemeClr>
                </a:solidFill>
              </a:rPr>
              <a:t>linhas,colunas</a:t>
            </a:r>
            <a:r>
              <a:rPr lang="pt-BR" sz="2000" b="1" dirty="0" smtClean="0">
                <a:solidFill>
                  <a:schemeClr val="accent1">
                    <a:lumMod val="75000"/>
                  </a:schemeClr>
                </a:solidFill>
              </a:rPr>
              <a:t>]</a:t>
            </a:r>
            <a:r>
              <a:rPr lang="pt-BR" sz="2000" b="1" dirty="0" smtClean="0"/>
              <a:t>;</a:t>
            </a:r>
            <a:endParaRPr lang="pt-BR" sz="2000" dirty="0"/>
          </a:p>
        </p:txBody>
      </p:sp>
    </p:spTree>
    <p:extLst>
      <p:ext uri="{BB962C8B-B14F-4D97-AF65-F5344CB8AC3E}">
        <p14:creationId xmlns:p14="http://schemas.microsoft.com/office/powerpoint/2010/main" val="56482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grpId="1" nodeType="clickEffect">
                                  <p:stCondLst>
                                    <p:cond delay="0"/>
                                  </p:stCondLst>
                                  <p:childTnLst>
                                    <p:animEffect transition="out" filter="fade">
                                      <p:cBhvr>
                                        <p:cTn id="33" dur="1000"/>
                                        <p:tgtEl>
                                          <p:spTgt spid="11"/>
                                        </p:tgtEl>
                                      </p:cBhvr>
                                    </p:animEffect>
                                    <p:anim calcmode="lin" valueType="num">
                                      <p:cBhvr>
                                        <p:cTn id="34" dur="1000"/>
                                        <p:tgtEl>
                                          <p:spTgt spid="11"/>
                                        </p:tgtEl>
                                        <p:attrNameLst>
                                          <p:attrName>ppt_x</p:attrName>
                                        </p:attrNameLst>
                                      </p:cBhvr>
                                      <p:tavLst>
                                        <p:tav tm="0">
                                          <p:val>
                                            <p:strVal val="ppt_x"/>
                                          </p:val>
                                        </p:tav>
                                        <p:tav tm="100000">
                                          <p:val>
                                            <p:strVal val="ppt_x"/>
                                          </p:val>
                                        </p:tav>
                                      </p:tavLst>
                                    </p:anim>
                                    <p:anim calcmode="lin" valueType="num">
                                      <p:cBhvr>
                                        <p:cTn id="35" dur="1000"/>
                                        <p:tgtEl>
                                          <p:spTgt spid="11"/>
                                        </p:tgtEl>
                                        <p:attrNameLst>
                                          <p:attrName>ppt_y</p:attrName>
                                        </p:attrNameLst>
                                      </p:cBhvr>
                                      <p:tavLst>
                                        <p:tav tm="0">
                                          <p:val>
                                            <p:strVal val="ppt_y"/>
                                          </p:val>
                                        </p:tav>
                                        <p:tav tm="100000">
                                          <p:val>
                                            <p:strVal val="ppt_y+.1"/>
                                          </p:val>
                                        </p:tav>
                                      </p:tavLst>
                                    </p:anim>
                                    <p:set>
                                      <p:cBhvr>
                                        <p:cTn id="36" dur="1" fill="hold">
                                          <p:stCondLst>
                                            <p:cond delay="999"/>
                                          </p:stCondLst>
                                        </p:cTn>
                                        <p:tgtEl>
                                          <p:spTgt spid="11"/>
                                        </p:tgtEl>
                                        <p:attrNameLst>
                                          <p:attrName>style.visibility</p:attrName>
                                        </p:attrNameLst>
                                      </p:cBhvr>
                                      <p:to>
                                        <p:strVal val="hidden"/>
                                      </p:to>
                                    </p:set>
                                  </p:childTnLst>
                                </p:cTn>
                              </p:par>
                              <p:par>
                                <p:cTn id="37" presetID="42" presetClass="exit" presetSubtype="0" fill="hold" grpId="1" nodeType="withEffect">
                                  <p:stCondLst>
                                    <p:cond delay="0"/>
                                  </p:stCondLst>
                                  <p:childTnLst>
                                    <p:animEffect transition="out" filter="fade">
                                      <p:cBhvr>
                                        <p:cTn id="38" dur="1000"/>
                                        <p:tgtEl>
                                          <p:spTgt spid="12"/>
                                        </p:tgtEl>
                                      </p:cBhvr>
                                    </p:animEffect>
                                    <p:anim calcmode="lin" valueType="num">
                                      <p:cBhvr>
                                        <p:cTn id="39" dur="1000"/>
                                        <p:tgtEl>
                                          <p:spTgt spid="12"/>
                                        </p:tgtEl>
                                        <p:attrNameLst>
                                          <p:attrName>ppt_x</p:attrName>
                                        </p:attrNameLst>
                                      </p:cBhvr>
                                      <p:tavLst>
                                        <p:tav tm="0">
                                          <p:val>
                                            <p:strVal val="ppt_x"/>
                                          </p:val>
                                        </p:tav>
                                        <p:tav tm="100000">
                                          <p:val>
                                            <p:strVal val="ppt_x"/>
                                          </p:val>
                                        </p:tav>
                                      </p:tavLst>
                                    </p:anim>
                                    <p:anim calcmode="lin" valueType="num">
                                      <p:cBhvr>
                                        <p:cTn id="40" dur="1000"/>
                                        <p:tgtEl>
                                          <p:spTgt spid="12"/>
                                        </p:tgtEl>
                                        <p:attrNameLst>
                                          <p:attrName>ppt_y</p:attrName>
                                        </p:attrNameLst>
                                      </p:cBhvr>
                                      <p:tavLst>
                                        <p:tav tm="0">
                                          <p:val>
                                            <p:strVal val="ppt_y"/>
                                          </p:val>
                                        </p:tav>
                                        <p:tav tm="100000">
                                          <p:val>
                                            <p:strVal val="ppt_y+.1"/>
                                          </p:val>
                                        </p:tav>
                                      </p:tavLst>
                                    </p:anim>
                                    <p:set>
                                      <p:cBhvr>
                                        <p:cTn id="41" dur="1" fill="hold">
                                          <p:stCondLst>
                                            <p:cond delay="999"/>
                                          </p:stCondLst>
                                        </p:cTn>
                                        <p:tgtEl>
                                          <p:spTgt spid="12"/>
                                        </p:tgtEl>
                                        <p:attrNameLst>
                                          <p:attrName>style.visibility</p:attrName>
                                        </p:attrNameLst>
                                      </p:cBhvr>
                                      <p:to>
                                        <p:strVal val="hidden"/>
                                      </p:to>
                                    </p:set>
                                  </p:childTnLst>
                                </p:cTn>
                              </p:par>
                              <p:par>
                                <p:cTn id="42" presetID="42" presetClass="exit" presetSubtype="0" fill="hold" grpId="1" nodeType="withEffect">
                                  <p:stCondLst>
                                    <p:cond delay="0"/>
                                  </p:stCondLst>
                                  <p:childTnLst>
                                    <p:animEffect transition="out" filter="fade">
                                      <p:cBhvr>
                                        <p:cTn id="43" dur="1000"/>
                                        <p:tgtEl>
                                          <p:spTgt spid="13"/>
                                        </p:tgtEl>
                                      </p:cBhvr>
                                    </p:animEffect>
                                    <p:anim calcmode="lin" valueType="num">
                                      <p:cBhvr>
                                        <p:cTn id="44" dur="1000"/>
                                        <p:tgtEl>
                                          <p:spTgt spid="13"/>
                                        </p:tgtEl>
                                        <p:attrNameLst>
                                          <p:attrName>ppt_x</p:attrName>
                                        </p:attrNameLst>
                                      </p:cBhvr>
                                      <p:tavLst>
                                        <p:tav tm="0">
                                          <p:val>
                                            <p:strVal val="ppt_x"/>
                                          </p:val>
                                        </p:tav>
                                        <p:tav tm="100000">
                                          <p:val>
                                            <p:strVal val="ppt_x"/>
                                          </p:val>
                                        </p:tav>
                                      </p:tavLst>
                                    </p:anim>
                                    <p:anim calcmode="lin" valueType="num">
                                      <p:cBhvr>
                                        <p:cTn id="45" dur="1000"/>
                                        <p:tgtEl>
                                          <p:spTgt spid="13"/>
                                        </p:tgtEl>
                                        <p:attrNameLst>
                                          <p:attrName>ppt_y</p:attrName>
                                        </p:attrNameLst>
                                      </p:cBhvr>
                                      <p:tavLst>
                                        <p:tav tm="0">
                                          <p:val>
                                            <p:strVal val="ppt_y"/>
                                          </p:val>
                                        </p:tav>
                                        <p:tav tm="100000">
                                          <p:val>
                                            <p:strVal val="ppt_y+.1"/>
                                          </p:val>
                                        </p:tav>
                                      </p:tavLst>
                                    </p:anim>
                                    <p:set>
                                      <p:cBhvr>
                                        <p:cTn id="46" dur="1" fill="hold">
                                          <p:stCondLst>
                                            <p:cond delay="999"/>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1863251"/>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1268760"/>
            <a:ext cx="5448928" cy="461665"/>
          </a:xfrm>
          <a:prstGeom prst="rect">
            <a:avLst/>
          </a:prstGeom>
          <a:noFill/>
        </p:spPr>
        <p:txBody>
          <a:bodyPr wrap="none" rtlCol="0">
            <a:spAutoFit/>
          </a:bodyPr>
          <a:lstStyle/>
          <a:p>
            <a:r>
              <a:rPr lang="pt-BR" sz="2400" dirty="0" smtClean="0">
                <a:solidFill>
                  <a:schemeClr val="accent1">
                    <a:lumMod val="50000"/>
                  </a:schemeClr>
                </a:solidFill>
                <a:latin typeface="Georgia" pitchFamily="18" charset="0"/>
              </a:rPr>
              <a:t>Conteúdo Programático </a:t>
            </a:r>
            <a:r>
              <a:rPr lang="pt-BR" sz="2000" dirty="0" smtClean="0">
                <a:solidFill>
                  <a:schemeClr val="bg2">
                    <a:lumMod val="25000"/>
                  </a:schemeClr>
                </a:solidFill>
                <a:latin typeface="Georgia" pitchFamily="18" charset="0"/>
              </a:rPr>
              <a:t>(Fim de Semana)</a:t>
            </a:r>
            <a:endParaRPr lang="pt-BR" sz="2000" dirty="0">
              <a:solidFill>
                <a:schemeClr val="bg2">
                  <a:lumMod val="25000"/>
                </a:schemeClr>
              </a:solidFill>
              <a:latin typeface="Georgia" pitchFamily="18" charset="0"/>
            </a:endParaRPr>
          </a:p>
        </p:txBody>
      </p:sp>
      <p:sp>
        <p:nvSpPr>
          <p:cNvPr id="9" name="CaixaDeTexto 8"/>
          <p:cNvSpPr txBox="1"/>
          <p:nvPr/>
        </p:nvSpPr>
        <p:spPr>
          <a:xfrm>
            <a:off x="1331640" y="1947604"/>
            <a:ext cx="6552728" cy="2169825"/>
          </a:xfrm>
          <a:prstGeom prst="rect">
            <a:avLst/>
          </a:prstGeom>
          <a:noFill/>
        </p:spPr>
        <p:txBody>
          <a:bodyPr wrap="square" rtlCol="0">
            <a:spAutoFit/>
          </a:bodyPr>
          <a:lstStyle/>
          <a:p>
            <a:pPr algn="just">
              <a:lnSpc>
                <a:spcPct val="150000"/>
              </a:lnSpc>
            </a:pPr>
            <a:r>
              <a:rPr lang="pt-BR" b="1" dirty="0">
                <a:latin typeface="Georgia" pitchFamily="18" charset="0"/>
              </a:rPr>
              <a:t>Aula 01: </a:t>
            </a:r>
            <a:r>
              <a:rPr lang="pt-BR" dirty="0">
                <a:latin typeface="Georgia" pitchFamily="18" charset="0"/>
              </a:rPr>
              <a:t>Estruturas Básicas em Java</a:t>
            </a:r>
            <a:r>
              <a:rPr lang="pt-BR" dirty="0" smtClean="0">
                <a:latin typeface="Georgia" pitchFamily="18" charset="0"/>
              </a:rPr>
              <a:t>, classe </a:t>
            </a:r>
            <a:r>
              <a:rPr lang="pt-BR" dirty="0" err="1">
                <a:latin typeface="Georgia" pitchFamily="18" charset="0"/>
              </a:rPr>
              <a:t>JOptionPane</a:t>
            </a:r>
            <a:r>
              <a:rPr lang="pt-BR" dirty="0">
                <a:latin typeface="Georgia" pitchFamily="18" charset="0"/>
              </a:rPr>
              <a:t> ,</a:t>
            </a:r>
            <a:r>
              <a:rPr lang="pt-BR" dirty="0" smtClean="0">
                <a:latin typeface="Georgia" pitchFamily="18" charset="0"/>
              </a:rPr>
              <a:t> </a:t>
            </a:r>
            <a:r>
              <a:rPr lang="pt-BR" dirty="0">
                <a:latin typeface="Georgia" pitchFamily="18" charset="0"/>
              </a:rPr>
              <a:t>Introdução a </a:t>
            </a:r>
            <a:r>
              <a:rPr lang="pt-BR" dirty="0" smtClean="0">
                <a:latin typeface="Georgia" pitchFamily="18" charset="0"/>
              </a:rPr>
              <a:t>Classes, Orientação </a:t>
            </a:r>
            <a:r>
              <a:rPr lang="pt-BR" dirty="0">
                <a:latin typeface="Georgia" pitchFamily="18" charset="0"/>
              </a:rPr>
              <a:t>a Objetos: Herança, Polimorfismo e </a:t>
            </a:r>
            <a:r>
              <a:rPr lang="pt-BR" dirty="0" smtClean="0">
                <a:latin typeface="Georgia" pitchFamily="18" charset="0"/>
              </a:rPr>
              <a:t>Interfaces, Coleções </a:t>
            </a:r>
            <a:r>
              <a:rPr lang="pt-BR" dirty="0">
                <a:latin typeface="Georgia" pitchFamily="18" charset="0"/>
              </a:rPr>
              <a:t>e </a:t>
            </a:r>
            <a:r>
              <a:rPr lang="pt-BR" dirty="0" smtClean="0">
                <a:latin typeface="Georgia" pitchFamily="18" charset="0"/>
              </a:rPr>
              <a:t>Genéricos</a:t>
            </a:r>
            <a:r>
              <a:rPr lang="pt-BR" dirty="0">
                <a:latin typeface="Georgia" pitchFamily="18" charset="0"/>
              </a:rPr>
              <a:t>.</a:t>
            </a:r>
            <a:endParaRPr lang="pt-BR" b="1" dirty="0">
              <a:latin typeface="Georgia" pitchFamily="18" charset="0"/>
            </a:endParaRPr>
          </a:p>
          <a:p>
            <a:pPr algn="just">
              <a:lnSpc>
                <a:spcPct val="150000"/>
              </a:lnSpc>
            </a:pPr>
            <a:r>
              <a:rPr lang="pt-BR" b="1" dirty="0">
                <a:latin typeface="Georgia" pitchFamily="18" charset="0"/>
              </a:rPr>
              <a:t>Aula </a:t>
            </a:r>
            <a:r>
              <a:rPr lang="pt-BR" b="1" dirty="0" smtClean="0">
                <a:latin typeface="Georgia" pitchFamily="18" charset="0"/>
              </a:rPr>
              <a:t>02: </a:t>
            </a:r>
            <a:r>
              <a:rPr lang="pt-BR" dirty="0" err="1" smtClean="0">
                <a:latin typeface="Georgia" pitchFamily="18" charset="0"/>
              </a:rPr>
              <a:t>Enuns</a:t>
            </a:r>
            <a:r>
              <a:rPr lang="pt-BR" dirty="0" smtClean="0">
                <a:latin typeface="Georgia" pitchFamily="18" charset="0"/>
              </a:rPr>
              <a:t>,</a:t>
            </a:r>
            <a:r>
              <a:rPr lang="pt-BR" b="1" dirty="0" smtClean="0">
                <a:latin typeface="Georgia" pitchFamily="18" charset="0"/>
              </a:rPr>
              <a:t> </a:t>
            </a:r>
            <a:r>
              <a:rPr lang="pt-BR" dirty="0" smtClean="0">
                <a:latin typeface="Georgia" pitchFamily="18" charset="0"/>
              </a:rPr>
              <a:t>Tratamento </a:t>
            </a:r>
            <a:r>
              <a:rPr lang="pt-BR" dirty="0">
                <a:latin typeface="Georgia" pitchFamily="18" charset="0"/>
              </a:rPr>
              <a:t>e Criação de </a:t>
            </a:r>
            <a:r>
              <a:rPr lang="pt-BR" dirty="0" smtClean="0">
                <a:latin typeface="Georgia" pitchFamily="18" charset="0"/>
              </a:rPr>
              <a:t>Exceções, Threads, Java I/O,  Interfaces </a:t>
            </a:r>
            <a:r>
              <a:rPr lang="pt-BR" dirty="0">
                <a:latin typeface="Georgia" pitchFamily="18" charset="0"/>
              </a:rPr>
              <a:t>Gráficas com Swing.</a:t>
            </a:r>
            <a:endParaRPr lang="pt-BR" b="1" dirty="0">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117879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4800" dirty="0"/>
              <a:t>Classe </a:t>
            </a:r>
            <a:r>
              <a:rPr lang="pt-BR" sz="4800" dirty="0" err="1" smtClean="0"/>
              <a:t>JOptionPane</a:t>
            </a:r>
            <a:r>
              <a:rPr lang="pt-BR" sz="4800" dirty="0" smtClean="0"/>
              <a:t> </a:t>
            </a:r>
            <a:r>
              <a:rPr lang="pt-BR" sz="4800" dirty="0"/>
              <a:t>– Criando Caixas de Diálogos</a:t>
            </a:r>
            <a:endParaRPr lang="en-US" sz="48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738664"/>
          </a:xfrm>
        </p:spPr>
        <p:txBody>
          <a:bodyPr/>
          <a:lstStyle/>
          <a:p>
            <a:r>
              <a:rPr lang="pt-BR" sz="2400" b="0" dirty="0" smtClean="0">
                <a:solidFill>
                  <a:schemeClr val="bg1">
                    <a:lumMod val="50000"/>
                  </a:schemeClr>
                </a:solidFill>
                <a:latin typeface="Georgia" pitchFamily="18" charset="0"/>
              </a:rPr>
              <a:t>Criando caixas de seleção para entrada, saída e seleção de dados.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29727195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562788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t>
            </a:r>
            <a:r>
              <a:rPr lang="pt-BR" sz="2400" dirty="0" err="1" smtClean="0">
                <a:effectLst>
                  <a:outerShdw blurRad="50800" dist="38100" dir="2700000" algn="tl" rotWithShape="0">
                    <a:prstClr val="black">
                      <a:alpha val="40000"/>
                    </a:prstClr>
                  </a:outerShdw>
                </a:effectLst>
              </a:rPr>
              <a:t>showMessageDialog</a:t>
            </a:r>
            <a:r>
              <a:rPr lang="pt-BR" sz="2400" dirty="0" smtClean="0">
                <a:effectLst>
                  <a:outerShdw blurRad="50800" dist="38100" dir="2700000" algn="tl" rotWithShape="0">
                    <a:prstClr val="black">
                      <a:alpha val="40000"/>
                    </a:prstClr>
                  </a:outerShdw>
                </a:effectLst>
              </a:rPr>
              <a:t>” - Mensagem </a:t>
            </a:r>
            <a:r>
              <a:rPr lang="pt-BR" sz="2400" dirty="0">
                <a:effectLst>
                  <a:outerShdw blurRad="50800" dist="38100" dir="2700000" algn="tl" rotWithShape="0">
                    <a:prstClr val="black">
                      <a:alpha val="40000"/>
                    </a:prstClr>
                  </a:outerShdw>
                </a:effectLst>
              </a:rPr>
              <a:t>Simples</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6" name="CaixaDeTexto 15"/>
          <p:cNvSpPr txBox="1"/>
          <p:nvPr/>
        </p:nvSpPr>
        <p:spPr>
          <a:xfrm>
            <a:off x="254766" y="1027380"/>
            <a:ext cx="8637714" cy="230832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p>
          <a:p>
            <a:r>
              <a:rPr lang="pt-BR" dirty="0" smtClean="0"/>
              <a:t>	//</a:t>
            </a:r>
            <a:r>
              <a:rPr lang="pt-BR" u="sng" dirty="0"/>
              <a:t>mensagem simples</a:t>
            </a:r>
          </a:p>
          <a:p>
            <a:r>
              <a:rPr lang="pt-BR" dirty="0" smtClean="0"/>
              <a:t>	</a:t>
            </a:r>
            <a:r>
              <a:rPr lang="pt-BR" b="1" dirty="0" err="1" smtClean="0">
                <a:solidFill>
                  <a:schemeClr val="accent1"/>
                </a:solidFill>
              </a:rPr>
              <a:t>JOptionPane</a:t>
            </a:r>
            <a:r>
              <a:rPr lang="pt-BR" b="1" dirty="0" err="1" smtClean="0"/>
              <a:t>.</a:t>
            </a:r>
            <a:r>
              <a:rPr lang="pt-BR" b="1" i="1" dirty="0" err="1" smtClean="0">
                <a:solidFill>
                  <a:schemeClr val="accent6"/>
                </a:solidFill>
              </a:rPr>
              <a:t>showMessageDialog</a:t>
            </a:r>
            <a:r>
              <a:rPr lang="pt-BR" b="1" i="1" dirty="0" smtClean="0"/>
              <a:t>(</a:t>
            </a:r>
            <a:r>
              <a:rPr lang="pt-BR" b="1" i="1" dirty="0" err="1" smtClean="0"/>
              <a:t>null</a:t>
            </a:r>
            <a:r>
              <a:rPr lang="pt-BR" b="1" i="1" dirty="0" smtClean="0"/>
              <a:t>, ”</a:t>
            </a:r>
            <a:r>
              <a:rPr lang="pt-BR" b="1" dirty="0" smtClean="0">
                <a:solidFill>
                  <a:schemeClr val="accent4"/>
                </a:solidFill>
              </a:rPr>
              <a:t>Oi</a:t>
            </a:r>
            <a:r>
              <a:rPr lang="pt-BR" b="1" dirty="0">
                <a:solidFill>
                  <a:schemeClr val="accent4"/>
                </a:solidFill>
              </a:rPr>
              <a:t>, Tudo Bem</a:t>
            </a:r>
            <a:r>
              <a:rPr lang="pt-BR" b="1" dirty="0" smtClean="0">
                <a:solidFill>
                  <a:schemeClr val="accent4"/>
                </a:solidFill>
              </a:rPr>
              <a:t>?"</a:t>
            </a:r>
            <a:r>
              <a:rPr lang="pt-BR" b="1" dirty="0" smtClean="0"/>
              <a:t>, </a:t>
            </a:r>
            <a:r>
              <a:rPr lang="pt-BR" b="1" dirty="0" smtClean="0">
                <a:solidFill>
                  <a:schemeClr val="accent3"/>
                </a:solidFill>
              </a:rPr>
              <a:t>"</a:t>
            </a:r>
            <a:r>
              <a:rPr lang="pt-BR" b="1" dirty="0">
                <a:solidFill>
                  <a:schemeClr val="accent3"/>
                </a:solidFill>
              </a:rPr>
              <a:t>Comprimento</a:t>
            </a:r>
            <a:r>
              <a:rPr lang="pt-BR" b="1" dirty="0" smtClean="0">
                <a:solidFill>
                  <a:schemeClr val="accent3"/>
                </a:solidFill>
              </a:rPr>
              <a:t>"</a:t>
            </a:r>
            <a:r>
              <a:rPr lang="pt-BR" b="1" dirty="0" smtClean="0"/>
              <a:t>, </a:t>
            </a:r>
            <a:r>
              <a:rPr lang="pt-BR" b="1" dirty="0" err="1" smtClean="0">
                <a:solidFill>
                  <a:schemeClr val="accent1"/>
                </a:solidFill>
              </a:rPr>
              <a:t>JOptionPane.</a:t>
            </a:r>
            <a:r>
              <a:rPr lang="pt-BR" b="1" i="1" dirty="0" err="1" smtClean="0"/>
              <a:t>I</a:t>
            </a:r>
            <a:r>
              <a:rPr lang="pt-BR" b="1" i="1" dirty="0" err="1" smtClean="0">
                <a:solidFill>
                  <a:schemeClr val="accent2"/>
                </a:solidFill>
              </a:rPr>
              <a:t>NFORMATION_MESSAGE</a:t>
            </a:r>
            <a:r>
              <a:rPr lang="pt-BR" b="1" i="1" dirty="0"/>
              <a:t>);</a:t>
            </a:r>
          </a:p>
          <a:p>
            <a:r>
              <a:rPr lang="pt-BR" dirty="0" smtClean="0"/>
              <a:t>}</a:t>
            </a:r>
            <a:endParaRPr lang="pt-BR" dirty="0"/>
          </a:p>
        </p:txBody>
      </p:sp>
      <p:sp>
        <p:nvSpPr>
          <p:cNvPr id="17" name="Retângulo 16"/>
          <p:cNvSpPr/>
          <p:nvPr/>
        </p:nvSpPr>
        <p:spPr>
          <a:xfrm>
            <a:off x="323530" y="3403644"/>
            <a:ext cx="4536502" cy="1323439"/>
          </a:xfrm>
          <a:prstGeom prst="rect">
            <a:avLst/>
          </a:prstGeom>
          <a:solidFill>
            <a:schemeClr val="bg1"/>
          </a:solidFill>
        </p:spPr>
        <p:txBody>
          <a:bodyPr wrap="square">
            <a:spAutoFit/>
          </a:bodyPr>
          <a:lstStyle/>
          <a:p>
            <a:r>
              <a:rPr lang="pt-BR" sz="2000" b="1" dirty="0" smtClean="0"/>
              <a:t>Sintaxe: </a:t>
            </a:r>
            <a:r>
              <a:rPr lang="pt-BR" sz="2000" b="1" dirty="0" err="1" smtClean="0">
                <a:solidFill>
                  <a:schemeClr val="accent1"/>
                </a:solidFill>
              </a:rPr>
              <a:t>JOptionPane</a:t>
            </a:r>
            <a:r>
              <a:rPr lang="pt-BR" sz="2000" b="1" dirty="0" err="1" smtClean="0"/>
              <a:t>.</a:t>
            </a:r>
            <a:r>
              <a:rPr lang="pt-BR" sz="2000" b="1" i="1" dirty="0" err="1" smtClean="0">
                <a:solidFill>
                  <a:schemeClr val="accent6"/>
                </a:solidFill>
              </a:rPr>
              <a:t>tipoDeDialogo</a:t>
            </a:r>
            <a:r>
              <a:rPr lang="pt-BR" sz="2000" b="1" i="1" dirty="0" smtClean="0"/>
              <a:t>(</a:t>
            </a:r>
            <a:r>
              <a:rPr lang="pt-BR" sz="2000" b="1" i="1" dirty="0" err="1" smtClean="0"/>
              <a:t>null</a:t>
            </a:r>
            <a:r>
              <a:rPr lang="pt-BR" sz="2000" b="1" i="1" dirty="0" smtClean="0"/>
              <a:t>, </a:t>
            </a:r>
            <a:r>
              <a:rPr lang="pt-BR" sz="2000" b="1" dirty="0" smtClean="0">
                <a:solidFill>
                  <a:schemeClr val="accent4"/>
                </a:solidFill>
              </a:rPr>
              <a:t>“Mensagem"</a:t>
            </a:r>
            <a:r>
              <a:rPr lang="pt-BR" sz="2000" b="1" dirty="0" smtClean="0"/>
              <a:t>, </a:t>
            </a:r>
            <a:r>
              <a:rPr lang="pt-BR" sz="2000" b="1" dirty="0" smtClean="0">
                <a:solidFill>
                  <a:schemeClr val="accent3"/>
                </a:solidFill>
              </a:rPr>
              <a:t>“Título da caixa"</a:t>
            </a:r>
            <a:r>
              <a:rPr lang="pt-BR" sz="2000" b="1" dirty="0" smtClean="0"/>
              <a:t>, </a:t>
            </a:r>
            <a:r>
              <a:rPr lang="pt-BR" sz="2000" b="1" dirty="0" err="1" smtClean="0">
                <a:solidFill>
                  <a:schemeClr val="accent1"/>
                </a:solidFill>
              </a:rPr>
              <a:t>JOptionPane.</a:t>
            </a:r>
            <a:r>
              <a:rPr lang="pt-BR" sz="2000" b="1" i="1" dirty="0" err="1" smtClean="0">
                <a:solidFill>
                  <a:schemeClr val="accent2"/>
                </a:solidFill>
              </a:rPr>
              <a:t>TipoDeIcone</a:t>
            </a:r>
            <a:r>
              <a:rPr lang="pt-BR" sz="2000" b="1" i="1" dirty="0" smtClean="0"/>
              <a:t>);</a:t>
            </a:r>
            <a:endParaRPr lang="pt-BR" sz="2000" b="1" i="1" dirty="0"/>
          </a:p>
          <a:p>
            <a:r>
              <a:rPr lang="pt-BR" sz="2000" b="1" dirty="0" smtClean="0"/>
              <a:t>;</a:t>
            </a:r>
            <a:endParaRPr lang="pt-BR" sz="2000" dirty="0"/>
          </a:p>
        </p:txBody>
      </p:sp>
      <p:graphicFrame>
        <p:nvGraphicFramePr>
          <p:cNvPr id="19" name="Tabela 18"/>
          <p:cNvGraphicFramePr>
            <a:graphicFrameLocks noGrp="1"/>
          </p:cNvGraphicFramePr>
          <p:nvPr>
            <p:extLst>
              <p:ext uri="{D42A27DB-BD31-4B8C-83A1-F6EECF244321}">
                <p14:modId xmlns:p14="http://schemas.microsoft.com/office/powerpoint/2010/main" val="3395563689"/>
              </p:ext>
            </p:extLst>
          </p:nvPr>
        </p:nvGraphicFramePr>
        <p:xfrm>
          <a:off x="5076055" y="3475652"/>
          <a:ext cx="3744417" cy="1937488"/>
        </p:xfrm>
        <a:graphic>
          <a:graphicData uri="http://schemas.openxmlformats.org/drawingml/2006/table">
            <a:tbl>
              <a:tblPr firstRow="1" firstCol="1" bandRow="1">
                <a:tableStyleId>{306799F8-075E-4A3A-A7F6-7FBC6576F1A4}</a:tableStyleId>
              </a:tblPr>
              <a:tblGrid>
                <a:gridCol w="864097"/>
                <a:gridCol w="360040"/>
                <a:gridCol w="2520280"/>
              </a:tblGrid>
              <a:tr h="484372">
                <a:tc>
                  <a:txBody>
                    <a:bodyPr/>
                    <a:lstStyle/>
                    <a:p>
                      <a:pPr>
                        <a:lnSpc>
                          <a:spcPct val="115000"/>
                        </a:lnSpc>
                        <a:spcAft>
                          <a:spcPts val="0"/>
                        </a:spcAft>
                      </a:pPr>
                      <a:r>
                        <a:rPr lang="pt-BR" sz="1200" dirty="0">
                          <a:effectLst/>
                        </a:rPr>
                        <a:t>Pergunta</a:t>
                      </a:r>
                      <a:endParaRPr lang="pt-BR" sz="1100" b="1" dirty="0">
                        <a:solidFill>
                          <a:schemeClr val="tx1"/>
                        </a:solidFill>
                        <a:effectLst/>
                        <a:latin typeface="Calibri"/>
                        <a:ea typeface="MS Mincho"/>
                        <a:cs typeface="Times New Roman"/>
                      </a:endParaRPr>
                    </a:p>
                  </a:txBody>
                  <a:tcPr marL="9525" marR="9525" marT="9525" marB="9525" anchor="ctr">
                    <a:lnL w="9525" cap="flat" cmpd="sng" algn="ctr">
                      <a:noFill/>
                      <a:prstDash val="solid"/>
                    </a:lnL>
                    <a:lnR w="25400" cap="flat" cmpd="sng" algn="ctr">
                      <a:noFill/>
                      <a:prstDash val="solid"/>
                    </a:lnR>
                    <a:lnT w="9525" cap="flat" cmpd="sng" algn="ctr">
                      <a:noFill/>
                      <a:prstDash val="solid"/>
                    </a:lnT>
                    <a:lnB w="38100" cap="flat" cmpd="sng" algn="ctr">
                      <a:noFill/>
                      <a:prstDash val="solid"/>
                    </a:lnB>
                    <a:lnTlToBr w="12700" cmpd="sng">
                      <a:noFill/>
                      <a:prstDash val="solid"/>
                    </a:lnTlToBr>
                    <a:lnBlToTr w="12700" cmpd="sng">
                      <a:noFill/>
                      <a:prstDash val="solid"/>
                    </a:lnBlToTr>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25400" cap="flat" cmpd="sng" algn="ctr">
                      <a:noFill/>
                      <a:prstDash val="solid"/>
                    </a:lnL>
                    <a:lnR>
                      <a:noFill/>
                    </a:lnR>
                    <a:lnT w="9525" cap="flat" cmpd="sng" algn="ctr">
                      <a:noFill/>
                      <a:prstDash val="solid"/>
                    </a:lnT>
                    <a:lnB w="38100" cap="flat" cmpd="sng" algn="ctr">
                      <a:noFill/>
                      <a:prstDash val="solid"/>
                    </a:lnB>
                    <a:lnTlToBr w="12700" cmpd="sng">
                      <a:noFill/>
                      <a:prstDash val="solid"/>
                    </a:lnTlToBr>
                    <a:lnBlToTr w="12700" cmpd="sng">
                      <a:noFill/>
                      <a:prstDash val="solid"/>
                    </a:lnBlToTr>
                  </a:tcPr>
                </a:tc>
                <a:tc>
                  <a:txBody>
                    <a:bodyPr/>
                    <a:lstStyle/>
                    <a:p>
                      <a:pPr>
                        <a:lnSpc>
                          <a:spcPct val="115000"/>
                        </a:lnSpc>
                        <a:spcAft>
                          <a:spcPts val="0"/>
                        </a:spcAft>
                      </a:pPr>
                      <a:r>
                        <a:rPr lang="pt-BR" sz="1200">
                          <a:effectLst/>
                        </a:rPr>
                        <a:t>JOptionPane.QUESTION_MESSAGE</a:t>
                      </a:r>
                      <a:endParaRPr lang="pt-BR" sz="1100" b="1">
                        <a:solidFill>
                          <a:schemeClr val="tx1"/>
                        </a:solidFill>
                        <a:effectLst/>
                        <a:latin typeface="Calibri"/>
                        <a:ea typeface="MS Mincho"/>
                        <a:cs typeface="Times New Roman"/>
                      </a:endParaRPr>
                    </a:p>
                  </a:txBody>
                  <a:tcPr marL="9525" marR="9525" marT="9525" marB="9525" anchor="ctr">
                    <a:lnL>
                      <a:noFill/>
                    </a:lnL>
                    <a:lnR w="9525" cap="flat" cmpd="sng" algn="ctr">
                      <a:noFill/>
                      <a:prstDash val="solid"/>
                    </a:lnR>
                    <a:lnT w="9525" cap="flat" cmpd="sng" algn="ctr">
                      <a:noFill/>
                      <a:prstDash val="solid"/>
                    </a:lnT>
                    <a:lnB w="38100" cap="flat" cmpd="sng" algn="ctr">
                      <a:noFill/>
                      <a:prstDash val="solid"/>
                    </a:lnB>
                    <a:lnTlToBr w="12700" cmpd="sng">
                      <a:noFill/>
                      <a:prstDash val="solid"/>
                    </a:lnTlToBr>
                    <a:lnBlToTr w="12700" cmpd="sng">
                      <a:noFill/>
                      <a:prstDash val="solid"/>
                    </a:lnBlToTr>
                  </a:tcPr>
                </a:tc>
              </a:tr>
              <a:tr h="484372">
                <a:tc>
                  <a:txBody>
                    <a:bodyPr/>
                    <a:lstStyle/>
                    <a:p>
                      <a:pPr>
                        <a:lnSpc>
                          <a:spcPct val="115000"/>
                        </a:lnSpc>
                        <a:spcAft>
                          <a:spcPts val="0"/>
                        </a:spcAft>
                      </a:pPr>
                      <a:r>
                        <a:rPr lang="pt-BR" sz="1200">
                          <a:effectLst/>
                        </a:rPr>
                        <a:t>Informação</a:t>
                      </a:r>
                      <a:endParaRPr lang="pt-BR" sz="1100" b="1">
                        <a:solidFill>
                          <a:schemeClr val="tx1"/>
                        </a:solidFill>
                        <a:effectLst/>
                        <a:latin typeface="Calibri"/>
                        <a:ea typeface="MS Mincho"/>
                        <a:cs typeface="Times New Roman"/>
                      </a:endParaRPr>
                    </a:p>
                  </a:txBody>
                  <a:tcPr marL="9525" marR="9525" marT="9525" marB="9525" anchor="ctr">
                    <a:lnL w="9525" cap="flat" cmpd="sng" algn="ctr">
                      <a:noFill/>
                      <a:prstDash val="solid"/>
                    </a:lnL>
                    <a:lnR w="25400" cap="flat" cmpd="sng" algn="ctr">
                      <a:noFill/>
                      <a:prstDash val="solid"/>
                    </a:lnR>
                    <a:lnT w="38100" cap="flat" cmpd="sng" algn="ctr">
                      <a:noFill/>
                      <a:prstDash val="solid"/>
                    </a:lnT>
                    <a:lnB>
                      <a:noFill/>
                    </a:lnB>
                    <a:lnTlToBr w="12700" cmpd="sng">
                      <a:noFill/>
                      <a:prstDash val="solid"/>
                    </a:lnTlToBr>
                    <a:lnBlToTr w="12700" cmpd="sng">
                      <a:noFill/>
                      <a:prstDash val="solid"/>
                    </a:lnBlToTr>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25400" cap="flat" cmpd="sng" algn="ctr">
                      <a:noFill/>
                      <a:prstDash val="solid"/>
                    </a:lnL>
                    <a:lnR>
                      <a:noFill/>
                    </a:lnR>
                    <a:lnT w="38100" cap="flat" cmpd="sng" algn="ctr">
                      <a:noFill/>
                      <a:prstDash val="solid"/>
                    </a:lnT>
                    <a:lnB>
                      <a:noFill/>
                    </a:lnB>
                    <a:lnTlToBr w="12700" cmpd="sng">
                      <a:noFill/>
                      <a:prstDash val="solid"/>
                    </a:lnTlToBr>
                    <a:lnBlToTr w="12700" cmpd="sng">
                      <a:noFill/>
                      <a:prstDash val="solid"/>
                    </a:lnBlToTr>
                  </a:tcPr>
                </a:tc>
                <a:tc>
                  <a:txBody>
                    <a:bodyPr/>
                    <a:lstStyle/>
                    <a:p>
                      <a:pPr>
                        <a:lnSpc>
                          <a:spcPct val="115000"/>
                        </a:lnSpc>
                        <a:spcAft>
                          <a:spcPts val="0"/>
                        </a:spcAft>
                      </a:pPr>
                      <a:r>
                        <a:rPr lang="pt-BR" sz="1200" dirty="0" err="1">
                          <a:effectLst/>
                        </a:rPr>
                        <a:t>JOptionPane.INFORMATION_MESSAGE</a:t>
                      </a:r>
                      <a:endParaRPr lang="pt-BR" sz="1100" b="1" dirty="0">
                        <a:solidFill>
                          <a:schemeClr val="tx1"/>
                        </a:solidFill>
                        <a:effectLst/>
                        <a:latin typeface="Calibri"/>
                        <a:ea typeface="MS Mincho"/>
                        <a:cs typeface="Times New Roman"/>
                      </a:endParaRPr>
                    </a:p>
                  </a:txBody>
                  <a:tcPr marL="9525" marR="9525" marT="9525" marB="9525" anchor="ctr">
                    <a:lnL>
                      <a:noFill/>
                    </a:lnL>
                    <a:lnR w="9525" cap="flat" cmpd="sng" algn="ctr">
                      <a:noFill/>
                      <a:prstDash val="solid"/>
                    </a:lnR>
                    <a:lnT w="38100" cap="flat" cmpd="sng" algn="ctr">
                      <a:noFill/>
                      <a:prstDash val="solid"/>
                    </a:lnT>
                    <a:lnB>
                      <a:noFill/>
                    </a:lnB>
                    <a:lnTlToBr w="12700" cmpd="sng">
                      <a:noFill/>
                      <a:prstDash val="solid"/>
                    </a:lnTlToBr>
                    <a:lnBlToTr w="12700" cmpd="sng">
                      <a:noFill/>
                      <a:prstDash val="solid"/>
                    </a:lnBlToTr>
                  </a:tcPr>
                </a:tc>
              </a:tr>
              <a:tr h="484372">
                <a:tc>
                  <a:txBody>
                    <a:bodyPr/>
                    <a:lstStyle/>
                    <a:p>
                      <a:pPr>
                        <a:lnSpc>
                          <a:spcPct val="115000"/>
                        </a:lnSpc>
                        <a:spcAft>
                          <a:spcPts val="0"/>
                        </a:spcAft>
                      </a:pPr>
                      <a:r>
                        <a:rPr lang="pt-BR" sz="1200">
                          <a:effectLst/>
                        </a:rPr>
                        <a:t>Aviso</a:t>
                      </a:r>
                      <a:endParaRPr lang="pt-BR" sz="1100" b="1">
                        <a:solidFill>
                          <a:schemeClr val="tx1"/>
                        </a:solidFill>
                        <a:effectLst/>
                        <a:latin typeface="Calibri"/>
                        <a:ea typeface="MS Mincho"/>
                        <a:cs typeface="Times New Roman"/>
                      </a:endParaRPr>
                    </a:p>
                  </a:txBody>
                  <a:tcPr marL="9525" marR="9525" marT="9525" marB="9525" anchor="ctr">
                    <a:lnL w="9525" cap="flat" cmpd="sng" algn="ctr">
                      <a:noFill/>
                      <a:prstDash val="solid"/>
                    </a:lnL>
                    <a:lnR w="25400" cap="flat" cmpd="sng" algn="ctr">
                      <a:noFill/>
                      <a:prstDash val="solid"/>
                    </a:lnR>
                    <a:lnT>
                      <a:noFill/>
                    </a:lnT>
                    <a:lnB>
                      <a:noFill/>
                    </a:lnB>
                    <a:lnTlToBr w="12700" cmpd="sng">
                      <a:noFill/>
                      <a:prstDash val="solid"/>
                    </a:lnTlToBr>
                    <a:lnBlToTr w="12700" cmpd="sng">
                      <a:noFill/>
                      <a:prstDash val="solid"/>
                    </a:lnBlToTr>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25400" cap="flat" cmpd="sng" algn="ctr">
                      <a:noFill/>
                      <a:prstDash val="solid"/>
                    </a:lnL>
                    <a:lnR>
                      <a:noFill/>
                    </a:lnR>
                    <a:lnT>
                      <a:noFill/>
                    </a:lnT>
                    <a:lnB>
                      <a:noFill/>
                    </a:lnB>
                    <a:lnTlToBr w="12700" cmpd="sng">
                      <a:noFill/>
                      <a:prstDash val="solid"/>
                    </a:lnTlToBr>
                    <a:lnBlToTr w="12700" cmpd="sng">
                      <a:noFill/>
                      <a:prstDash val="solid"/>
                    </a:lnBlToTr>
                  </a:tcPr>
                </a:tc>
                <a:tc>
                  <a:txBody>
                    <a:bodyPr/>
                    <a:lstStyle/>
                    <a:p>
                      <a:pPr>
                        <a:lnSpc>
                          <a:spcPct val="115000"/>
                        </a:lnSpc>
                        <a:spcAft>
                          <a:spcPts val="0"/>
                        </a:spcAft>
                      </a:pPr>
                      <a:r>
                        <a:rPr lang="pt-BR" sz="1200">
                          <a:effectLst/>
                        </a:rPr>
                        <a:t>JOptionPane.WARNING_MESSAGE</a:t>
                      </a:r>
                      <a:endParaRPr lang="pt-BR" sz="1100" b="1">
                        <a:solidFill>
                          <a:schemeClr val="tx1"/>
                        </a:solidFill>
                        <a:effectLst/>
                        <a:latin typeface="Calibri"/>
                        <a:ea typeface="MS Mincho"/>
                        <a:cs typeface="Times New Roman"/>
                      </a:endParaRPr>
                    </a:p>
                  </a:txBody>
                  <a:tcPr marL="9525" marR="9525" marT="9525" marB="9525" anchor="ctr">
                    <a:lnL>
                      <a:noFill/>
                    </a:lnL>
                    <a:lnR w="9525" cap="flat" cmpd="sng" algn="ctr">
                      <a:noFill/>
                      <a:prstDash val="solid"/>
                    </a:lnR>
                    <a:lnT>
                      <a:noFill/>
                    </a:lnT>
                    <a:lnB>
                      <a:noFill/>
                    </a:lnB>
                    <a:lnTlToBr w="12700" cmpd="sng">
                      <a:noFill/>
                      <a:prstDash val="solid"/>
                    </a:lnTlToBr>
                    <a:lnBlToTr w="12700" cmpd="sng">
                      <a:noFill/>
                      <a:prstDash val="solid"/>
                    </a:lnBlToTr>
                  </a:tcPr>
                </a:tc>
              </a:tr>
              <a:tr h="484372">
                <a:tc>
                  <a:txBody>
                    <a:bodyPr/>
                    <a:lstStyle/>
                    <a:p>
                      <a:pPr>
                        <a:lnSpc>
                          <a:spcPct val="115000"/>
                        </a:lnSpc>
                        <a:spcAft>
                          <a:spcPts val="0"/>
                        </a:spcAft>
                      </a:pPr>
                      <a:r>
                        <a:rPr lang="pt-BR" sz="1200">
                          <a:effectLst/>
                        </a:rPr>
                        <a:t>Erro</a:t>
                      </a:r>
                      <a:endParaRPr lang="pt-BR" sz="1100" b="1">
                        <a:solidFill>
                          <a:schemeClr val="tx1"/>
                        </a:solidFill>
                        <a:effectLst/>
                        <a:latin typeface="Calibri"/>
                        <a:ea typeface="MS Mincho"/>
                        <a:cs typeface="Times New Roman"/>
                      </a:endParaRPr>
                    </a:p>
                  </a:txBody>
                  <a:tcPr marL="9525" marR="9525" marT="9525" marB="9525" anchor="ctr">
                    <a:lnL w="9525" cap="flat" cmpd="sng" algn="ctr">
                      <a:noFill/>
                      <a:prstDash val="solid"/>
                    </a:lnL>
                    <a:lnR w="25400" cap="flat" cmpd="sng" algn="ctr">
                      <a:noFill/>
                      <a:prstDash val="solid"/>
                    </a:lnR>
                    <a:lnT>
                      <a:noFill/>
                    </a:lnT>
                    <a:lnB w="9525" cap="flat" cmpd="sng" algn="ctr">
                      <a:noFill/>
                      <a:prstDash val="solid"/>
                    </a:lnB>
                    <a:lnTlToBr w="12700" cmpd="sng">
                      <a:noFill/>
                      <a:prstDash val="solid"/>
                    </a:lnTlToBr>
                    <a:lnBlToTr w="12700" cmpd="sng">
                      <a:noFill/>
                      <a:prstDash val="solid"/>
                    </a:lnBlToTr>
                  </a:tcPr>
                </a:tc>
                <a:tc>
                  <a:txBody>
                    <a:bodyPr/>
                    <a:lstStyle/>
                    <a:p>
                      <a:pPr algn="ctr">
                        <a:lnSpc>
                          <a:spcPct val="115000"/>
                        </a:lnSpc>
                        <a:spcAft>
                          <a:spcPts val="0"/>
                        </a:spcAft>
                      </a:pPr>
                      <a:endParaRPr lang="pt-BR" sz="1200" b="1">
                        <a:solidFill>
                          <a:schemeClr val="tx1"/>
                        </a:solidFill>
                        <a:effectLst/>
                        <a:latin typeface="Times New Roman"/>
                        <a:ea typeface="Times New Roman"/>
                        <a:cs typeface="Times New Roman"/>
                      </a:endParaRPr>
                    </a:p>
                  </a:txBody>
                  <a:tcPr marL="9525" marR="9525" marT="9525" marB="9525" anchor="ctr">
                    <a:lnL w="25400"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nSpc>
                          <a:spcPct val="115000"/>
                        </a:lnSpc>
                        <a:spcAft>
                          <a:spcPts val="0"/>
                        </a:spcAft>
                      </a:pPr>
                      <a:r>
                        <a:rPr lang="pt-BR" sz="1200" dirty="0" err="1">
                          <a:effectLst/>
                        </a:rPr>
                        <a:t>JOptionPane.ERROR_MESSAGE</a:t>
                      </a:r>
                      <a:endParaRPr lang="pt-BR" sz="1100" b="1" dirty="0">
                        <a:solidFill>
                          <a:schemeClr val="tx1"/>
                        </a:solidFill>
                        <a:effectLst/>
                        <a:latin typeface="Calibri"/>
                        <a:ea typeface="MS Mincho"/>
                        <a:cs typeface="Times New Roman"/>
                      </a:endParaRPr>
                    </a:p>
                  </a:txBody>
                  <a:tcPr marL="9525" marR="9525" marT="9525" marB="9525"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tr>
            </a:tbl>
          </a:graphicData>
        </a:graphic>
      </p:graphicFrame>
      <p:pic>
        <p:nvPicPr>
          <p:cNvPr id="20" name="Imagem 242" descr="Descrição: The Java look and feel icon for dialogs that ask ques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7495" y="358244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40" descr="Descrição: The Java look and feel icon for informational dialog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7495" y="410171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m 238" descr="Descrição: The Java look and feel icon for warning dialog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3384" y="460576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36" descr="Descrição: The Java look and feel icon for error dialog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7495" y="510982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p:cNvPicPr/>
          <p:nvPr/>
        </p:nvPicPr>
        <p:blipFill>
          <a:blip r:embed="rId9"/>
          <a:stretch>
            <a:fillRect/>
          </a:stretch>
        </p:blipFill>
        <p:spPr>
          <a:xfrm>
            <a:off x="632450" y="4576175"/>
            <a:ext cx="2116455" cy="974090"/>
          </a:xfrm>
          <a:prstGeom prst="rect">
            <a:avLst/>
          </a:prstGeom>
        </p:spPr>
      </p:pic>
      <p:pic>
        <p:nvPicPr>
          <p:cNvPr id="27" name="Imagem 26"/>
          <p:cNvPicPr/>
          <p:nvPr/>
        </p:nvPicPr>
        <p:blipFill>
          <a:blip r:embed="rId10"/>
          <a:stretch>
            <a:fillRect/>
          </a:stretch>
        </p:blipFill>
        <p:spPr>
          <a:xfrm>
            <a:off x="344614" y="5335230"/>
            <a:ext cx="2116455" cy="974090"/>
          </a:xfrm>
          <a:prstGeom prst="rect">
            <a:avLst/>
          </a:prstGeom>
        </p:spPr>
      </p:pic>
      <p:pic>
        <p:nvPicPr>
          <p:cNvPr id="25" name="Imagem 24"/>
          <p:cNvPicPr/>
          <p:nvPr/>
        </p:nvPicPr>
        <p:blipFill>
          <a:blip r:embed="rId11"/>
          <a:stretch>
            <a:fillRect/>
          </a:stretch>
        </p:blipFill>
        <p:spPr>
          <a:xfrm>
            <a:off x="2195736" y="5171652"/>
            <a:ext cx="2163445" cy="995680"/>
          </a:xfrm>
          <a:prstGeom prst="rect">
            <a:avLst/>
          </a:prstGeom>
        </p:spPr>
      </p:pic>
      <p:pic>
        <p:nvPicPr>
          <p:cNvPr id="24" name="Imagem 23"/>
          <p:cNvPicPr/>
          <p:nvPr/>
        </p:nvPicPr>
        <p:blipFill>
          <a:blip r:embed="rId12"/>
          <a:stretch>
            <a:fillRect/>
          </a:stretch>
        </p:blipFill>
        <p:spPr>
          <a:xfrm>
            <a:off x="2774305" y="4406511"/>
            <a:ext cx="2116455" cy="974090"/>
          </a:xfrm>
          <a:prstGeom prst="rect">
            <a:avLst/>
          </a:prstGeom>
        </p:spPr>
      </p:pic>
    </p:spTree>
    <p:extLst>
      <p:ext uri="{BB962C8B-B14F-4D97-AF65-F5344CB8AC3E}">
        <p14:creationId xmlns:p14="http://schemas.microsoft.com/office/powerpoint/2010/main" val="42292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12442" y="404664"/>
            <a:ext cx="5027210"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t>
            </a:r>
            <a:r>
              <a:rPr lang="pt-BR" sz="2400" dirty="0" err="1" smtClean="0">
                <a:effectLst>
                  <a:outerShdw blurRad="50800" dist="38100" dir="2700000" algn="tl" rotWithShape="0">
                    <a:prstClr val="black">
                      <a:alpha val="40000"/>
                    </a:prstClr>
                  </a:outerShdw>
                </a:effectLst>
              </a:rPr>
              <a:t>showInputDialog</a:t>
            </a:r>
            <a:r>
              <a:rPr lang="pt-BR" sz="2400" dirty="0" smtClean="0">
                <a:effectLst>
                  <a:outerShdw blurRad="50800" dist="38100" dir="2700000" algn="tl" rotWithShape="0">
                    <a:prstClr val="black">
                      <a:alpha val="40000"/>
                    </a:prstClr>
                  </a:outerShdw>
                </a:effectLst>
              </a:rPr>
              <a:t>” – Entrada de dados</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9" name="CaixaDeTexto 28"/>
          <p:cNvSpPr txBox="1"/>
          <p:nvPr/>
        </p:nvSpPr>
        <p:spPr>
          <a:xfrm>
            <a:off x="323528" y="1628800"/>
            <a:ext cx="8637714" cy="31393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smtClean="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r>
              <a:rPr lang="pt-BR" b="1" dirty="0" smtClean="0"/>
              <a:t>{</a:t>
            </a:r>
            <a:endParaRPr lang="pt-BR" dirty="0"/>
          </a:p>
          <a:p>
            <a:r>
              <a:rPr lang="en-US" b="1" dirty="0"/>
              <a:t>public static void main(String[] </a:t>
            </a:r>
            <a:r>
              <a:rPr lang="en-US" b="1" dirty="0" err="1"/>
              <a:t>args</a:t>
            </a:r>
            <a:r>
              <a:rPr lang="en-US" b="1" dirty="0"/>
              <a:t>) {</a:t>
            </a:r>
          </a:p>
          <a:p>
            <a:r>
              <a:rPr lang="pt-BR" dirty="0" smtClean="0"/>
              <a:t>	//</a:t>
            </a:r>
            <a:r>
              <a:rPr lang="pt-BR" u="sng" dirty="0"/>
              <a:t>mensagem simples</a:t>
            </a:r>
          </a:p>
          <a:p>
            <a:r>
              <a:rPr lang="pt-BR" dirty="0" smtClean="0"/>
              <a:t>	String s = </a:t>
            </a:r>
            <a:r>
              <a:rPr lang="pt-BR" b="1" dirty="0" err="1" smtClean="0">
                <a:solidFill>
                  <a:schemeClr val="accent1"/>
                </a:solidFill>
              </a:rPr>
              <a:t>JOptionPane</a:t>
            </a:r>
            <a:r>
              <a:rPr lang="pt-BR" b="1" dirty="0" err="1" smtClean="0"/>
              <a:t>.</a:t>
            </a:r>
            <a:r>
              <a:rPr lang="pt-BR" b="1" i="1" dirty="0" err="1" smtClean="0">
                <a:solidFill>
                  <a:schemeClr val="accent6"/>
                </a:solidFill>
              </a:rPr>
              <a:t>showInputDialog</a:t>
            </a:r>
            <a:r>
              <a:rPr lang="pt-BR" b="1" i="1" dirty="0" smtClean="0"/>
              <a:t>(</a:t>
            </a:r>
            <a:r>
              <a:rPr lang="pt-BR" b="1" i="1" dirty="0" err="1" smtClean="0"/>
              <a:t>null</a:t>
            </a:r>
            <a:r>
              <a:rPr lang="pt-BR" b="1" i="1" dirty="0" smtClean="0"/>
              <a:t>, ”</a:t>
            </a:r>
            <a:r>
              <a:rPr lang="pt-BR" b="1" dirty="0" smtClean="0">
                <a:solidFill>
                  <a:schemeClr val="accent4"/>
                </a:solidFill>
              </a:rPr>
              <a:t>Entre com um número:"</a:t>
            </a:r>
            <a:r>
              <a:rPr lang="pt-BR" b="1" dirty="0" smtClean="0"/>
              <a:t>, </a:t>
            </a:r>
            <a:r>
              <a:rPr lang="pt-BR" b="1" dirty="0" smtClean="0">
                <a:solidFill>
                  <a:schemeClr val="accent3"/>
                </a:solidFill>
              </a:rPr>
              <a:t>“Aviso"</a:t>
            </a:r>
            <a:r>
              <a:rPr lang="pt-BR" b="1" dirty="0" smtClean="0"/>
              <a:t>, </a:t>
            </a:r>
            <a:r>
              <a:rPr lang="pt-BR" b="1" dirty="0" err="1" smtClean="0">
                <a:solidFill>
                  <a:schemeClr val="accent1"/>
                </a:solidFill>
              </a:rPr>
              <a:t>JOptionPane.</a:t>
            </a:r>
            <a:r>
              <a:rPr lang="pt-BR" b="1" i="1" dirty="0" err="1" smtClean="0">
                <a:solidFill>
                  <a:schemeClr val="accent3">
                    <a:lumMod val="75000"/>
                  </a:schemeClr>
                </a:solidFill>
              </a:rPr>
              <a:t>INF</a:t>
            </a:r>
            <a:r>
              <a:rPr lang="pt-BR" b="1" i="1" dirty="0" err="1" smtClean="0">
                <a:solidFill>
                  <a:schemeClr val="accent2"/>
                </a:solidFill>
              </a:rPr>
              <a:t>ORMATION_MESSAGE</a:t>
            </a:r>
            <a:r>
              <a:rPr lang="pt-BR" b="1" i="1" dirty="0" smtClean="0"/>
              <a:t>);</a:t>
            </a:r>
          </a:p>
          <a:p>
            <a:endParaRPr lang="pt-BR" b="1" i="1" dirty="0" smtClean="0"/>
          </a:p>
          <a:p>
            <a:r>
              <a:rPr lang="pt-BR" dirty="0" smtClean="0"/>
              <a:t>                 </a:t>
            </a:r>
            <a:r>
              <a:rPr lang="pt-BR" dirty="0" err="1" smtClean="0"/>
              <a:t>JOptionPane.</a:t>
            </a:r>
            <a:r>
              <a:rPr lang="pt-BR" i="1" dirty="0" err="1" smtClean="0"/>
              <a:t>showMessageDialog</a:t>
            </a:r>
            <a:r>
              <a:rPr lang="pt-BR" i="1" dirty="0" smtClean="0"/>
              <a:t>(</a:t>
            </a:r>
            <a:r>
              <a:rPr lang="pt-BR" b="1" i="1" dirty="0" err="1" smtClean="0"/>
              <a:t>null</a:t>
            </a:r>
            <a:r>
              <a:rPr lang="pt-BR" b="1" i="1" dirty="0" smtClean="0"/>
              <a:t>, </a:t>
            </a:r>
            <a:r>
              <a:rPr lang="pt-BR" dirty="0" smtClean="0"/>
              <a:t>"</a:t>
            </a:r>
            <a:r>
              <a:rPr lang="pt-BR" dirty="0"/>
              <a:t>Você digitou: "+s</a:t>
            </a:r>
            <a:r>
              <a:rPr lang="pt-BR" dirty="0" smtClean="0"/>
              <a:t>, "</a:t>
            </a:r>
            <a:r>
              <a:rPr lang="pt-BR" dirty="0"/>
              <a:t>Aviso</a:t>
            </a:r>
            <a:r>
              <a:rPr lang="pt-BR" dirty="0" smtClean="0"/>
              <a:t>", </a:t>
            </a:r>
            <a:r>
              <a:rPr lang="pt-BR" dirty="0" err="1" smtClean="0"/>
              <a:t>JOptionPane.</a:t>
            </a:r>
            <a:r>
              <a:rPr lang="pt-BR" i="1" dirty="0" err="1" smtClean="0"/>
              <a:t>INFORMATION_MESSAGE</a:t>
            </a:r>
            <a:r>
              <a:rPr lang="pt-BR" i="1" dirty="0" smtClean="0"/>
              <a:t>);</a:t>
            </a:r>
          </a:p>
          <a:p>
            <a:r>
              <a:rPr lang="pt-BR" dirty="0" smtClean="0"/>
              <a:t>}</a:t>
            </a:r>
            <a:endParaRPr lang="pt-BR" dirty="0"/>
          </a:p>
        </p:txBody>
      </p:sp>
      <p:pic>
        <p:nvPicPr>
          <p:cNvPr id="31" name="Imagem 30"/>
          <p:cNvPicPr/>
          <p:nvPr/>
        </p:nvPicPr>
        <p:blipFill>
          <a:blip r:embed="rId5"/>
          <a:stretch>
            <a:fillRect/>
          </a:stretch>
        </p:blipFill>
        <p:spPr>
          <a:xfrm>
            <a:off x="3301307" y="4941168"/>
            <a:ext cx="2541386" cy="1109151"/>
          </a:xfrm>
          <a:prstGeom prst="rect">
            <a:avLst/>
          </a:prstGeom>
        </p:spPr>
      </p:pic>
    </p:spTree>
    <p:extLst>
      <p:ext uri="{BB962C8B-B14F-4D97-AF65-F5344CB8AC3E}">
        <p14:creationId xmlns:p14="http://schemas.microsoft.com/office/powerpoint/2010/main" val="14560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79471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a:t>
            </a:r>
            <a:r>
              <a:rPr lang="pt-BR" sz="2400" dirty="0" err="1" smtClean="0">
                <a:effectLst>
                  <a:outerShdw blurRad="50800" dist="38100" dir="2700000" algn="tl" rotWithShape="0">
                    <a:prstClr val="black">
                      <a:alpha val="40000"/>
                    </a:prstClr>
                  </a:outerShdw>
                </a:effectLst>
              </a:rPr>
              <a:t>showConfirmDialog</a:t>
            </a:r>
            <a:r>
              <a:rPr lang="pt-BR" sz="2400" dirty="0" smtClean="0">
                <a:effectLst>
                  <a:outerShdw blurRad="50800" dist="38100" dir="2700000" algn="tl" rotWithShape="0">
                    <a:prstClr val="black">
                      <a:alpha val="40000"/>
                    </a:prstClr>
                  </a:outerShdw>
                </a:effectLst>
              </a:rPr>
              <a:t>” – Perguntando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9" name="CaixaDeTexto 28"/>
          <p:cNvSpPr txBox="1"/>
          <p:nvPr/>
        </p:nvSpPr>
        <p:spPr>
          <a:xfrm>
            <a:off x="323528" y="1628800"/>
            <a:ext cx="8637714" cy="31393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a:t>;</a:t>
            </a:r>
          </a:p>
          <a:p>
            <a:endParaRPr lang="pt-BR" b="1" dirty="0"/>
          </a:p>
          <a:p>
            <a:r>
              <a:rPr lang="pt-BR" b="1" dirty="0" err="1"/>
              <a:t>public</a:t>
            </a:r>
            <a:r>
              <a:rPr lang="pt-BR" b="1" dirty="0"/>
              <a:t> </a:t>
            </a:r>
            <a:r>
              <a:rPr lang="pt-BR" b="1" dirty="0" err="1"/>
              <a:t>class</a:t>
            </a:r>
            <a:r>
              <a:rPr lang="pt-BR" b="1" dirty="0"/>
              <a:t> </a:t>
            </a:r>
            <a:r>
              <a:rPr lang="pt-BR" b="1" dirty="0" err="1"/>
              <a:t>CaixasDialogos</a:t>
            </a:r>
            <a:r>
              <a:rPr lang="pt-BR" b="1" dirty="0"/>
              <a:t> {</a:t>
            </a:r>
            <a:endParaRPr lang="pt-BR" dirty="0"/>
          </a:p>
          <a:p>
            <a:r>
              <a:rPr lang="en-US" b="1" dirty="0"/>
              <a:t>public static void main(String[] </a:t>
            </a:r>
            <a:r>
              <a:rPr lang="en-US" b="1" dirty="0" err="1"/>
              <a:t>args</a:t>
            </a:r>
            <a:r>
              <a:rPr lang="en-US" b="1" dirty="0"/>
              <a:t>) {</a:t>
            </a:r>
          </a:p>
          <a:p>
            <a:r>
              <a:rPr lang="pt-BR" dirty="0"/>
              <a:t>	//</a:t>
            </a:r>
            <a:r>
              <a:rPr lang="pt-BR" u="sng" dirty="0"/>
              <a:t>mensagem simples</a:t>
            </a:r>
          </a:p>
          <a:p>
            <a:r>
              <a:rPr lang="pt-BR" dirty="0"/>
              <a:t>	</a:t>
            </a:r>
            <a:r>
              <a:rPr lang="pt-BR" dirty="0" err="1"/>
              <a:t>int</a:t>
            </a:r>
            <a:r>
              <a:rPr lang="pt-BR" dirty="0"/>
              <a:t> n = </a:t>
            </a:r>
            <a:r>
              <a:rPr lang="pt-BR" b="1" dirty="0" err="1">
                <a:solidFill>
                  <a:schemeClr val="accent1"/>
                </a:solidFill>
              </a:rPr>
              <a:t>JOptionPane</a:t>
            </a:r>
            <a:r>
              <a:rPr lang="pt-BR" b="1" dirty="0" err="1"/>
              <a:t>.</a:t>
            </a:r>
            <a:r>
              <a:rPr lang="pt-BR" b="1" i="1" dirty="0" err="1">
                <a:solidFill>
                  <a:schemeClr val="accent6"/>
                </a:solidFill>
              </a:rPr>
              <a:t>showConfirmDialog</a:t>
            </a:r>
            <a:r>
              <a:rPr lang="pt-BR" b="1" i="1" dirty="0"/>
              <a:t>(</a:t>
            </a:r>
            <a:r>
              <a:rPr lang="pt-BR" b="1" i="1" dirty="0" err="1"/>
              <a:t>null</a:t>
            </a:r>
            <a:r>
              <a:rPr lang="pt-BR" b="1" i="1" dirty="0"/>
              <a:t>, ”</a:t>
            </a:r>
            <a:r>
              <a:rPr lang="pt-BR" b="1" dirty="0">
                <a:solidFill>
                  <a:schemeClr val="accent4"/>
                </a:solidFill>
              </a:rPr>
              <a:t>Você gosta de panquecas?"</a:t>
            </a:r>
            <a:r>
              <a:rPr lang="pt-BR" b="1" dirty="0"/>
              <a:t>, </a:t>
            </a:r>
            <a:r>
              <a:rPr lang="pt-BR" b="1" dirty="0">
                <a:solidFill>
                  <a:schemeClr val="accent3"/>
                </a:solidFill>
              </a:rPr>
              <a:t>“Uma Questão"</a:t>
            </a:r>
            <a:r>
              <a:rPr lang="pt-BR" b="1" dirty="0"/>
              <a:t>, </a:t>
            </a:r>
            <a:r>
              <a:rPr lang="pt-BR" b="1" dirty="0" err="1">
                <a:solidFill>
                  <a:schemeClr val="accent1"/>
                </a:solidFill>
              </a:rPr>
              <a:t>JOptionPane.</a:t>
            </a:r>
            <a:r>
              <a:rPr lang="pt-BR" b="1" i="1" dirty="0" err="1">
                <a:solidFill>
                  <a:schemeClr val="accent2"/>
                </a:solidFill>
              </a:rPr>
              <a:t>YES_NO_OPTION</a:t>
            </a:r>
            <a:r>
              <a:rPr lang="pt-BR" b="1" i="1" dirty="0"/>
              <a:t>);</a:t>
            </a:r>
          </a:p>
          <a:p>
            <a:endParaRPr lang="pt-BR" b="1" i="1" dirty="0"/>
          </a:p>
          <a:p>
            <a:r>
              <a:rPr lang="pt-BR" dirty="0"/>
              <a:t>                 </a:t>
            </a:r>
            <a:r>
              <a:rPr lang="pt-BR" b="1" dirty="0" err="1"/>
              <a:t>JOptionPane.</a:t>
            </a:r>
            <a:r>
              <a:rPr lang="pt-BR" b="1" i="1" dirty="0" err="1"/>
              <a:t>showMessageDialog</a:t>
            </a:r>
            <a:r>
              <a:rPr lang="pt-BR" b="1" i="1" dirty="0"/>
              <a:t>(</a:t>
            </a:r>
            <a:r>
              <a:rPr lang="pt-BR" b="1" i="1" dirty="0" err="1"/>
              <a:t>null</a:t>
            </a:r>
            <a:r>
              <a:rPr lang="pt-BR" b="1" i="1" dirty="0"/>
              <a:t>, </a:t>
            </a:r>
            <a:r>
              <a:rPr lang="pt-BR" b="1" dirty="0"/>
              <a:t>"Você “ + ((n==1) ? "não" : "" ) + " gosta de panquecas", "Aviso", </a:t>
            </a:r>
            <a:r>
              <a:rPr lang="pt-BR" b="1" dirty="0" err="1"/>
              <a:t>JOptionPane.</a:t>
            </a:r>
            <a:r>
              <a:rPr lang="pt-BR" b="1" i="1" dirty="0" err="1"/>
              <a:t>INFORMATION_MESSAGE</a:t>
            </a:r>
            <a:r>
              <a:rPr lang="pt-BR" b="1" i="1" dirty="0"/>
              <a:t>);</a:t>
            </a:r>
          </a:p>
          <a:p>
            <a:r>
              <a:rPr lang="pt-BR" dirty="0"/>
              <a:t>}</a:t>
            </a:r>
          </a:p>
        </p:txBody>
      </p:sp>
      <p:pic>
        <p:nvPicPr>
          <p:cNvPr id="11" name="Imagem 10"/>
          <p:cNvPicPr/>
          <p:nvPr/>
        </p:nvPicPr>
        <p:blipFill>
          <a:blip r:embed="rId5"/>
          <a:stretch>
            <a:fillRect/>
          </a:stretch>
        </p:blipFill>
        <p:spPr>
          <a:xfrm>
            <a:off x="3373974" y="4872342"/>
            <a:ext cx="2536822" cy="1109151"/>
          </a:xfrm>
          <a:prstGeom prst="rect">
            <a:avLst/>
          </a:prstGeom>
        </p:spPr>
      </p:pic>
    </p:spTree>
    <p:extLst>
      <p:ext uri="{BB962C8B-B14F-4D97-AF65-F5344CB8AC3E}">
        <p14:creationId xmlns:p14="http://schemas.microsoft.com/office/powerpoint/2010/main" val="24553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79482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Opções com caixa de seleção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9" name="CaixaDeTexto 28"/>
          <p:cNvSpPr txBox="1"/>
          <p:nvPr/>
        </p:nvSpPr>
        <p:spPr>
          <a:xfrm>
            <a:off x="323528" y="1179023"/>
            <a:ext cx="8637714" cy="369331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b="1" dirty="0" err="1"/>
              <a:t>import</a:t>
            </a:r>
            <a:r>
              <a:rPr lang="pt-BR" b="1" dirty="0"/>
              <a:t> </a:t>
            </a:r>
            <a:r>
              <a:rPr lang="pt-BR" b="1" dirty="0" err="1"/>
              <a:t>javax.swing.JOptionPane</a:t>
            </a:r>
            <a:r>
              <a:rPr lang="pt-BR" b="1" dirty="0"/>
              <a:t>;</a:t>
            </a:r>
          </a:p>
          <a:p>
            <a:r>
              <a:rPr lang="pt-BR" b="1" dirty="0" err="1"/>
              <a:t>public</a:t>
            </a:r>
            <a:r>
              <a:rPr lang="pt-BR" b="1" dirty="0"/>
              <a:t> </a:t>
            </a:r>
            <a:r>
              <a:rPr lang="pt-BR" b="1" dirty="0" err="1"/>
              <a:t>class</a:t>
            </a:r>
            <a:r>
              <a:rPr lang="pt-BR" b="1" dirty="0"/>
              <a:t> </a:t>
            </a:r>
            <a:r>
              <a:rPr lang="pt-BR" b="1" dirty="0" err="1"/>
              <a:t>CaixasDialogos</a:t>
            </a:r>
            <a:r>
              <a:rPr lang="pt-BR" b="1" dirty="0"/>
              <a:t> {</a:t>
            </a:r>
            <a:endParaRPr lang="pt-BR" dirty="0"/>
          </a:p>
          <a:p>
            <a:r>
              <a:rPr lang="en-US" b="1" dirty="0"/>
              <a:t>public static void main(String[] </a:t>
            </a:r>
            <a:r>
              <a:rPr lang="en-US" b="1" dirty="0" err="1"/>
              <a:t>args</a:t>
            </a:r>
            <a:r>
              <a:rPr lang="en-US" b="1" dirty="0"/>
              <a:t>) {</a:t>
            </a:r>
          </a:p>
          <a:p>
            <a:endParaRPr lang="en-US" b="1" dirty="0"/>
          </a:p>
          <a:p>
            <a:r>
              <a:rPr lang="pt-BR" dirty="0"/>
              <a:t>	</a:t>
            </a:r>
            <a:r>
              <a:rPr lang="pt-BR" b="1" dirty="0" err="1"/>
              <a:t>String</a:t>
            </a:r>
            <a:r>
              <a:rPr lang="pt-BR" b="1" dirty="0"/>
              <a:t>[] </a:t>
            </a:r>
            <a:r>
              <a:rPr lang="pt-BR" b="1" dirty="0" err="1"/>
              <a:t>opcoes</a:t>
            </a:r>
            <a:r>
              <a:rPr lang="pt-BR" b="1" dirty="0"/>
              <a:t> = {"</a:t>
            </a:r>
            <a:r>
              <a:rPr lang="pt-BR" b="1" dirty="0" err="1"/>
              <a:t>banana","caqui","caju","maçã</a:t>
            </a:r>
            <a:r>
              <a:rPr lang="pt-BR" b="1" dirty="0"/>
              <a:t>"};</a:t>
            </a:r>
          </a:p>
          <a:p>
            <a:endParaRPr lang="pt-BR" u="sng" dirty="0"/>
          </a:p>
          <a:p>
            <a:r>
              <a:rPr lang="pt-BR" dirty="0"/>
              <a:t>	</a:t>
            </a:r>
            <a:r>
              <a:rPr lang="pt-BR" dirty="0" err="1"/>
              <a:t>String</a:t>
            </a:r>
            <a:r>
              <a:rPr lang="pt-BR" dirty="0"/>
              <a:t> escolhido = (</a:t>
            </a:r>
            <a:r>
              <a:rPr lang="pt-BR" dirty="0" err="1"/>
              <a:t>String</a:t>
            </a:r>
            <a:r>
              <a:rPr lang="pt-BR" dirty="0"/>
              <a:t>)  </a:t>
            </a:r>
            <a:r>
              <a:rPr lang="pt-BR" b="1" dirty="0" err="1">
                <a:solidFill>
                  <a:schemeClr val="accent1"/>
                </a:solidFill>
              </a:rPr>
              <a:t>JOptionPane</a:t>
            </a:r>
            <a:r>
              <a:rPr lang="pt-BR" b="1" dirty="0" err="1"/>
              <a:t>.</a:t>
            </a:r>
            <a:r>
              <a:rPr lang="pt-BR" b="1" i="1" dirty="0" err="1">
                <a:solidFill>
                  <a:schemeClr val="accent6"/>
                </a:solidFill>
              </a:rPr>
              <a:t>showInputDialog</a:t>
            </a:r>
            <a:r>
              <a:rPr lang="pt-BR" b="1" i="1" dirty="0"/>
              <a:t>(</a:t>
            </a:r>
            <a:r>
              <a:rPr lang="pt-BR" b="1" i="1" dirty="0" err="1"/>
              <a:t>null</a:t>
            </a:r>
            <a:r>
              <a:rPr lang="pt-BR" b="1" i="1" dirty="0"/>
              <a:t>, ”</a:t>
            </a:r>
            <a:r>
              <a:rPr lang="pt-BR" b="1" dirty="0">
                <a:solidFill>
                  <a:schemeClr val="accent4"/>
                </a:solidFill>
              </a:rPr>
              <a:t>Seleciona um fruta que você goste"</a:t>
            </a:r>
            <a:r>
              <a:rPr lang="pt-BR" b="1" dirty="0"/>
              <a:t>, </a:t>
            </a:r>
            <a:r>
              <a:rPr lang="pt-BR" b="1" dirty="0">
                <a:solidFill>
                  <a:schemeClr val="accent3"/>
                </a:solidFill>
              </a:rPr>
              <a:t>“Frutas"</a:t>
            </a:r>
            <a:r>
              <a:rPr lang="pt-BR" b="1" dirty="0"/>
              <a:t>, </a:t>
            </a:r>
            <a:r>
              <a:rPr lang="pt-BR" b="1" dirty="0" err="1">
                <a:solidFill>
                  <a:schemeClr val="accent1"/>
                </a:solidFill>
              </a:rPr>
              <a:t>JOptionPane.</a:t>
            </a:r>
            <a:r>
              <a:rPr lang="pt-BR" b="1" i="1" dirty="0" err="1">
                <a:solidFill>
                  <a:schemeClr val="accent2"/>
                </a:solidFill>
              </a:rPr>
              <a:t>QUESTION_MESSAGE</a:t>
            </a:r>
            <a:r>
              <a:rPr lang="pt-BR" b="1" i="1" dirty="0">
                <a:solidFill>
                  <a:schemeClr val="tx1"/>
                </a:solidFill>
              </a:rPr>
              <a:t>, </a:t>
            </a:r>
            <a:r>
              <a:rPr lang="pt-BR" b="1" i="1" dirty="0" err="1">
                <a:solidFill>
                  <a:schemeClr val="tx1"/>
                </a:solidFill>
              </a:rPr>
              <a:t>null</a:t>
            </a:r>
            <a:r>
              <a:rPr lang="pt-BR" b="1" i="1" dirty="0">
                <a:solidFill>
                  <a:schemeClr val="tx1"/>
                </a:solidFill>
              </a:rPr>
              <a:t>, </a:t>
            </a:r>
            <a:r>
              <a:rPr lang="pt-BR" b="1" i="1" dirty="0" err="1">
                <a:solidFill>
                  <a:schemeClr val="accent5">
                    <a:lumMod val="75000"/>
                  </a:schemeClr>
                </a:solidFill>
              </a:rPr>
              <a:t>opcoes</a:t>
            </a:r>
            <a:r>
              <a:rPr lang="pt-BR" b="1" i="1" dirty="0">
                <a:solidFill>
                  <a:schemeClr val="accent5">
                    <a:lumMod val="75000"/>
                  </a:schemeClr>
                </a:solidFill>
              </a:rPr>
              <a:t>, </a:t>
            </a:r>
            <a:r>
              <a:rPr lang="pt-BR" b="1" i="1" dirty="0" err="1">
                <a:solidFill>
                  <a:schemeClr val="accent5">
                    <a:lumMod val="75000"/>
                  </a:schemeClr>
                </a:solidFill>
              </a:rPr>
              <a:t>opcoes</a:t>
            </a:r>
            <a:r>
              <a:rPr lang="pt-BR" b="1" i="1" dirty="0">
                <a:solidFill>
                  <a:schemeClr val="accent5">
                    <a:lumMod val="75000"/>
                  </a:schemeClr>
                </a:solidFill>
              </a:rPr>
              <a:t>[0]</a:t>
            </a:r>
            <a:r>
              <a:rPr lang="pt-BR" b="1" i="1" dirty="0">
                <a:solidFill>
                  <a:schemeClr val="tx1"/>
                </a:solidFill>
              </a:rPr>
              <a:t>);</a:t>
            </a:r>
          </a:p>
          <a:p>
            <a:endParaRPr lang="pt-BR" b="1" i="1" dirty="0"/>
          </a:p>
          <a:p>
            <a:r>
              <a:rPr lang="pt-BR" dirty="0"/>
              <a:t>                 </a:t>
            </a:r>
            <a:r>
              <a:rPr lang="pt-BR" b="1" dirty="0" err="1"/>
              <a:t>JOptionPane.</a:t>
            </a:r>
            <a:r>
              <a:rPr lang="pt-BR" b="1" i="1" dirty="0" err="1"/>
              <a:t>showMessageDialog</a:t>
            </a:r>
            <a:r>
              <a:rPr lang="pt-BR" b="1" i="1" dirty="0"/>
              <a:t>(</a:t>
            </a:r>
            <a:r>
              <a:rPr lang="pt-BR" b="1" i="1" dirty="0" err="1"/>
              <a:t>null</a:t>
            </a:r>
            <a:r>
              <a:rPr lang="pt-BR" b="1" i="1" dirty="0"/>
              <a:t>, </a:t>
            </a:r>
            <a:r>
              <a:rPr lang="pt-BR" b="1" dirty="0"/>
              <a:t>"Você gosta de "+escolhido, "Aviso", </a:t>
            </a:r>
            <a:r>
              <a:rPr lang="pt-BR" b="1" dirty="0" err="1"/>
              <a:t>JOptionPane.</a:t>
            </a:r>
            <a:r>
              <a:rPr lang="pt-BR" b="1" i="1" dirty="0" err="1"/>
              <a:t>INFORMATION_MESSAGE</a:t>
            </a:r>
            <a:r>
              <a:rPr lang="pt-BR" b="1" i="1" dirty="0"/>
              <a:t>);</a:t>
            </a:r>
          </a:p>
          <a:p>
            <a:r>
              <a:rPr lang="pt-BR" dirty="0"/>
              <a:t>}</a:t>
            </a:r>
          </a:p>
        </p:txBody>
      </p:sp>
      <p:pic>
        <p:nvPicPr>
          <p:cNvPr id="12" name="Imagem 11"/>
          <p:cNvPicPr/>
          <p:nvPr/>
        </p:nvPicPr>
        <p:blipFill>
          <a:blip r:embed="rId5"/>
          <a:stretch>
            <a:fillRect/>
          </a:stretch>
        </p:blipFill>
        <p:spPr>
          <a:xfrm>
            <a:off x="2195736" y="5013176"/>
            <a:ext cx="2218055" cy="1077595"/>
          </a:xfrm>
          <a:prstGeom prst="rect">
            <a:avLst/>
          </a:prstGeom>
        </p:spPr>
      </p:pic>
      <p:pic>
        <p:nvPicPr>
          <p:cNvPr id="13" name="Imagem 12"/>
          <p:cNvPicPr/>
          <p:nvPr/>
        </p:nvPicPr>
        <p:blipFill>
          <a:blip r:embed="rId6"/>
          <a:stretch>
            <a:fillRect/>
          </a:stretch>
        </p:blipFill>
        <p:spPr>
          <a:xfrm>
            <a:off x="4644008" y="5013175"/>
            <a:ext cx="2218055" cy="1077595"/>
          </a:xfrm>
          <a:prstGeom prst="rect">
            <a:avLst/>
          </a:prstGeom>
        </p:spPr>
      </p:pic>
    </p:spTree>
    <p:extLst>
      <p:ext uri="{BB962C8B-B14F-4D97-AF65-F5344CB8AC3E}">
        <p14:creationId xmlns:p14="http://schemas.microsoft.com/office/powerpoint/2010/main" val="254587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a:t>Introdução a Classes</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738664"/>
          </a:xfrm>
        </p:spPr>
        <p:txBody>
          <a:bodyPr/>
          <a:lstStyle/>
          <a:p>
            <a:r>
              <a:rPr lang="pt-BR" sz="2400" b="0" dirty="0" smtClean="0">
                <a:solidFill>
                  <a:schemeClr val="bg1">
                    <a:lumMod val="50000"/>
                  </a:schemeClr>
                </a:solidFill>
                <a:latin typeface="Georgia" pitchFamily="18" charset="0"/>
              </a:rPr>
              <a:t>Criando e entendendo as primeiras classes – uma introdução a Orientação a Objetos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4187731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6337" cy="461665"/>
          </a:xfrm>
          <a:prstGeom prst="rect">
            <a:avLst/>
          </a:prstGeom>
          <a:noFill/>
        </p:spPr>
        <p:txBody>
          <a:bodyPr wrap="none" rtlCol="0">
            <a:spAutoFit/>
          </a:bodyPr>
          <a:lstStyle/>
          <a:p>
            <a:r>
              <a:rPr lang="pt-BR" sz="2400" dirty="0">
                <a:solidFill>
                  <a:sysClr val="windowText" lastClr="000000"/>
                </a:solidFill>
                <a:effectLst>
                  <a:outerShdw blurRad="50800" dist="38100" dir="2700000" algn="tl" rotWithShape="0">
                    <a:prstClr val="black">
                      <a:alpha val="40000"/>
                    </a:prstClr>
                  </a:outerShdw>
                </a:effectLst>
              </a:rPr>
              <a:t>Orientação a Objetos - Introdução</a:t>
            </a:r>
            <a:endParaRPr lang="pt-BR" sz="2400" dirty="0">
              <a:solidFill>
                <a:sysClr val="windowText" lastClr="000000"/>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395536" y="1300833"/>
            <a:ext cx="8424936" cy="2031325"/>
          </a:xfrm>
          <a:prstGeom prst="rect">
            <a:avLst/>
          </a:prstGeom>
        </p:spPr>
        <p:txBody>
          <a:bodyPr wrap="square">
            <a:spAutoFit/>
          </a:bodyPr>
          <a:lstStyle/>
          <a:p>
            <a:pPr algn="just"/>
            <a:r>
              <a:rPr lang="pt-BR" dirty="0" smtClean="0"/>
              <a:t>	A </a:t>
            </a:r>
            <a:r>
              <a:rPr lang="pt-BR" dirty="0"/>
              <a:t>orientação a objetos, como técnica para modelagem de </a:t>
            </a:r>
            <a:r>
              <a:rPr lang="pt-BR" dirty="0" smtClean="0"/>
              <a:t>sistemas, tenta diminuir </a:t>
            </a:r>
            <a:r>
              <a:rPr lang="pt-BR" dirty="0"/>
              <a:t>a diferença semântica entre </a:t>
            </a:r>
            <a:r>
              <a:rPr lang="pt-BR" dirty="0" smtClean="0"/>
              <a:t>a realidade </a:t>
            </a:r>
            <a:r>
              <a:rPr lang="pt-BR" dirty="0"/>
              <a:t>e o </a:t>
            </a:r>
            <a:r>
              <a:rPr lang="pt-BR" dirty="0" smtClean="0"/>
              <a:t>modelo.</a:t>
            </a:r>
          </a:p>
          <a:p>
            <a:pPr algn="just"/>
            <a:r>
              <a:rPr lang="pt-BR" dirty="0"/>
              <a:t>	</a:t>
            </a:r>
            <a:endParaRPr lang="pt-BR" dirty="0" smtClean="0"/>
          </a:p>
          <a:p>
            <a:pPr algn="just"/>
            <a:r>
              <a:rPr lang="pt-BR" dirty="0"/>
              <a:t>	</a:t>
            </a:r>
            <a:r>
              <a:rPr lang="pt-BR" dirty="0" smtClean="0"/>
              <a:t>Imagine um carro...o projeto a ser feito...</a:t>
            </a:r>
            <a:r>
              <a:rPr lang="pt-BR" dirty="0"/>
              <a:t> primeiro criamos uma unidade de programa chamada </a:t>
            </a:r>
            <a:r>
              <a:rPr lang="pt-BR" b="1" dirty="0"/>
              <a:t>classe</a:t>
            </a:r>
            <a:r>
              <a:rPr lang="pt-BR" dirty="0"/>
              <a:t> para abrigar </a:t>
            </a:r>
            <a:r>
              <a:rPr lang="pt-BR" dirty="0" smtClean="0"/>
              <a:t>atributos e métodos, </a:t>
            </a:r>
            <a:r>
              <a:rPr lang="pt-BR" dirty="0"/>
              <a:t>assim como os desenhos de engenharia do carro abrigam </a:t>
            </a:r>
            <a:r>
              <a:rPr lang="pt-BR" dirty="0" smtClean="0"/>
              <a:t>suas características e suas funções. </a:t>
            </a:r>
          </a:p>
          <a:p>
            <a:pPr algn="just"/>
            <a:endParaRPr lang="pt-BR" dirty="0"/>
          </a:p>
        </p:txBody>
      </p:sp>
      <p:pic>
        <p:nvPicPr>
          <p:cNvPr id="16" name="Picture 2" descr="http://images04.olx.com.br/ui/8/13/51/1282746310_115711251_5-Transporte-de-Van-e-Carros-de-Luxo-Fortaleza-MrOliver-Ceara-12827463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0" y="2831554"/>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de seta reta 16"/>
          <p:cNvCxnSpPr/>
          <p:nvPr/>
        </p:nvCxnSpPr>
        <p:spPr>
          <a:xfrm>
            <a:off x="3779912" y="4487738"/>
            <a:ext cx="136815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Chave direita 17"/>
          <p:cNvSpPr/>
          <p:nvPr/>
        </p:nvSpPr>
        <p:spPr>
          <a:xfrm>
            <a:off x="6876256" y="3911674"/>
            <a:ext cx="360040" cy="1224136"/>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pt-BR"/>
          </a:p>
        </p:txBody>
      </p:sp>
      <p:sp>
        <p:nvSpPr>
          <p:cNvPr id="19" name="CaixaDeTexto 18"/>
          <p:cNvSpPr txBox="1"/>
          <p:nvPr/>
        </p:nvSpPr>
        <p:spPr>
          <a:xfrm>
            <a:off x="7236296" y="4200576"/>
            <a:ext cx="1584176" cy="646331"/>
          </a:xfrm>
          <a:prstGeom prst="rect">
            <a:avLst/>
          </a:prstGeom>
          <a:noFill/>
        </p:spPr>
        <p:txBody>
          <a:bodyPr wrap="square" rtlCol="0">
            <a:spAutoFit/>
          </a:bodyPr>
          <a:lstStyle/>
          <a:p>
            <a:r>
              <a:rPr lang="pt-BR" dirty="0" smtClean="0"/>
              <a:t>Atributos/</a:t>
            </a:r>
          </a:p>
          <a:p>
            <a:r>
              <a:rPr lang="pt-BR" dirty="0" smtClean="0"/>
              <a:t>características</a:t>
            </a:r>
            <a:endParaRPr lang="pt-BR" dirty="0"/>
          </a:p>
        </p:txBody>
      </p:sp>
      <p:pic>
        <p:nvPicPr>
          <p:cNvPr id="20"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0618" t="35580" r="59251" b="42549"/>
          <a:stretch/>
        </p:blipFill>
        <p:spPr bwMode="auto">
          <a:xfrm>
            <a:off x="5148064" y="3433412"/>
            <a:ext cx="1755026" cy="213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70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6337" cy="461665"/>
          </a:xfrm>
          <a:prstGeom prst="rect">
            <a:avLst/>
          </a:prstGeom>
          <a:noFill/>
        </p:spPr>
        <p:txBody>
          <a:bodyPr wrap="none" rtlCol="0">
            <a:spAutoFit/>
          </a:bodyPr>
          <a:lstStyle/>
          <a:p>
            <a:r>
              <a:rPr lang="pt-BR" sz="2400" dirty="0">
                <a:solidFill>
                  <a:sysClr val="windowText" lastClr="000000"/>
                </a:solidFill>
                <a:effectLst>
                  <a:outerShdw blurRad="50800" dist="38100" dir="2700000" algn="tl" rotWithShape="0">
                    <a:prstClr val="black">
                      <a:alpha val="40000"/>
                    </a:prstClr>
                  </a:outerShdw>
                </a:effectLst>
              </a:rPr>
              <a:t>Orientação a Objetos - Introdução</a:t>
            </a:r>
            <a:endParaRPr lang="pt-BR" sz="2400" dirty="0">
              <a:solidFill>
                <a:sysClr val="windowText" lastClr="000000"/>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395536" y="1300833"/>
            <a:ext cx="8424936" cy="1754326"/>
          </a:xfrm>
          <a:prstGeom prst="rect">
            <a:avLst/>
          </a:prstGeom>
        </p:spPr>
        <p:txBody>
          <a:bodyPr wrap="square">
            <a:spAutoFit/>
          </a:bodyPr>
          <a:lstStyle/>
          <a:p>
            <a:pPr algn="just"/>
            <a:r>
              <a:rPr lang="pt-BR" dirty="0" smtClean="0"/>
              <a:t>	</a:t>
            </a:r>
            <a:r>
              <a:rPr lang="pt-BR" dirty="0"/>
              <a:t>Para realizar uma tarefa em um programa é necessário um </a:t>
            </a:r>
            <a:r>
              <a:rPr lang="pt-BR" b="1" dirty="0"/>
              <a:t>método</a:t>
            </a:r>
            <a:r>
              <a:rPr lang="pt-BR" dirty="0"/>
              <a:t>. O método descreve os mecanismos que realmente realizam suas tarefas. O método oculta de seu usuário as  tarefas complexas que ele realiza, assim como o pedal acelerador de um carro oculta do motorista os complexos mecanismos que fazem  o carro andar mais rápido. </a:t>
            </a:r>
          </a:p>
          <a:p>
            <a:pPr algn="just"/>
            <a:endParaRPr lang="pt-BR" dirty="0"/>
          </a:p>
        </p:txBody>
      </p:sp>
      <p:pic>
        <p:nvPicPr>
          <p:cNvPr id="16" name="Picture 2" descr="http://images04.olx.com.br/ui/8/13/51/1282746310_115711251_5-Transporte-de-Van-e-Carros-de-Luxo-Fortaleza-MrOliver-Ceara-12827463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0" y="2831554"/>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de seta reta 16"/>
          <p:cNvCxnSpPr/>
          <p:nvPr/>
        </p:nvCxnSpPr>
        <p:spPr>
          <a:xfrm>
            <a:off x="3779912" y="4487738"/>
            <a:ext cx="136815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Chave direita 17"/>
          <p:cNvSpPr/>
          <p:nvPr/>
        </p:nvSpPr>
        <p:spPr>
          <a:xfrm>
            <a:off x="6876256" y="4365104"/>
            <a:ext cx="360040" cy="1800200"/>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pt-BR"/>
          </a:p>
        </p:txBody>
      </p:sp>
      <p:sp>
        <p:nvSpPr>
          <p:cNvPr id="19" name="CaixaDeTexto 18"/>
          <p:cNvSpPr txBox="1"/>
          <p:nvPr/>
        </p:nvSpPr>
        <p:spPr>
          <a:xfrm>
            <a:off x="7236296" y="4870901"/>
            <a:ext cx="1584176" cy="646331"/>
          </a:xfrm>
          <a:prstGeom prst="rect">
            <a:avLst/>
          </a:prstGeom>
          <a:noFill/>
        </p:spPr>
        <p:txBody>
          <a:bodyPr wrap="square" rtlCol="0">
            <a:spAutoFit/>
          </a:bodyPr>
          <a:lstStyle/>
          <a:p>
            <a:r>
              <a:rPr lang="pt-BR" dirty="0" smtClean="0"/>
              <a:t>Métodos/</a:t>
            </a:r>
          </a:p>
          <a:p>
            <a:r>
              <a:rPr lang="pt-BR" dirty="0" smtClean="0"/>
              <a:t>ações</a:t>
            </a:r>
            <a:endParaRPr lang="pt-BR" dirty="0"/>
          </a:p>
        </p:txBody>
      </p:sp>
      <p:pic>
        <p:nvPicPr>
          <p:cNvPr id="2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2076" t="22845" r="47853" b="40734"/>
          <a:stretch/>
        </p:blipFill>
        <p:spPr bwMode="auto">
          <a:xfrm>
            <a:off x="5109102" y="2632220"/>
            <a:ext cx="1737649" cy="3533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2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6337" cy="461665"/>
          </a:xfrm>
          <a:prstGeom prst="rect">
            <a:avLst/>
          </a:prstGeom>
          <a:noFill/>
        </p:spPr>
        <p:txBody>
          <a:bodyPr wrap="none" rtlCol="0">
            <a:spAutoFit/>
          </a:bodyPr>
          <a:lstStyle/>
          <a:p>
            <a:r>
              <a:rPr lang="pt-BR" sz="2400" dirty="0">
                <a:solidFill>
                  <a:sysClr val="windowText" lastClr="000000"/>
                </a:solidFill>
                <a:effectLst>
                  <a:outerShdw blurRad="50800" dist="38100" dir="2700000" algn="tl" rotWithShape="0">
                    <a:prstClr val="black">
                      <a:alpha val="40000"/>
                    </a:prstClr>
                  </a:outerShdw>
                </a:effectLst>
              </a:rPr>
              <a:t>Orientação a Objetos - Introdução</a:t>
            </a:r>
            <a:endParaRPr lang="pt-BR" sz="2400" dirty="0">
              <a:solidFill>
                <a:sysClr val="windowText" lastClr="000000"/>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395536" y="1300833"/>
            <a:ext cx="8424936" cy="646331"/>
          </a:xfrm>
          <a:prstGeom prst="rect">
            <a:avLst/>
          </a:prstGeom>
        </p:spPr>
        <p:txBody>
          <a:bodyPr wrap="square">
            <a:spAutoFit/>
          </a:bodyPr>
          <a:lstStyle/>
          <a:p>
            <a:pPr algn="just"/>
            <a:r>
              <a:rPr lang="pt-BR" dirty="0" smtClean="0"/>
              <a:t>	</a:t>
            </a:r>
            <a:r>
              <a:rPr lang="pt-BR" dirty="0"/>
              <a:t>Em uma classe,  você fornece um ou mais métodos que são projetados para realizar as tarefas da classe. </a:t>
            </a:r>
          </a:p>
        </p:txBody>
      </p:sp>
      <p:pic>
        <p:nvPicPr>
          <p:cNvPr id="16" name="Picture 2" descr="http://images04.olx.com.br/ui/8/13/51/1282746310_115711251_5-Transporte-de-Van-e-Carros-de-Luxo-Fortaleza-MrOliver-Ceara-12827463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0" y="2831554"/>
            <a:ext cx="476250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de seta reta 16"/>
          <p:cNvCxnSpPr/>
          <p:nvPr/>
        </p:nvCxnSpPr>
        <p:spPr>
          <a:xfrm>
            <a:off x="3779912" y="4487738"/>
            <a:ext cx="136815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pic>
        <p:nvPicPr>
          <p:cNvPr id="2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2076" t="22845" r="47853" b="40734"/>
          <a:stretch/>
        </p:blipFill>
        <p:spPr bwMode="auto">
          <a:xfrm>
            <a:off x="5109102" y="2632220"/>
            <a:ext cx="1737649" cy="3533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have direita 19"/>
          <p:cNvSpPr/>
          <p:nvPr/>
        </p:nvSpPr>
        <p:spPr>
          <a:xfrm>
            <a:off x="6876256" y="3140968"/>
            <a:ext cx="360040" cy="1224136"/>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pt-BR"/>
          </a:p>
        </p:txBody>
      </p:sp>
      <p:sp>
        <p:nvSpPr>
          <p:cNvPr id="22" name="CaixaDeTexto 21"/>
          <p:cNvSpPr txBox="1"/>
          <p:nvPr/>
        </p:nvSpPr>
        <p:spPr>
          <a:xfrm>
            <a:off x="7236296" y="3429870"/>
            <a:ext cx="1584176" cy="646331"/>
          </a:xfrm>
          <a:prstGeom prst="rect">
            <a:avLst/>
          </a:prstGeom>
          <a:noFill/>
        </p:spPr>
        <p:txBody>
          <a:bodyPr wrap="square" rtlCol="0">
            <a:spAutoFit/>
          </a:bodyPr>
          <a:lstStyle/>
          <a:p>
            <a:r>
              <a:rPr lang="pt-BR" dirty="0" smtClean="0"/>
              <a:t>Atributos/</a:t>
            </a:r>
          </a:p>
          <a:p>
            <a:r>
              <a:rPr lang="pt-BR" dirty="0" smtClean="0"/>
              <a:t>características</a:t>
            </a:r>
            <a:endParaRPr lang="pt-BR" dirty="0"/>
          </a:p>
        </p:txBody>
      </p:sp>
      <p:sp>
        <p:nvSpPr>
          <p:cNvPr id="23" name="Chave direita 22"/>
          <p:cNvSpPr/>
          <p:nvPr/>
        </p:nvSpPr>
        <p:spPr>
          <a:xfrm>
            <a:off x="6876256" y="4365104"/>
            <a:ext cx="360040" cy="1800200"/>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pt-BR"/>
          </a:p>
        </p:txBody>
      </p:sp>
      <p:sp>
        <p:nvSpPr>
          <p:cNvPr id="24" name="CaixaDeTexto 23"/>
          <p:cNvSpPr txBox="1"/>
          <p:nvPr/>
        </p:nvSpPr>
        <p:spPr>
          <a:xfrm>
            <a:off x="7236296" y="4870901"/>
            <a:ext cx="1584176" cy="646331"/>
          </a:xfrm>
          <a:prstGeom prst="rect">
            <a:avLst/>
          </a:prstGeom>
          <a:noFill/>
        </p:spPr>
        <p:txBody>
          <a:bodyPr wrap="square" rtlCol="0">
            <a:spAutoFit/>
          </a:bodyPr>
          <a:lstStyle/>
          <a:p>
            <a:r>
              <a:rPr lang="pt-BR" dirty="0" smtClean="0"/>
              <a:t>Métodos/</a:t>
            </a:r>
          </a:p>
          <a:p>
            <a:r>
              <a:rPr lang="pt-BR" dirty="0" smtClean="0"/>
              <a:t>ações</a:t>
            </a:r>
            <a:endParaRPr lang="pt-BR" dirty="0"/>
          </a:p>
        </p:txBody>
      </p:sp>
      <p:sp>
        <p:nvSpPr>
          <p:cNvPr id="25" name="Retângulo 24"/>
          <p:cNvSpPr/>
          <p:nvPr/>
        </p:nvSpPr>
        <p:spPr>
          <a:xfrm>
            <a:off x="395536" y="1844824"/>
            <a:ext cx="8424936" cy="646331"/>
          </a:xfrm>
          <a:prstGeom prst="rect">
            <a:avLst/>
          </a:prstGeom>
        </p:spPr>
        <p:txBody>
          <a:bodyPr wrap="square">
            <a:spAutoFit/>
          </a:bodyPr>
          <a:lstStyle/>
          <a:p>
            <a:pPr algn="just"/>
            <a:r>
              <a:rPr lang="pt-BR" dirty="0" smtClean="0"/>
              <a:t>	</a:t>
            </a:r>
            <a:r>
              <a:rPr lang="pt-BR" b="1" dirty="0"/>
              <a:t>!</a:t>
            </a:r>
            <a:r>
              <a:rPr lang="pt-BR" dirty="0"/>
              <a:t>Assim como você não  pode dirigir um desenho de engenharia de um carro, você não  pode 'dirigir' uma classe</a:t>
            </a:r>
            <a:r>
              <a:rPr lang="pt-BR" dirty="0" smtClean="0"/>
              <a:t>.</a:t>
            </a:r>
            <a:r>
              <a:rPr lang="pt-BR" b="1" dirty="0" smtClean="0"/>
              <a:t>!</a:t>
            </a:r>
            <a:endParaRPr lang="pt-BR" dirty="0"/>
          </a:p>
        </p:txBody>
      </p:sp>
      <p:sp>
        <p:nvSpPr>
          <p:cNvPr id="26" name="CaixaDeTexto 25"/>
          <p:cNvSpPr txBox="1"/>
          <p:nvPr/>
        </p:nvSpPr>
        <p:spPr>
          <a:xfrm>
            <a:off x="2195736" y="2852936"/>
            <a:ext cx="1080120" cy="461665"/>
          </a:xfrm>
          <a:prstGeom prst="rect">
            <a:avLst/>
          </a:prstGeom>
          <a:noFill/>
        </p:spPr>
        <p:txBody>
          <a:bodyPr wrap="square" rtlCol="0">
            <a:spAutoFit/>
          </a:bodyPr>
          <a:lstStyle/>
          <a:p>
            <a:r>
              <a:rPr lang="pt-BR" sz="2400" dirty="0" smtClean="0"/>
              <a:t>Objeto</a:t>
            </a:r>
            <a:endParaRPr lang="pt-BR" sz="2400" dirty="0"/>
          </a:p>
        </p:txBody>
      </p:sp>
    </p:spTree>
    <p:extLst>
      <p:ext uri="{BB962C8B-B14F-4D97-AF65-F5344CB8AC3E}">
        <p14:creationId xmlns:p14="http://schemas.microsoft.com/office/powerpoint/2010/main" val="2795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6337" cy="461665"/>
          </a:xfrm>
          <a:prstGeom prst="rect">
            <a:avLst/>
          </a:prstGeom>
          <a:noFill/>
        </p:spPr>
        <p:txBody>
          <a:bodyPr wrap="none" rtlCol="0">
            <a:spAutoFit/>
          </a:bodyPr>
          <a:lstStyle/>
          <a:p>
            <a:r>
              <a:rPr lang="pt-BR" sz="2400" dirty="0">
                <a:solidFill>
                  <a:sysClr val="windowText" lastClr="000000"/>
                </a:solidFill>
                <a:effectLst>
                  <a:outerShdw blurRad="50800" dist="38100" dir="2700000" algn="tl" rotWithShape="0">
                    <a:prstClr val="black">
                      <a:alpha val="40000"/>
                    </a:prstClr>
                  </a:outerShdw>
                </a:effectLst>
              </a:rPr>
              <a:t>Orientação a Objetos - Introdução</a:t>
            </a:r>
            <a:endParaRPr lang="pt-BR" sz="2400" dirty="0">
              <a:solidFill>
                <a:sysClr val="windowText" lastClr="000000"/>
              </a:solidFill>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39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7" name="Retângulo 26"/>
          <p:cNvSpPr/>
          <p:nvPr/>
        </p:nvSpPr>
        <p:spPr>
          <a:xfrm>
            <a:off x="179512" y="1124744"/>
            <a:ext cx="8640960" cy="5078313"/>
          </a:xfrm>
          <a:prstGeom prst="rect">
            <a:avLst/>
          </a:prstGeom>
        </p:spPr>
        <p:txBody>
          <a:bodyPr wrap="square">
            <a:spAutoFit/>
          </a:bodyPr>
          <a:lstStyle/>
          <a:p>
            <a:pPr algn="just">
              <a:lnSpc>
                <a:spcPct val="200000"/>
              </a:lnSpc>
            </a:pPr>
            <a:r>
              <a:rPr lang="pt-BR" dirty="0" smtClean="0"/>
              <a:t>	</a:t>
            </a:r>
            <a:r>
              <a:rPr lang="pt-BR" b="1" dirty="0"/>
              <a:t>Classe</a:t>
            </a:r>
            <a:r>
              <a:rPr lang="pt-BR" dirty="0"/>
              <a:t> é uma descrição de um conjunto de objetos que compartilham os mesmos atributos, métodos ou operações, relacionamentos e semântica.</a:t>
            </a:r>
          </a:p>
          <a:p>
            <a:pPr algn="just">
              <a:lnSpc>
                <a:spcPct val="200000"/>
              </a:lnSpc>
            </a:pPr>
            <a:r>
              <a:rPr lang="pt-BR" b="1" dirty="0" smtClean="0"/>
              <a:t>	Métodos </a:t>
            </a:r>
            <a:r>
              <a:rPr lang="pt-BR" dirty="0"/>
              <a:t>definem o comportamento da classe.</a:t>
            </a:r>
            <a:r>
              <a:rPr lang="pt-BR" b="1" dirty="0"/>
              <a:t> </a:t>
            </a:r>
            <a:r>
              <a:rPr lang="pt-BR" dirty="0"/>
              <a:t>São funções.</a:t>
            </a:r>
          </a:p>
          <a:p>
            <a:pPr algn="just">
              <a:lnSpc>
                <a:spcPct val="200000"/>
              </a:lnSpc>
            </a:pPr>
            <a:r>
              <a:rPr lang="pt-BR" b="1" dirty="0" smtClean="0"/>
              <a:t>	Atributos </a:t>
            </a:r>
            <a:r>
              <a:rPr lang="pt-BR" dirty="0" smtClean="0"/>
              <a:t> </a:t>
            </a:r>
            <a:r>
              <a:rPr lang="pt-BR" dirty="0"/>
              <a:t>ou variáveis de instancia. São valores da classe. Seu escopo abrange toda a classe.</a:t>
            </a:r>
          </a:p>
          <a:p>
            <a:pPr algn="just">
              <a:lnSpc>
                <a:spcPct val="200000"/>
              </a:lnSpc>
            </a:pPr>
            <a:r>
              <a:rPr lang="pt-BR" b="1" dirty="0" smtClean="0"/>
              <a:t>	Objeto </a:t>
            </a:r>
            <a:r>
              <a:rPr lang="pt-BR" dirty="0"/>
              <a:t>uma entidade com existência física que pertence a um determinado conjunto de entidades afins (classe).</a:t>
            </a:r>
          </a:p>
          <a:p>
            <a:pPr algn="just">
              <a:lnSpc>
                <a:spcPct val="200000"/>
              </a:lnSpc>
            </a:pPr>
            <a:r>
              <a:rPr lang="pt-BR" b="1" dirty="0" smtClean="0"/>
              <a:t>	Instancia </a:t>
            </a:r>
            <a:r>
              <a:rPr lang="pt-BR" b="1" dirty="0"/>
              <a:t>de objeto </a:t>
            </a:r>
            <a:r>
              <a:rPr lang="pt-BR" dirty="0"/>
              <a:t> a instancia é criação do objeto na memoria.</a:t>
            </a:r>
          </a:p>
          <a:p>
            <a:pPr algn="just">
              <a:lnSpc>
                <a:spcPct val="200000"/>
              </a:lnSpc>
            </a:pPr>
            <a:r>
              <a:rPr lang="pt-BR" b="1" dirty="0" smtClean="0"/>
              <a:t>	Uma </a:t>
            </a:r>
            <a:r>
              <a:rPr lang="pt-BR" b="1" dirty="0"/>
              <a:t>chamada de método </a:t>
            </a:r>
            <a:r>
              <a:rPr lang="pt-BR" dirty="0"/>
              <a:t> executa os comandos do método.</a:t>
            </a:r>
          </a:p>
        </p:txBody>
      </p:sp>
    </p:spTree>
    <p:extLst>
      <p:ext uri="{BB962C8B-B14F-4D97-AF65-F5344CB8AC3E}">
        <p14:creationId xmlns:p14="http://schemas.microsoft.com/office/powerpoint/2010/main" val="41064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7200" dirty="0" smtClean="0"/>
              <a:t>Introdução</a:t>
            </a:r>
            <a:endParaRPr lang="en-US" sz="72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5949280"/>
            <a:ext cx="5598586" cy="369332"/>
          </a:xfrm>
        </p:spPr>
        <p:txBody>
          <a:bodyPr/>
          <a:lstStyle/>
          <a:p>
            <a:r>
              <a:rPr lang="pt-BR" sz="2400" b="0" dirty="0">
                <a:solidFill>
                  <a:schemeClr val="bg1">
                    <a:lumMod val="50000"/>
                  </a:schemeClr>
                </a:solidFill>
                <a:latin typeface="Georgia" pitchFamily="18" charset="0"/>
              </a:rPr>
              <a:t>Conceitos básicos sobre </a:t>
            </a:r>
            <a:r>
              <a:rPr lang="pt-BR" sz="2400" b="0" dirty="0" smtClean="0">
                <a:solidFill>
                  <a:schemeClr val="bg1">
                    <a:lumMod val="50000"/>
                  </a:schemeClr>
                </a:solidFill>
                <a:latin typeface="Georgia" pitchFamily="18" charset="0"/>
              </a:rPr>
              <a:t>JAVA</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31151800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CaixaDeTexto 13"/>
          <p:cNvSpPr txBox="1"/>
          <p:nvPr/>
        </p:nvSpPr>
        <p:spPr>
          <a:xfrm>
            <a:off x="435236" y="1570598"/>
            <a:ext cx="3844674" cy="923330"/>
          </a:xfrm>
          <a:prstGeom prst="rect">
            <a:avLst/>
          </a:prstGeom>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just"/>
            <a:r>
              <a:rPr lang="pt-BR" dirty="0" smtClean="0">
                <a:solidFill>
                  <a:sysClr val="windowText" lastClr="000000"/>
                </a:solidFill>
              </a:rPr>
              <a:t>	Vamos criar uma classe chamada Conta, que irá representar uma conta bancária.</a:t>
            </a:r>
            <a:endParaRPr lang="pt-BR" dirty="0">
              <a:solidFill>
                <a:sysClr val="windowText" lastClr="000000"/>
              </a:solidFill>
            </a:endParaRPr>
          </a:p>
        </p:txBody>
      </p:sp>
      <p:sp>
        <p:nvSpPr>
          <p:cNvPr id="15" name="Retângulo 14"/>
          <p:cNvSpPr/>
          <p:nvPr/>
        </p:nvSpPr>
        <p:spPr>
          <a:xfrm>
            <a:off x="5204849" y="2654910"/>
            <a:ext cx="2646549" cy="286232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solidFill>
                  <a:schemeClr val="accent3">
                    <a:lumMod val="50000"/>
                  </a:schemeClr>
                </a:solidFill>
              </a:rPr>
              <a:t>public</a:t>
            </a:r>
            <a:r>
              <a:rPr lang="pt-BR" b="1" dirty="0" smtClean="0"/>
              <a:t> </a:t>
            </a:r>
            <a:r>
              <a:rPr lang="pt-BR" b="1" dirty="0" err="1">
                <a:solidFill>
                  <a:schemeClr val="accent1">
                    <a:lumMod val="75000"/>
                  </a:schemeClr>
                </a:solidFill>
              </a:rPr>
              <a:t>class</a:t>
            </a:r>
            <a:r>
              <a:rPr lang="pt-BR" b="1" dirty="0"/>
              <a:t> </a:t>
            </a:r>
            <a:r>
              <a:rPr lang="pt-BR" b="1" dirty="0">
                <a:solidFill>
                  <a:schemeClr val="accent6"/>
                </a:solidFill>
              </a:rPr>
              <a:t>Conta</a:t>
            </a:r>
            <a:r>
              <a:rPr lang="pt-BR" b="1" dirty="0"/>
              <a:t> {</a:t>
            </a:r>
          </a:p>
          <a:p>
            <a:endParaRPr lang="pt-BR" dirty="0"/>
          </a:p>
          <a:p>
            <a:r>
              <a:rPr lang="pt-BR" dirty="0" smtClean="0"/>
              <a:t>	</a:t>
            </a:r>
            <a:r>
              <a:rPr lang="pt-BR" b="1" dirty="0" smtClean="0"/>
              <a:t>//</a:t>
            </a:r>
            <a:r>
              <a:rPr lang="pt-BR" b="1" dirty="0"/>
              <a:t>atributos</a:t>
            </a:r>
          </a:p>
          <a:p>
            <a:r>
              <a:rPr lang="pt-BR" b="1" dirty="0" smtClean="0"/>
              <a:t>	</a:t>
            </a:r>
            <a:r>
              <a:rPr lang="pt-BR" b="1" dirty="0" err="1" smtClean="0"/>
              <a:t>int</a:t>
            </a:r>
            <a:r>
              <a:rPr lang="pt-BR" dirty="0" smtClean="0"/>
              <a:t> </a:t>
            </a:r>
            <a:r>
              <a:rPr lang="pt-BR" dirty="0"/>
              <a:t>numero;</a:t>
            </a:r>
          </a:p>
          <a:p>
            <a:r>
              <a:rPr lang="pt-BR" dirty="0" smtClean="0"/>
              <a:t>	</a:t>
            </a:r>
            <a:r>
              <a:rPr lang="pt-BR" b="1" dirty="0" smtClean="0"/>
              <a:t>String</a:t>
            </a:r>
            <a:r>
              <a:rPr lang="pt-BR" dirty="0" smtClean="0"/>
              <a:t> </a:t>
            </a:r>
            <a:r>
              <a:rPr lang="pt-BR" dirty="0"/>
              <a:t>dono;</a:t>
            </a:r>
          </a:p>
          <a:p>
            <a:r>
              <a:rPr lang="pt-BR" dirty="0" smtClean="0"/>
              <a:t>	</a:t>
            </a:r>
            <a:r>
              <a:rPr lang="pt-BR" b="1" dirty="0" err="1" smtClean="0"/>
              <a:t>double</a:t>
            </a:r>
            <a:r>
              <a:rPr lang="pt-BR" dirty="0" smtClean="0"/>
              <a:t> </a:t>
            </a:r>
            <a:r>
              <a:rPr lang="pt-BR" dirty="0"/>
              <a:t>saldo;</a:t>
            </a:r>
          </a:p>
          <a:p>
            <a:r>
              <a:rPr lang="pt-BR" dirty="0" smtClean="0"/>
              <a:t>	</a:t>
            </a:r>
            <a:r>
              <a:rPr lang="pt-BR" b="1" dirty="0" err="1" smtClean="0"/>
              <a:t>double</a:t>
            </a:r>
            <a:r>
              <a:rPr lang="pt-BR" dirty="0" smtClean="0"/>
              <a:t> </a:t>
            </a:r>
            <a:r>
              <a:rPr lang="pt-BR" dirty="0"/>
              <a:t>limite;</a:t>
            </a:r>
          </a:p>
          <a:p>
            <a:r>
              <a:rPr lang="pt-BR" dirty="0" smtClean="0"/>
              <a:t>	</a:t>
            </a:r>
            <a:r>
              <a:rPr lang="pt-BR" b="1" dirty="0" err="1" smtClean="0"/>
              <a:t>double</a:t>
            </a:r>
            <a:r>
              <a:rPr lang="pt-BR" dirty="0" smtClean="0"/>
              <a:t> </a:t>
            </a:r>
            <a:r>
              <a:rPr lang="pt-BR" dirty="0"/>
              <a:t>salario;</a:t>
            </a:r>
          </a:p>
          <a:p>
            <a:pPr algn="just">
              <a:lnSpc>
                <a:spcPct val="200000"/>
              </a:lnSpc>
            </a:pPr>
            <a:r>
              <a:rPr lang="pt-BR" b="1" dirty="0" smtClean="0"/>
              <a:t>}</a:t>
            </a:r>
            <a:endParaRPr lang="pt-BR" b="1" dirty="0"/>
          </a:p>
        </p:txBody>
      </p:sp>
      <p:cxnSp>
        <p:nvCxnSpPr>
          <p:cNvPr id="16" name="Conector de seta reta 15"/>
          <p:cNvCxnSpPr/>
          <p:nvPr/>
        </p:nvCxnSpPr>
        <p:spPr>
          <a:xfrm flipH="1">
            <a:off x="4572001" y="3010758"/>
            <a:ext cx="244827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CaixaDeTexto 16"/>
          <p:cNvSpPr txBox="1"/>
          <p:nvPr/>
        </p:nvSpPr>
        <p:spPr>
          <a:xfrm>
            <a:off x="3460737" y="2650718"/>
            <a:ext cx="1327287" cy="646331"/>
          </a:xfrm>
          <a:prstGeom prst="rect">
            <a:avLst/>
          </a:prstGeom>
          <a:noFill/>
        </p:spPr>
        <p:txBody>
          <a:bodyPr wrap="square" rtlCol="0">
            <a:spAutoFit/>
          </a:bodyPr>
          <a:lstStyle/>
          <a:p>
            <a:r>
              <a:rPr lang="pt-BR" dirty="0" smtClean="0"/>
              <a:t>Declaração da Classe</a:t>
            </a:r>
            <a:endParaRPr lang="pt-BR" dirty="0"/>
          </a:p>
        </p:txBody>
      </p:sp>
      <p:cxnSp>
        <p:nvCxnSpPr>
          <p:cNvPr id="18" name="Conector de seta reta 17"/>
          <p:cNvCxnSpPr/>
          <p:nvPr/>
        </p:nvCxnSpPr>
        <p:spPr>
          <a:xfrm flipV="1">
            <a:off x="5642327" y="2218670"/>
            <a:ext cx="0" cy="43624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9" name="CaixaDeTexto 18"/>
          <p:cNvSpPr txBox="1"/>
          <p:nvPr/>
        </p:nvSpPr>
        <p:spPr>
          <a:xfrm>
            <a:off x="4427984" y="1580096"/>
            <a:ext cx="4345142" cy="646331"/>
          </a:xfrm>
          <a:prstGeom prst="rect">
            <a:avLst/>
          </a:prstGeom>
          <a:noFill/>
        </p:spPr>
        <p:txBody>
          <a:bodyPr wrap="square" rtlCol="0">
            <a:spAutoFit/>
          </a:bodyPr>
          <a:lstStyle/>
          <a:p>
            <a:r>
              <a:rPr lang="pt-BR" dirty="0" smtClean="0"/>
              <a:t>Indica que a Classe é pública, ou seja, vista por todo o programa.</a:t>
            </a:r>
            <a:endParaRPr lang="pt-BR" dirty="0"/>
          </a:p>
        </p:txBody>
      </p:sp>
      <p:pic>
        <p:nvPicPr>
          <p:cNvPr id="2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2368" t="20700" r="55604" b="54688"/>
          <a:stretch/>
        </p:blipFill>
        <p:spPr bwMode="auto">
          <a:xfrm>
            <a:off x="1468252" y="2654910"/>
            <a:ext cx="1564909" cy="18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07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1" name="Retângulo 20"/>
          <p:cNvSpPr/>
          <p:nvPr/>
        </p:nvSpPr>
        <p:spPr>
          <a:xfrm>
            <a:off x="251520" y="1627059"/>
            <a:ext cx="4882643"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t>public</a:t>
            </a:r>
            <a:r>
              <a:rPr lang="pt-BR" b="1" dirty="0" smtClean="0"/>
              <a:t> </a:t>
            </a:r>
            <a:r>
              <a:rPr lang="pt-BR" b="1" dirty="0" err="1"/>
              <a:t>class</a:t>
            </a:r>
            <a:r>
              <a:rPr lang="pt-BR" b="1" dirty="0"/>
              <a:t> Conta </a:t>
            </a:r>
            <a:r>
              <a:rPr lang="pt-BR" b="1" dirty="0" smtClean="0"/>
              <a:t>{</a:t>
            </a:r>
            <a:endParaRPr lang="pt-BR" dirty="0"/>
          </a:p>
          <a:p>
            <a:r>
              <a:rPr lang="pt-BR" dirty="0" smtClean="0"/>
              <a:t>	</a:t>
            </a:r>
          </a:p>
          <a:p>
            <a:r>
              <a:rPr lang="pt-BR" dirty="0"/>
              <a:t> </a:t>
            </a:r>
            <a:r>
              <a:rPr lang="pt-BR" dirty="0" smtClean="0"/>
              <a:t>           </a:t>
            </a:r>
            <a:r>
              <a:rPr lang="pt-BR" b="1" dirty="0" err="1" smtClean="0">
                <a:solidFill>
                  <a:schemeClr val="accent3">
                    <a:lumMod val="50000"/>
                  </a:schemeClr>
                </a:solidFill>
              </a:rPr>
              <a:t>public</a:t>
            </a:r>
            <a:r>
              <a:rPr lang="pt-BR" b="1" dirty="0" smtClean="0">
                <a:solidFill>
                  <a:schemeClr val="accent3">
                    <a:lumMod val="50000"/>
                  </a:schemeClr>
                </a:solidFill>
              </a:rPr>
              <a:t> </a:t>
            </a:r>
            <a:r>
              <a:rPr lang="pt-BR" b="1" dirty="0" err="1">
                <a:solidFill>
                  <a:schemeClr val="accent1">
                    <a:lumMod val="75000"/>
                  </a:schemeClr>
                </a:solidFill>
              </a:rPr>
              <a:t>boolean</a:t>
            </a:r>
            <a:r>
              <a:rPr lang="pt-BR" b="1" dirty="0">
                <a:solidFill>
                  <a:schemeClr val="accent1">
                    <a:lumMod val="75000"/>
                  </a:schemeClr>
                </a:solidFill>
              </a:rPr>
              <a:t> </a:t>
            </a:r>
            <a:r>
              <a:rPr lang="pt-BR" b="1" dirty="0" smtClean="0">
                <a:solidFill>
                  <a:schemeClr val="accent6">
                    <a:lumMod val="75000"/>
                  </a:schemeClr>
                </a:solidFill>
              </a:rPr>
              <a:t>sacar</a:t>
            </a:r>
            <a:r>
              <a:rPr lang="pt-BR" b="1" dirty="0" smtClean="0"/>
              <a:t>(</a:t>
            </a:r>
            <a:r>
              <a:rPr lang="pt-BR" b="1" dirty="0" err="1" smtClean="0">
                <a:solidFill>
                  <a:schemeClr val="accent4">
                    <a:lumMod val="75000"/>
                  </a:schemeClr>
                </a:solidFill>
              </a:rPr>
              <a:t>double</a:t>
            </a:r>
            <a:r>
              <a:rPr lang="pt-BR" b="1" dirty="0" smtClean="0"/>
              <a:t> </a:t>
            </a:r>
            <a:r>
              <a:rPr lang="pt-BR" b="1" dirty="0">
                <a:solidFill>
                  <a:schemeClr val="accent2">
                    <a:lumMod val="75000"/>
                  </a:schemeClr>
                </a:solidFill>
              </a:rPr>
              <a:t>valor</a:t>
            </a:r>
            <a:r>
              <a:rPr lang="pt-BR" b="1" dirty="0"/>
              <a:t>){</a:t>
            </a:r>
          </a:p>
          <a:p>
            <a:r>
              <a:rPr lang="pt-BR" b="1" dirty="0" smtClean="0"/>
              <a:t>	    </a:t>
            </a:r>
            <a:r>
              <a:rPr lang="pt-BR" dirty="0" err="1" smtClean="0"/>
              <a:t>if</a:t>
            </a:r>
            <a:r>
              <a:rPr lang="pt-BR" dirty="0" smtClean="0"/>
              <a:t>(saldo </a:t>
            </a:r>
            <a:r>
              <a:rPr lang="pt-BR" dirty="0"/>
              <a:t>&lt; </a:t>
            </a:r>
            <a:r>
              <a:rPr lang="pt-BR" dirty="0" smtClean="0"/>
              <a:t>valor)  </a:t>
            </a:r>
            <a:r>
              <a:rPr lang="pt-BR" dirty="0" err="1" smtClean="0"/>
              <a:t>return</a:t>
            </a:r>
            <a:r>
              <a:rPr lang="pt-BR" dirty="0" smtClean="0"/>
              <a:t> </a:t>
            </a:r>
            <a:r>
              <a:rPr lang="pt-BR" dirty="0"/>
              <a:t>false;</a:t>
            </a:r>
          </a:p>
          <a:p>
            <a:r>
              <a:rPr lang="pt-BR" dirty="0" smtClean="0"/>
              <a:t>	    saldo </a:t>
            </a:r>
            <a:r>
              <a:rPr lang="pt-BR" dirty="0"/>
              <a:t>-= valor;</a:t>
            </a:r>
          </a:p>
          <a:p>
            <a:r>
              <a:rPr lang="pt-BR" dirty="0" smtClean="0"/>
              <a:t>	    </a:t>
            </a:r>
            <a:r>
              <a:rPr lang="pt-BR" b="1" dirty="0" err="1" smtClean="0">
                <a:solidFill>
                  <a:schemeClr val="tx2">
                    <a:lumMod val="75000"/>
                  </a:schemeClr>
                </a:solidFill>
              </a:rPr>
              <a:t>return</a:t>
            </a:r>
            <a:r>
              <a:rPr lang="pt-BR" dirty="0" smtClean="0">
                <a:solidFill>
                  <a:schemeClr val="tx2">
                    <a:lumMod val="75000"/>
                  </a:schemeClr>
                </a:solidFill>
              </a:rPr>
              <a:t> </a:t>
            </a:r>
            <a:r>
              <a:rPr lang="pt-BR" dirty="0" err="1"/>
              <a:t>true</a:t>
            </a:r>
            <a:r>
              <a:rPr lang="pt-BR" dirty="0" smtClean="0"/>
              <a:t>;</a:t>
            </a:r>
            <a:endParaRPr lang="pt-BR" dirty="0"/>
          </a:p>
          <a:p>
            <a:r>
              <a:rPr lang="pt-BR" dirty="0"/>
              <a:t> </a:t>
            </a:r>
            <a:r>
              <a:rPr lang="pt-BR" dirty="0" smtClean="0"/>
              <a:t>            }</a:t>
            </a:r>
            <a:endParaRPr lang="pt-BR" dirty="0"/>
          </a:p>
          <a:p>
            <a:r>
              <a:rPr lang="pt-BR" b="1" dirty="0"/>
              <a:t> </a:t>
            </a:r>
            <a:r>
              <a:rPr lang="pt-BR" b="1" dirty="0" smtClean="0"/>
              <a:t>            </a:t>
            </a:r>
            <a:r>
              <a:rPr lang="pt-BR" b="1" dirty="0" err="1" smtClean="0">
                <a:solidFill>
                  <a:schemeClr val="accent3">
                    <a:lumMod val="50000"/>
                  </a:schemeClr>
                </a:solidFill>
              </a:rPr>
              <a:t>public</a:t>
            </a:r>
            <a:r>
              <a:rPr lang="pt-BR" b="1" dirty="0" smtClean="0">
                <a:solidFill>
                  <a:schemeClr val="accent3">
                    <a:lumMod val="50000"/>
                  </a:schemeClr>
                </a:solidFill>
              </a:rPr>
              <a:t> </a:t>
            </a:r>
            <a:r>
              <a:rPr lang="pt-BR" b="1" dirty="0" err="1">
                <a:solidFill>
                  <a:schemeClr val="accent1">
                    <a:lumMod val="75000"/>
                  </a:schemeClr>
                </a:solidFill>
              </a:rPr>
              <a:t>void</a:t>
            </a:r>
            <a:r>
              <a:rPr lang="pt-BR" b="1" dirty="0">
                <a:solidFill>
                  <a:schemeClr val="accent1">
                    <a:lumMod val="75000"/>
                  </a:schemeClr>
                </a:solidFill>
              </a:rPr>
              <a:t> </a:t>
            </a:r>
            <a:r>
              <a:rPr lang="pt-BR" b="1" dirty="0" smtClean="0">
                <a:solidFill>
                  <a:schemeClr val="accent6">
                    <a:lumMod val="75000"/>
                  </a:schemeClr>
                </a:solidFill>
              </a:rPr>
              <a:t>depositar</a:t>
            </a:r>
            <a:r>
              <a:rPr lang="pt-BR" b="1" dirty="0" smtClean="0"/>
              <a:t>(</a:t>
            </a:r>
            <a:r>
              <a:rPr lang="pt-BR" b="1" dirty="0" err="1" smtClean="0">
                <a:solidFill>
                  <a:schemeClr val="accent4">
                    <a:lumMod val="75000"/>
                  </a:schemeClr>
                </a:solidFill>
              </a:rPr>
              <a:t>double</a:t>
            </a:r>
            <a:r>
              <a:rPr lang="pt-BR" b="1" dirty="0" smtClean="0"/>
              <a:t> </a:t>
            </a:r>
            <a:r>
              <a:rPr lang="pt-BR" b="1" dirty="0">
                <a:solidFill>
                  <a:schemeClr val="accent2">
                    <a:lumMod val="75000"/>
                  </a:schemeClr>
                </a:solidFill>
              </a:rPr>
              <a:t>quantidade</a:t>
            </a:r>
            <a:r>
              <a:rPr lang="pt-BR" b="1" dirty="0"/>
              <a:t>){</a:t>
            </a:r>
          </a:p>
          <a:p>
            <a:r>
              <a:rPr lang="pt-BR" dirty="0" smtClean="0"/>
              <a:t>	    saldo </a:t>
            </a:r>
            <a:r>
              <a:rPr lang="pt-BR" dirty="0"/>
              <a:t>+= quantidade;</a:t>
            </a:r>
          </a:p>
          <a:p>
            <a:r>
              <a:rPr lang="pt-BR" dirty="0"/>
              <a:t> </a:t>
            </a:r>
            <a:r>
              <a:rPr lang="pt-BR" dirty="0" smtClean="0"/>
              <a:t>            }</a:t>
            </a:r>
          </a:p>
          <a:p>
            <a:r>
              <a:rPr lang="pt-BR" dirty="0" smtClean="0"/>
              <a:t>}</a:t>
            </a:r>
            <a:endParaRPr lang="pt-BR" dirty="0"/>
          </a:p>
        </p:txBody>
      </p:sp>
      <p:sp>
        <p:nvSpPr>
          <p:cNvPr id="22" name="CaixaDeTexto 21"/>
          <p:cNvSpPr txBox="1"/>
          <p:nvPr/>
        </p:nvSpPr>
        <p:spPr>
          <a:xfrm>
            <a:off x="395537" y="980728"/>
            <a:ext cx="7920880" cy="646331"/>
          </a:xfrm>
          <a:prstGeom prst="rect">
            <a:avLst/>
          </a:prstGeom>
          <a:noFill/>
        </p:spPr>
        <p:txBody>
          <a:bodyPr wrap="square" rtlCol="0">
            <a:spAutoFit/>
          </a:bodyPr>
          <a:lstStyle/>
          <a:p>
            <a:pPr algn="just"/>
            <a:r>
              <a:rPr lang="pt-BR" dirty="0" smtClean="0"/>
              <a:t>	Uma conta bancária poderá ter dinheiro sacado ou depositado, as ações de sacar e depositar, são representadas pelos métodos </a:t>
            </a:r>
            <a:r>
              <a:rPr lang="pt-BR" b="1" dirty="0" smtClean="0"/>
              <a:t>sacar() </a:t>
            </a:r>
            <a:r>
              <a:rPr lang="pt-BR" dirty="0" smtClean="0"/>
              <a:t>e </a:t>
            </a:r>
            <a:r>
              <a:rPr lang="pt-BR" b="1" dirty="0" smtClean="0"/>
              <a:t>depositar().</a:t>
            </a:r>
            <a:endParaRPr lang="pt-BR" dirty="0"/>
          </a:p>
        </p:txBody>
      </p:sp>
      <p:sp>
        <p:nvSpPr>
          <p:cNvPr id="23" name="Retângulo 22"/>
          <p:cNvSpPr/>
          <p:nvPr/>
        </p:nvSpPr>
        <p:spPr>
          <a:xfrm>
            <a:off x="881334" y="4766380"/>
            <a:ext cx="7295421" cy="14773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pt-BR" b="1" dirty="0" smtClean="0"/>
              <a:t>Para declarar um método:</a:t>
            </a:r>
            <a:endParaRPr lang="pt-BR" dirty="0" smtClean="0"/>
          </a:p>
          <a:p>
            <a:r>
              <a:rPr lang="pt-BR" dirty="0"/>
              <a:t> </a:t>
            </a:r>
            <a:r>
              <a:rPr lang="pt-BR" dirty="0" smtClean="0"/>
              <a:t>              </a:t>
            </a:r>
            <a:r>
              <a:rPr lang="pt-BR" b="1" dirty="0" err="1" smtClean="0">
                <a:solidFill>
                  <a:schemeClr val="accent3">
                    <a:lumMod val="50000"/>
                  </a:schemeClr>
                </a:solidFill>
              </a:rPr>
              <a:t>public|private|protect</a:t>
            </a:r>
            <a:r>
              <a:rPr lang="pt-BR" b="1" dirty="0" smtClean="0">
                <a:solidFill>
                  <a:schemeClr val="accent3">
                    <a:lumMod val="50000"/>
                  </a:schemeClr>
                </a:solidFill>
              </a:rPr>
              <a:t> </a:t>
            </a:r>
            <a:r>
              <a:rPr lang="pt-BR" b="1" dirty="0" err="1" smtClean="0">
                <a:solidFill>
                  <a:schemeClr val="accent1">
                    <a:lumMod val="75000"/>
                  </a:schemeClr>
                </a:solidFill>
              </a:rPr>
              <a:t>tipoRetorno</a:t>
            </a:r>
            <a:r>
              <a:rPr lang="pt-BR" b="1" dirty="0" smtClean="0">
                <a:solidFill>
                  <a:schemeClr val="accent1">
                    <a:lumMod val="75000"/>
                  </a:schemeClr>
                </a:solidFill>
              </a:rPr>
              <a:t> </a:t>
            </a:r>
            <a:r>
              <a:rPr lang="pt-BR" b="1" dirty="0" smtClean="0">
                <a:solidFill>
                  <a:schemeClr val="accent6">
                    <a:lumMod val="75000"/>
                  </a:schemeClr>
                </a:solidFill>
              </a:rPr>
              <a:t>nome</a:t>
            </a:r>
            <a:r>
              <a:rPr lang="pt-BR" b="1" dirty="0" smtClean="0"/>
              <a:t>(</a:t>
            </a:r>
            <a:r>
              <a:rPr lang="pt-BR" b="1" dirty="0" smtClean="0">
                <a:solidFill>
                  <a:schemeClr val="accent2">
                    <a:lumMod val="75000"/>
                  </a:schemeClr>
                </a:solidFill>
              </a:rPr>
              <a:t>[parâmetros]</a:t>
            </a:r>
            <a:r>
              <a:rPr lang="pt-BR" b="1" dirty="0" smtClean="0"/>
              <a:t>){</a:t>
            </a:r>
            <a:endParaRPr lang="pt-BR" b="1" dirty="0"/>
          </a:p>
          <a:p>
            <a:r>
              <a:rPr lang="pt-BR" b="1" dirty="0" smtClean="0"/>
              <a:t>	    </a:t>
            </a:r>
            <a:r>
              <a:rPr lang="pt-BR" dirty="0" smtClean="0"/>
              <a:t>//conteúdo</a:t>
            </a:r>
            <a:endParaRPr lang="pt-BR" dirty="0"/>
          </a:p>
          <a:p>
            <a:r>
              <a:rPr lang="pt-BR" dirty="0" smtClean="0"/>
              <a:t>	    [</a:t>
            </a:r>
            <a:r>
              <a:rPr lang="pt-BR" b="1" dirty="0" err="1" smtClean="0">
                <a:solidFill>
                  <a:schemeClr val="tx2">
                    <a:lumMod val="75000"/>
                  </a:schemeClr>
                </a:solidFill>
              </a:rPr>
              <a:t>return</a:t>
            </a:r>
            <a:r>
              <a:rPr lang="pt-BR" dirty="0" smtClean="0">
                <a:solidFill>
                  <a:schemeClr val="tx2">
                    <a:lumMod val="75000"/>
                  </a:schemeClr>
                </a:solidFill>
              </a:rPr>
              <a:t> </a:t>
            </a:r>
            <a:r>
              <a:rPr lang="pt-BR" dirty="0" smtClean="0"/>
              <a:t>retorno];</a:t>
            </a:r>
            <a:endParaRPr lang="pt-BR" dirty="0"/>
          </a:p>
          <a:p>
            <a:r>
              <a:rPr lang="pt-BR" dirty="0" smtClean="0"/>
              <a:t>	}</a:t>
            </a:r>
            <a:endParaRPr lang="pt-BR" dirty="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9659" t="46807" r="47830" b="25258"/>
          <a:stretch/>
        </p:blipFill>
        <p:spPr bwMode="auto">
          <a:xfrm>
            <a:off x="5462346" y="2348880"/>
            <a:ext cx="2928885" cy="2043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3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22" name="CaixaDeTexto 21"/>
          <p:cNvSpPr txBox="1"/>
          <p:nvPr/>
        </p:nvSpPr>
        <p:spPr>
          <a:xfrm>
            <a:off x="395537" y="1126485"/>
            <a:ext cx="7920880" cy="646331"/>
          </a:xfrm>
          <a:prstGeom prst="rect">
            <a:avLst/>
          </a:prstGeom>
          <a:noFill/>
        </p:spPr>
        <p:txBody>
          <a:bodyPr wrap="square" rtlCol="0">
            <a:spAutoFit/>
          </a:bodyPr>
          <a:lstStyle/>
          <a:p>
            <a:pPr algn="just"/>
            <a:r>
              <a:rPr lang="pt-BR" dirty="0" smtClean="0"/>
              <a:t>	</a:t>
            </a:r>
            <a:r>
              <a:rPr lang="pt-BR" b="1" dirty="0"/>
              <a:t>!</a:t>
            </a:r>
            <a:r>
              <a:rPr lang="pt-BR" dirty="0"/>
              <a:t>Assim como você não  pode dirigir um desenho de engenharia de um carro, você não  pode 'dirigir' uma classe.</a:t>
            </a:r>
            <a:r>
              <a:rPr lang="pt-BR" b="1" dirty="0"/>
              <a:t>!</a:t>
            </a:r>
            <a:endParaRPr lang="pt-BR" dirty="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9659" t="46807" r="47830" b="25258"/>
          <a:stretch/>
        </p:blipFill>
        <p:spPr bwMode="auto">
          <a:xfrm>
            <a:off x="490987" y="3140968"/>
            <a:ext cx="2928885" cy="2043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tângulo 12"/>
          <p:cNvSpPr/>
          <p:nvPr/>
        </p:nvSpPr>
        <p:spPr>
          <a:xfrm>
            <a:off x="3740573" y="2993987"/>
            <a:ext cx="4827872" cy="233910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ContaTeste</a:t>
            </a:r>
            <a:r>
              <a:rPr lang="pt-BR" b="1" dirty="0"/>
              <a:t> {</a:t>
            </a:r>
          </a:p>
          <a:p>
            <a:endParaRPr lang="pt-BR" dirty="0"/>
          </a:p>
          <a:p>
            <a:r>
              <a:rPr lang="en-US" b="1" dirty="0" smtClean="0"/>
              <a:t>     public </a:t>
            </a:r>
            <a:r>
              <a:rPr lang="en-US" b="1" dirty="0"/>
              <a:t>static void main(String[] </a:t>
            </a:r>
            <a:r>
              <a:rPr lang="en-US" b="1" dirty="0" err="1"/>
              <a:t>args</a:t>
            </a:r>
            <a:r>
              <a:rPr lang="en-US" b="1" dirty="0"/>
              <a:t>) {</a:t>
            </a:r>
          </a:p>
          <a:p>
            <a:endParaRPr lang="pt-BR" dirty="0"/>
          </a:p>
          <a:p>
            <a:r>
              <a:rPr lang="pt-BR" dirty="0" smtClean="0"/>
              <a:t>                 	</a:t>
            </a:r>
            <a:r>
              <a:rPr lang="pt-BR" sz="2000" b="1" dirty="0" smtClean="0">
                <a:solidFill>
                  <a:schemeClr val="accent3">
                    <a:lumMod val="75000"/>
                  </a:schemeClr>
                </a:solidFill>
              </a:rPr>
              <a:t>Conta</a:t>
            </a:r>
            <a:r>
              <a:rPr lang="pt-BR" sz="2000" b="1" dirty="0" smtClean="0"/>
              <a:t> </a:t>
            </a:r>
            <a:r>
              <a:rPr lang="pt-BR" sz="2000" b="1" dirty="0" err="1">
                <a:solidFill>
                  <a:schemeClr val="accent6">
                    <a:lumMod val="75000"/>
                  </a:schemeClr>
                </a:solidFill>
              </a:rPr>
              <a:t>minhaConta</a:t>
            </a:r>
            <a:r>
              <a:rPr lang="pt-BR" sz="2000" b="1" dirty="0"/>
              <a:t> = </a:t>
            </a:r>
            <a:r>
              <a:rPr lang="pt-BR" sz="2000" b="1" dirty="0">
                <a:solidFill>
                  <a:schemeClr val="accent1"/>
                </a:solidFill>
              </a:rPr>
              <a:t>new</a:t>
            </a:r>
            <a:r>
              <a:rPr lang="pt-BR" sz="2000" b="1" dirty="0"/>
              <a:t> </a:t>
            </a:r>
            <a:r>
              <a:rPr lang="pt-BR" sz="2000" b="1" dirty="0">
                <a:solidFill>
                  <a:schemeClr val="accent3">
                    <a:lumMod val="75000"/>
                  </a:schemeClr>
                </a:solidFill>
              </a:rPr>
              <a:t>Conta</a:t>
            </a:r>
            <a:r>
              <a:rPr lang="pt-BR" sz="2000" b="1" dirty="0"/>
              <a:t>();</a:t>
            </a:r>
          </a:p>
          <a:p>
            <a:endParaRPr lang="pt-BR" dirty="0"/>
          </a:p>
          <a:p>
            <a:r>
              <a:rPr lang="pt-BR" dirty="0" smtClean="0"/>
              <a:t>     }</a:t>
            </a:r>
          </a:p>
          <a:p>
            <a:r>
              <a:rPr lang="pt-BR" dirty="0"/>
              <a:t>}</a:t>
            </a:r>
          </a:p>
        </p:txBody>
      </p:sp>
      <p:cxnSp>
        <p:nvCxnSpPr>
          <p:cNvPr id="14" name="Conector de seta reta 13"/>
          <p:cNvCxnSpPr/>
          <p:nvPr/>
        </p:nvCxnSpPr>
        <p:spPr>
          <a:xfrm flipH="1">
            <a:off x="3383869" y="4311098"/>
            <a:ext cx="1224136"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5" name="Retângulo 14"/>
          <p:cNvSpPr/>
          <p:nvPr/>
        </p:nvSpPr>
        <p:spPr>
          <a:xfrm>
            <a:off x="1920085" y="2060848"/>
            <a:ext cx="4871783" cy="369332"/>
          </a:xfrm>
          <a:prstGeom prst="rect">
            <a:avLst/>
          </a:prstGeom>
        </p:spPr>
        <p:txBody>
          <a:bodyPr wrap="none">
            <a:spAutoFit/>
          </a:bodyPr>
          <a:lstStyle/>
          <a:p>
            <a:r>
              <a:rPr lang="pt-BR" b="1" dirty="0" smtClean="0">
                <a:solidFill>
                  <a:schemeClr val="accent3">
                    <a:lumMod val="75000"/>
                  </a:schemeClr>
                </a:solidFill>
              </a:rPr>
              <a:t>Classe</a:t>
            </a:r>
            <a:r>
              <a:rPr lang="pt-BR" b="1" dirty="0" smtClean="0"/>
              <a:t> </a:t>
            </a:r>
            <a:r>
              <a:rPr lang="pt-BR" b="1" dirty="0" err="1" smtClean="0">
                <a:solidFill>
                  <a:schemeClr val="accent6">
                    <a:lumMod val="75000"/>
                  </a:schemeClr>
                </a:solidFill>
              </a:rPr>
              <a:t>nomeObjeto</a:t>
            </a:r>
            <a:r>
              <a:rPr lang="pt-BR" b="1" dirty="0" smtClean="0"/>
              <a:t> </a:t>
            </a:r>
            <a:r>
              <a:rPr lang="pt-BR" b="1" dirty="0"/>
              <a:t>= </a:t>
            </a:r>
            <a:r>
              <a:rPr lang="pt-BR" b="1" dirty="0">
                <a:solidFill>
                  <a:schemeClr val="accent1"/>
                </a:solidFill>
              </a:rPr>
              <a:t>new</a:t>
            </a:r>
            <a:r>
              <a:rPr lang="pt-BR" b="1" dirty="0"/>
              <a:t> </a:t>
            </a:r>
            <a:r>
              <a:rPr lang="pt-BR" b="1" dirty="0" smtClean="0">
                <a:solidFill>
                  <a:schemeClr val="accent3">
                    <a:lumMod val="75000"/>
                  </a:schemeClr>
                </a:solidFill>
              </a:rPr>
              <a:t>Classe</a:t>
            </a:r>
            <a:r>
              <a:rPr lang="pt-BR" b="1" dirty="0" smtClean="0"/>
              <a:t>( [</a:t>
            </a:r>
            <a:r>
              <a:rPr lang="pt-BR" b="1" dirty="0" err="1" smtClean="0"/>
              <a:t>parametros</a:t>
            </a:r>
            <a:r>
              <a:rPr lang="pt-BR" b="1" dirty="0" smtClean="0"/>
              <a:t>] );</a:t>
            </a:r>
            <a:endParaRPr lang="pt-BR" b="1" dirty="0"/>
          </a:p>
        </p:txBody>
      </p:sp>
    </p:spTree>
    <p:extLst>
      <p:ext uri="{BB962C8B-B14F-4D97-AF65-F5344CB8AC3E}">
        <p14:creationId xmlns:p14="http://schemas.microsoft.com/office/powerpoint/2010/main" val="124202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6" name="Retângulo 15"/>
          <p:cNvSpPr/>
          <p:nvPr/>
        </p:nvSpPr>
        <p:spPr>
          <a:xfrm>
            <a:off x="467544" y="1196752"/>
            <a:ext cx="8136904" cy="483209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a:t>
            </a:r>
            <a:r>
              <a:rPr lang="en-US" b="1" dirty="0" smtClean="0"/>
              <a:t>ublic class </a:t>
            </a:r>
            <a:r>
              <a:rPr lang="en-US" b="1" dirty="0" err="1" smtClean="0"/>
              <a:t>ContaTeste</a:t>
            </a:r>
            <a:r>
              <a:rPr lang="en-US" b="1" dirty="0" smtClean="0"/>
              <a:t>{</a:t>
            </a:r>
          </a:p>
          <a:p>
            <a:r>
              <a:rPr lang="en-US" b="1" dirty="0" smtClean="0"/>
              <a:t>  public </a:t>
            </a:r>
            <a:r>
              <a:rPr lang="en-US" b="1" dirty="0"/>
              <a:t>static void main(String[] </a:t>
            </a:r>
            <a:r>
              <a:rPr lang="en-US" b="1" dirty="0" err="1"/>
              <a:t>args</a:t>
            </a:r>
            <a:r>
              <a:rPr lang="en-US" b="1" dirty="0"/>
              <a:t>) </a:t>
            </a:r>
            <a:r>
              <a:rPr lang="en-US" b="1" dirty="0" smtClean="0"/>
              <a:t>{</a:t>
            </a:r>
          </a:p>
          <a:p>
            <a:endParaRPr lang="pt-BR" dirty="0"/>
          </a:p>
          <a:p>
            <a:r>
              <a:rPr lang="pt-BR" sz="2000" b="1" dirty="0" smtClean="0">
                <a:solidFill>
                  <a:schemeClr val="accent3">
                    <a:lumMod val="75000"/>
                  </a:schemeClr>
                </a:solidFill>
              </a:rPr>
              <a:t>    Conta</a:t>
            </a:r>
            <a:r>
              <a:rPr lang="pt-BR" sz="2000" b="1" dirty="0" smtClean="0"/>
              <a:t> </a:t>
            </a:r>
            <a:r>
              <a:rPr lang="pt-BR" sz="2000" b="1" dirty="0" err="1">
                <a:solidFill>
                  <a:schemeClr val="accent6"/>
                </a:solidFill>
              </a:rPr>
              <a:t>minhaConta</a:t>
            </a:r>
            <a:r>
              <a:rPr lang="pt-BR" sz="2000" b="1" dirty="0"/>
              <a:t> = </a:t>
            </a:r>
            <a:r>
              <a:rPr lang="pt-BR" sz="2000" b="1" dirty="0">
                <a:solidFill>
                  <a:schemeClr val="accent1"/>
                </a:solidFill>
              </a:rPr>
              <a:t>new</a:t>
            </a:r>
            <a:r>
              <a:rPr lang="pt-BR" sz="2000" b="1" dirty="0"/>
              <a:t> </a:t>
            </a:r>
            <a:r>
              <a:rPr lang="pt-BR" sz="2000" b="1" dirty="0">
                <a:solidFill>
                  <a:schemeClr val="accent3">
                    <a:lumMod val="75000"/>
                  </a:schemeClr>
                </a:solidFill>
              </a:rPr>
              <a:t>Conta</a:t>
            </a:r>
            <a:r>
              <a:rPr lang="pt-BR" sz="2000" b="1" dirty="0" smtClean="0"/>
              <a:t>();</a:t>
            </a:r>
            <a:endParaRPr lang="pt-BR" dirty="0"/>
          </a:p>
          <a:p>
            <a:r>
              <a:rPr lang="pt-BR" b="1" dirty="0">
                <a:solidFill>
                  <a:schemeClr val="accent6"/>
                </a:solidFill>
              </a:rPr>
              <a:t> </a:t>
            </a:r>
            <a:r>
              <a:rPr lang="pt-BR" b="1" dirty="0" smtClean="0">
                <a:solidFill>
                  <a:schemeClr val="accent6"/>
                </a:solidFill>
              </a:rPr>
              <a:t>   </a:t>
            </a:r>
            <a:r>
              <a:rPr lang="pt-BR" b="1" dirty="0" err="1" smtClean="0">
                <a:solidFill>
                  <a:schemeClr val="accent6"/>
                </a:solidFill>
              </a:rPr>
              <a:t>minhaConta</a:t>
            </a:r>
            <a:r>
              <a:rPr lang="pt-BR" dirty="0" err="1" smtClean="0"/>
              <a:t>.</a:t>
            </a:r>
            <a:r>
              <a:rPr lang="pt-BR" b="1" dirty="0" err="1" smtClean="0">
                <a:solidFill>
                  <a:schemeClr val="accent2"/>
                </a:solidFill>
              </a:rPr>
              <a:t>dono</a:t>
            </a:r>
            <a:r>
              <a:rPr lang="pt-BR" dirty="0"/>
              <a:t>="Lucas</a:t>
            </a:r>
            <a:r>
              <a:rPr lang="pt-BR" dirty="0" smtClean="0"/>
              <a:t>";</a:t>
            </a:r>
          </a:p>
          <a:p>
            <a:r>
              <a:rPr lang="pt-BR" b="1" dirty="0">
                <a:solidFill>
                  <a:schemeClr val="accent6"/>
                </a:solidFill>
              </a:rPr>
              <a:t> </a:t>
            </a:r>
            <a:r>
              <a:rPr lang="pt-BR" b="1" dirty="0" smtClean="0">
                <a:solidFill>
                  <a:schemeClr val="accent6"/>
                </a:solidFill>
              </a:rPr>
              <a:t>   </a:t>
            </a:r>
            <a:r>
              <a:rPr lang="pt-BR" b="1" dirty="0" err="1" smtClean="0">
                <a:solidFill>
                  <a:schemeClr val="accent6"/>
                </a:solidFill>
              </a:rPr>
              <a:t>minhaConta</a:t>
            </a:r>
            <a:r>
              <a:rPr lang="pt-BR" dirty="0" err="1" smtClean="0"/>
              <a:t>.</a:t>
            </a:r>
            <a:r>
              <a:rPr lang="pt-BR" b="1" dirty="0" err="1" smtClean="0">
                <a:solidFill>
                  <a:schemeClr val="accent2"/>
                </a:solidFill>
              </a:rPr>
              <a:t>saldo</a:t>
            </a:r>
            <a:r>
              <a:rPr lang="pt-BR" dirty="0" smtClean="0"/>
              <a:t>=2300.0;</a:t>
            </a:r>
          </a:p>
          <a:p>
            <a:r>
              <a:rPr lang="pt-BR" dirty="0" smtClean="0"/>
              <a:t>    </a:t>
            </a:r>
            <a:r>
              <a:rPr lang="pt-BR" dirty="0" smtClean="0">
                <a:solidFill>
                  <a:schemeClr val="tx1">
                    <a:lumMod val="50000"/>
                    <a:lumOff val="50000"/>
                  </a:schemeClr>
                </a:solidFill>
              </a:rPr>
              <a:t>//</a:t>
            </a:r>
            <a:r>
              <a:rPr lang="pt-BR" dirty="0">
                <a:solidFill>
                  <a:schemeClr val="tx1">
                    <a:lumMod val="50000"/>
                    <a:lumOff val="50000"/>
                  </a:schemeClr>
                </a:solidFill>
              </a:rPr>
              <a:t>mostra o saldo </a:t>
            </a:r>
            <a:r>
              <a:rPr lang="pt-BR" dirty="0" smtClean="0">
                <a:solidFill>
                  <a:schemeClr val="tx1">
                    <a:lumMod val="50000"/>
                    <a:lumOff val="50000"/>
                  </a:schemeClr>
                </a:solidFill>
              </a:rPr>
              <a:t>atual</a:t>
            </a:r>
          </a:p>
          <a:p>
            <a:r>
              <a:rPr lang="pt-BR" dirty="0" smtClean="0"/>
              <a:t>     </a:t>
            </a:r>
            <a:r>
              <a:rPr lang="pt-BR" dirty="0" err="1" smtClean="0"/>
              <a:t>System.</a:t>
            </a:r>
            <a:r>
              <a:rPr lang="pt-BR" i="1" dirty="0" err="1" smtClean="0"/>
              <a:t>out.println</a:t>
            </a:r>
            <a:r>
              <a:rPr lang="pt-BR" i="1" dirty="0"/>
              <a:t>("Saldo Atual:"+</a:t>
            </a:r>
            <a:r>
              <a:rPr lang="pt-BR" b="1" dirty="0" err="1">
                <a:solidFill>
                  <a:schemeClr val="accent6"/>
                </a:solidFill>
              </a:rPr>
              <a:t>minhaConta</a:t>
            </a:r>
            <a:r>
              <a:rPr lang="pt-BR" dirty="0" err="1"/>
              <a:t>.</a:t>
            </a:r>
            <a:r>
              <a:rPr lang="pt-BR" b="1" dirty="0" err="1">
                <a:solidFill>
                  <a:schemeClr val="accent2"/>
                </a:solidFill>
              </a:rPr>
              <a:t>saldo</a:t>
            </a:r>
            <a:r>
              <a:rPr lang="pt-BR" i="1" dirty="0" smtClean="0"/>
              <a:t>);</a:t>
            </a:r>
          </a:p>
          <a:p>
            <a:r>
              <a:rPr lang="pt-BR" dirty="0" smtClean="0"/>
              <a:t>     </a:t>
            </a:r>
            <a:r>
              <a:rPr lang="pt-BR" dirty="0" smtClean="0">
                <a:solidFill>
                  <a:schemeClr val="tx1">
                    <a:lumMod val="50000"/>
                    <a:lumOff val="50000"/>
                  </a:schemeClr>
                </a:solidFill>
              </a:rPr>
              <a:t>//</a:t>
            </a:r>
            <a:r>
              <a:rPr lang="pt-BR" dirty="0">
                <a:solidFill>
                  <a:schemeClr val="tx1">
                    <a:lumMod val="50000"/>
                    <a:lumOff val="50000"/>
                  </a:schemeClr>
                </a:solidFill>
              </a:rPr>
              <a:t>saca 150 </a:t>
            </a:r>
            <a:r>
              <a:rPr lang="pt-BR" dirty="0" smtClean="0">
                <a:solidFill>
                  <a:schemeClr val="tx1">
                    <a:lumMod val="50000"/>
                    <a:lumOff val="50000"/>
                  </a:schemeClr>
                </a:solidFill>
              </a:rPr>
              <a:t>reais </a:t>
            </a:r>
          </a:p>
          <a:p>
            <a:r>
              <a:rPr lang="pt-BR" dirty="0" smtClean="0"/>
              <a:t>    </a:t>
            </a:r>
            <a:r>
              <a:rPr lang="pt-BR" b="1" dirty="0" err="1" smtClean="0">
                <a:solidFill>
                  <a:schemeClr val="accent6">
                    <a:lumMod val="75000"/>
                  </a:schemeClr>
                </a:solidFill>
              </a:rPr>
              <a:t>minhaConta</a:t>
            </a:r>
            <a:r>
              <a:rPr lang="pt-BR" dirty="0" err="1" smtClean="0"/>
              <a:t>.</a:t>
            </a:r>
            <a:r>
              <a:rPr lang="pt-BR" b="1" dirty="0" err="1" smtClean="0">
                <a:solidFill>
                  <a:schemeClr val="accent1"/>
                </a:solidFill>
              </a:rPr>
              <a:t>saca</a:t>
            </a:r>
            <a:r>
              <a:rPr lang="pt-BR" dirty="0" smtClean="0"/>
              <a:t>(150);</a:t>
            </a:r>
          </a:p>
          <a:p>
            <a:r>
              <a:rPr lang="pt-BR" dirty="0" smtClean="0"/>
              <a:t>    </a:t>
            </a:r>
            <a:r>
              <a:rPr lang="pt-BR" dirty="0" err="1" smtClean="0"/>
              <a:t>System.</a:t>
            </a:r>
            <a:r>
              <a:rPr lang="pt-BR" i="1" dirty="0" err="1" smtClean="0"/>
              <a:t>out.println</a:t>
            </a:r>
            <a:r>
              <a:rPr lang="pt-BR" i="1" dirty="0"/>
              <a:t>("Saldo Atual depois de saque de R$150:" + </a:t>
            </a:r>
            <a:r>
              <a:rPr lang="pt-BR" b="1" dirty="0" err="1">
                <a:solidFill>
                  <a:schemeClr val="accent6"/>
                </a:solidFill>
              </a:rPr>
              <a:t>minhaConta</a:t>
            </a:r>
            <a:r>
              <a:rPr lang="pt-BR" dirty="0" err="1"/>
              <a:t>.</a:t>
            </a:r>
            <a:r>
              <a:rPr lang="pt-BR" b="1" dirty="0" err="1">
                <a:solidFill>
                  <a:schemeClr val="accent2"/>
                </a:solidFill>
              </a:rPr>
              <a:t>saldo</a:t>
            </a:r>
            <a:r>
              <a:rPr lang="pt-BR" i="1" dirty="0" smtClean="0"/>
              <a:t>);</a:t>
            </a:r>
          </a:p>
          <a:p>
            <a:r>
              <a:rPr lang="pt-BR" i="1" dirty="0"/>
              <a:t> </a:t>
            </a:r>
            <a:r>
              <a:rPr lang="pt-BR" i="1" dirty="0" smtClean="0"/>
              <a:t>   </a:t>
            </a:r>
            <a:r>
              <a:rPr lang="pt-BR" dirty="0" smtClean="0">
                <a:solidFill>
                  <a:schemeClr val="tx1">
                    <a:lumMod val="50000"/>
                    <a:lumOff val="50000"/>
                  </a:schemeClr>
                </a:solidFill>
              </a:rPr>
              <a:t>//</a:t>
            </a:r>
            <a:r>
              <a:rPr lang="pt-BR" dirty="0">
                <a:solidFill>
                  <a:schemeClr val="tx1">
                    <a:lumMod val="50000"/>
                    <a:lumOff val="50000"/>
                  </a:schemeClr>
                </a:solidFill>
              </a:rPr>
              <a:t>deposita 700 </a:t>
            </a:r>
            <a:r>
              <a:rPr lang="pt-BR" dirty="0" smtClean="0">
                <a:solidFill>
                  <a:schemeClr val="tx1">
                    <a:lumMod val="50000"/>
                    <a:lumOff val="50000"/>
                  </a:schemeClr>
                </a:solidFill>
              </a:rPr>
              <a:t>reais</a:t>
            </a:r>
          </a:p>
          <a:p>
            <a:r>
              <a:rPr lang="pt-BR" dirty="0" smtClean="0"/>
              <a:t>    </a:t>
            </a:r>
            <a:r>
              <a:rPr lang="pt-BR" b="1" dirty="0" err="1" smtClean="0">
                <a:solidFill>
                  <a:schemeClr val="accent6">
                    <a:lumMod val="75000"/>
                  </a:schemeClr>
                </a:solidFill>
              </a:rPr>
              <a:t>minhaConta</a:t>
            </a:r>
            <a:r>
              <a:rPr lang="pt-BR" dirty="0" err="1" smtClean="0"/>
              <a:t>.</a:t>
            </a:r>
            <a:r>
              <a:rPr lang="pt-BR" b="1" dirty="0" err="1" smtClean="0">
                <a:solidFill>
                  <a:schemeClr val="accent1"/>
                </a:solidFill>
              </a:rPr>
              <a:t>deposita</a:t>
            </a:r>
            <a:r>
              <a:rPr lang="pt-BR" dirty="0" smtClean="0"/>
              <a:t>(700);</a:t>
            </a:r>
          </a:p>
          <a:p>
            <a:r>
              <a:rPr lang="pt-BR" dirty="0"/>
              <a:t> </a:t>
            </a:r>
            <a:r>
              <a:rPr lang="pt-BR" dirty="0" smtClean="0"/>
              <a:t>   </a:t>
            </a:r>
            <a:r>
              <a:rPr lang="pt-BR" dirty="0" err="1" smtClean="0"/>
              <a:t>System.</a:t>
            </a:r>
            <a:r>
              <a:rPr lang="pt-BR" i="1" dirty="0" err="1" smtClean="0"/>
              <a:t>out.println</a:t>
            </a:r>
            <a:r>
              <a:rPr lang="pt-BR" i="1" dirty="0"/>
              <a:t>("Saldo Atual depois de depositar R$700:" + </a:t>
            </a:r>
            <a:r>
              <a:rPr lang="pt-BR" b="1" i="1" dirty="0" err="1">
                <a:solidFill>
                  <a:schemeClr val="accent6">
                    <a:lumMod val="75000"/>
                  </a:schemeClr>
                </a:solidFill>
              </a:rPr>
              <a:t>minhaConta</a:t>
            </a:r>
            <a:r>
              <a:rPr lang="pt-BR" i="1" dirty="0" err="1"/>
              <a:t>.</a:t>
            </a:r>
            <a:r>
              <a:rPr lang="pt-BR" b="1" dirty="0" err="1">
                <a:solidFill>
                  <a:schemeClr val="accent2">
                    <a:lumMod val="75000"/>
                  </a:schemeClr>
                </a:solidFill>
              </a:rPr>
              <a:t>saldo</a:t>
            </a:r>
            <a:r>
              <a:rPr lang="pt-BR" i="1" dirty="0" smtClean="0"/>
              <a:t>);</a:t>
            </a:r>
          </a:p>
          <a:p>
            <a:r>
              <a:rPr lang="pt-BR" i="1" dirty="0" smtClean="0"/>
              <a:t>	...</a:t>
            </a:r>
            <a:endParaRPr lang="pt-BR" i="1" dirty="0"/>
          </a:p>
          <a:p>
            <a:r>
              <a:rPr lang="pt-BR" i="1" dirty="0" smtClean="0"/>
              <a:t>   }</a:t>
            </a:r>
          </a:p>
          <a:p>
            <a:r>
              <a:rPr lang="pt-BR" i="1" dirty="0"/>
              <a:t>}</a:t>
            </a:r>
            <a:endParaRPr lang="pt-BR" i="1" dirty="0" smtClean="0"/>
          </a:p>
        </p:txBody>
      </p:sp>
    </p:spTree>
    <p:extLst>
      <p:ext uri="{BB962C8B-B14F-4D97-AF65-F5344CB8AC3E}">
        <p14:creationId xmlns:p14="http://schemas.microsoft.com/office/powerpoint/2010/main" val="191233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539552" y="1774558"/>
            <a:ext cx="8136904" cy="3416320"/>
          </a:xfrm>
          <a:prstGeom prst="rect">
            <a:avLst/>
          </a:prstGeom>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lvl="1"/>
            <a:endParaRPr lang="pt-BR" dirty="0" smtClean="0"/>
          </a:p>
          <a:p>
            <a:pPr lvl="1"/>
            <a:r>
              <a:rPr lang="pt-BR" dirty="0" smtClean="0">
                <a:solidFill>
                  <a:schemeClr val="tx1">
                    <a:lumMod val="50000"/>
                    <a:lumOff val="50000"/>
                  </a:schemeClr>
                </a:solidFill>
              </a:rPr>
              <a:t>//eu não tenho 15 mil de saldo</a:t>
            </a:r>
          </a:p>
          <a:p>
            <a:pPr lvl="1"/>
            <a:r>
              <a:rPr lang="pt-BR" dirty="0" err="1" smtClean="0"/>
              <a:t>boolean</a:t>
            </a:r>
            <a:r>
              <a:rPr lang="pt-BR" dirty="0" smtClean="0"/>
              <a:t> consegui = </a:t>
            </a:r>
            <a:r>
              <a:rPr lang="pt-BR" dirty="0" err="1" smtClean="0"/>
              <a:t>minhaConta.</a:t>
            </a:r>
            <a:r>
              <a:rPr lang="pt-BR" b="1" dirty="0" err="1" smtClean="0"/>
              <a:t>saca</a:t>
            </a:r>
            <a:r>
              <a:rPr lang="pt-BR" dirty="0" smtClean="0"/>
              <a:t>(15000);</a:t>
            </a:r>
          </a:p>
          <a:p>
            <a:pPr lvl="1"/>
            <a:r>
              <a:rPr lang="pt-BR" dirty="0" err="1" smtClean="0"/>
              <a:t>System.</a:t>
            </a:r>
            <a:r>
              <a:rPr lang="pt-BR" i="1" dirty="0" err="1" smtClean="0"/>
              <a:t>out.println</a:t>
            </a:r>
            <a:r>
              <a:rPr lang="pt-BR" i="1" dirty="0" smtClean="0"/>
              <a:t>( consegui ? "Consegui sacar" : "Não consegui");</a:t>
            </a:r>
          </a:p>
          <a:p>
            <a:pPr lvl="1"/>
            <a:endParaRPr lang="pt-BR" dirty="0" smtClean="0"/>
          </a:p>
          <a:p>
            <a:pPr lvl="1"/>
            <a:r>
              <a:rPr lang="pt-BR" dirty="0" smtClean="0">
                <a:solidFill>
                  <a:schemeClr val="tx1">
                    <a:lumMod val="50000"/>
                    <a:lumOff val="50000"/>
                  </a:schemeClr>
                </a:solidFill>
              </a:rPr>
              <a:t>//eu tenho 100 de saldo</a:t>
            </a:r>
          </a:p>
          <a:p>
            <a:pPr lvl="1"/>
            <a:r>
              <a:rPr lang="pt-BR" dirty="0" smtClean="0"/>
              <a:t>consegui = </a:t>
            </a:r>
            <a:r>
              <a:rPr lang="pt-BR" dirty="0" err="1" smtClean="0"/>
              <a:t>minhaConta.</a:t>
            </a:r>
            <a:r>
              <a:rPr lang="pt-BR" b="1" dirty="0" err="1" smtClean="0"/>
              <a:t>saca</a:t>
            </a:r>
            <a:r>
              <a:rPr lang="pt-BR" dirty="0" smtClean="0"/>
              <a:t>(100);</a:t>
            </a:r>
          </a:p>
          <a:p>
            <a:pPr lvl="1"/>
            <a:r>
              <a:rPr lang="pt-BR" dirty="0" err="1" smtClean="0"/>
              <a:t>System.</a:t>
            </a:r>
            <a:r>
              <a:rPr lang="pt-BR" i="1" dirty="0" err="1" smtClean="0"/>
              <a:t>out.println</a:t>
            </a:r>
            <a:r>
              <a:rPr lang="pt-BR" i="1" dirty="0" smtClean="0"/>
              <a:t>( consegui ? "Consegui sacar" : "Não consegui");</a:t>
            </a:r>
          </a:p>
          <a:p>
            <a:pPr lvl="1"/>
            <a:endParaRPr lang="pt-BR" dirty="0" smtClean="0"/>
          </a:p>
          <a:p>
            <a:pPr lvl="1"/>
            <a:r>
              <a:rPr lang="pt-BR" b="1" dirty="0" err="1" smtClean="0"/>
              <a:t>minhaConta.saldo</a:t>
            </a:r>
            <a:r>
              <a:rPr lang="pt-BR" b="1" dirty="0" smtClean="0"/>
              <a:t> = </a:t>
            </a:r>
            <a:r>
              <a:rPr lang="pt-BR" b="1" dirty="0" err="1" smtClean="0"/>
              <a:t>minhaConta.saldo</a:t>
            </a:r>
            <a:r>
              <a:rPr lang="pt-BR" b="1" dirty="0" smtClean="0"/>
              <a:t> - 15000</a:t>
            </a:r>
            <a:r>
              <a:rPr lang="pt-BR" dirty="0" smtClean="0"/>
              <a:t>;</a:t>
            </a:r>
          </a:p>
          <a:p>
            <a:pPr lvl="1"/>
            <a:r>
              <a:rPr lang="pt-BR" dirty="0" err="1" smtClean="0"/>
              <a:t>System.</a:t>
            </a:r>
            <a:r>
              <a:rPr lang="pt-BR" i="1" dirty="0" err="1" smtClean="0"/>
              <a:t>out.println</a:t>
            </a:r>
            <a:r>
              <a:rPr lang="pt-BR" i="1" dirty="0" smtClean="0"/>
              <a:t>("Saldo Atual depois de sacar R$15mil:" + </a:t>
            </a:r>
            <a:r>
              <a:rPr lang="pt-BR" i="1" dirty="0" err="1" smtClean="0"/>
              <a:t>minhaConta.saldo</a:t>
            </a:r>
            <a:r>
              <a:rPr lang="pt-BR" i="1" dirty="0" smtClean="0"/>
              <a:t>);</a:t>
            </a:r>
          </a:p>
          <a:p>
            <a:pPr lvl="1"/>
            <a:endParaRPr lang="pt-BR" i="1" dirty="0" smtClean="0"/>
          </a:p>
        </p:txBody>
      </p:sp>
      <p:sp>
        <p:nvSpPr>
          <p:cNvPr id="11" name="CaixaDeTexto 10"/>
          <p:cNvSpPr txBox="1"/>
          <p:nvPr/>
        </p:nvSpPr>
        <p:spPr>
          <a:xfrm>
            <a:off x="539552" y="1085836"/>
            <a:ext cx="8274253" cy="369332"/>
          </a:xfrm>
          <a:prstGeom prst="rect">
            <a:avLst/>
          </a:prstGeom>
          <a:noFill/>
        </p:spPr>
        <p:txBody>
          <a:bodyPr wrap="none" rtlCol="0">
            <a:spAutoFit/>
          </a:bodyPr>
          <a:lstStyle/>
          <a:p>
            <a:r>
              <a:rPr lang="pt-BR" dirty="0" smtClean="0"/>
              <a:t>Adicionando mais alguns teste, vamos perceber que algo está errado com nossa classe.</a:t>
            </a:r>
            <a:endParaRPr lang="pt-BR" dirty="0"/>
          </a:p>
        </p:txBody>
      </p:sp>
      <p:sp>
        <p:nvSpPr>
          <p:cNvPr id="12" name="CaixaDeTexto 11"/>
          <p:cNvSpPr txBox="1"/>
          <p:nvPr/>
        </p:nvSpPr>
        <p:spPr>
          <a:xfrm>
            <a:off x="539552" y="5446965"/>
            <a:ext cx="8136904" cy="646331"/>
          </a:xfrm>
          <a:prstGeom prst="rect">
            <a:avLst/>
          </a:prstGeom>
          <a:noFill/>
        </p:spPr>
        <p:txBody>
          <a:bodyPr wrap="square" rtlCol="0">
            <a:spAutoFit/>
          </a:bodyPr>
          <a:lstStyle/>
          <a:p>
            <a:pPr algn="just"/>
            <a:r>
              <a:rPr lang="pt-BR" dirty="0" smtClean="0"/>
              <a:t>	Conseguimos sacar muito mais do que o devido. O método sacar ficou obsoleto e inútil, uma vez que eu tenho acesso direto ao atributo saldo.</a:t>
            </a:r>
            <a:endParaRPr lang="pt-BR" dirty="0"/>
          </a:p>
        </p:txBody>
      </p:sp>
    </p:spTree>
    <p:extLst>
      <p:ext uri="{BB962C8B-B14F-4D97-AF65-F5344CB8AC3E}">
        <p14:creationId xmlns:p14="http://schemas.microsoft.com/office/powerpoint/2010/main" val="96213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123518"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Encapsulamento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395536" y="2241721"/>
            <a:ext cx="4068452"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accent6">
                    <a:lumMod val="75000"/>
                  </a:schemeClr>
                </a:solidFill>
              </a:rPr>
              <a:t>public</a:t>
            </a:r>
            <a:r>
              <a:rPr lang="pt-BR" b="1" dirty="0">
                <a:solidFill>
                  <a:schemeClr val="accent6">
                    <a:lumMod val="75000"/>
                  </a:schemeClr>
                </a:solidFill>
              </a:rPr>
              <a:t> </a:t>
            </a:r>
            <a:r>
              <a:rPr lang="pt-BR" b="1" dirty="0" err="1"/>
              <a:t>class</a:t>
            </a:r>
            <a:r>
              <a:rPr lang="pt-BR" b="1" dirty="0"/>
              <a:t> Conta {</a:t>
            </a:r>
          </a:p>
          <a:p>
            <a:endParaRPr lang="pt-BR" dirty="0" smtClean="0"/>
          </a:p>
          <a:p>
            <a:r>
              <a:rPr lang="pt-BR" dirty="0"/>
              <a:t>	//</a:t>
            </a:r>
            <a:r>
              <a:rPr lang="pt-BR" u="sng" dirty="0"/>
              <a:t>atributos</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int</a:t>
            </a:r>
            <a:r>
              <a:rPr lang="pt-BR" b="1" dirty="0"/>
              <a:t> numero;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a:t>String dono;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saldo;</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limite;</a:t>
            </a:r>
          </a:p>
          <a:p>
            <a:r>
              <a:rPr lang="pt-BR" b="1" dirty="0" smtClean="0"/>
              <a:t>	</a:t>
            </a:r>
            <a:r>
              <a:rPr lang="pt-BR" b="1" dirty="0" err="1" smtClean="0">
                <a:solidFill>
                  <a:schemeClr val="accent1">
                    <a:lumMod val="75000"/>
                  </a:schemeClr>
                </a:solidFill>
              </a:rPr>
              <a:t>private</a:t>
            </a:r>
            <a:r>
              <a:rPr lang="pt-BR" b="1" dirty="0" smtClean="0">
                <a:solidFill>
                  <a:schemeClr val="accent1">
                    <a:lumMod val="75000"/>
                  </a:schemeClr>
                </a:solidFill>
              </a:rPr>
              <a:t> </a:t>
            </a:r>
            <a:r>
              <a:rPr lang="pt-BR" b="1" dirty="0" err="1"/>
              <a:t>double</a:t>
            </a:r>
            <a:r>
              <a:rPr lang="pt-BR" b="1" dirty="0"/>
              <a:t> salario</a:t>
            </a:r>
            <a:r>
              <a:rPr lang="pt-BR" b="1" dirty="0" smtClean="0"/>
              <a:t>;</a:t>
            </a:r>
          </a:p>
          <a:p>
            <a:r>
              <a:rPr lang="pt-BR" b="1" dirty="0"/>
              <a:t>	</a:t>
            </a:r>
            <a:endParaRPr lang="pt-BR" b="1" dirty="0" smtClean="0">
              <a:solidFill>
                <a:schemeClr val="accent1">
                  <a:lumMod val="75000"/>
                </a:schemeClr>
              </a:solidFill>
            </a:endParaRPr>
          </a:p>
          <a:p>
            <a:r>
              <a:rPr lang="pt-BR" b="1" dirty="0"/>
              <a:t>	</a:t>
            </a:r>
            <a:r>
              <a:rPr lang="pt-BR" b="1" dirty="0" smtClean="0"/>
              <a:t>...</a:t>
            </a:r>
          </a:p>
          <a:p>
            <a:endParaRPr lang="pt-BR" b="1" dirty="0"/>
          </a:p>
          <a:p>
            <a:r>
              <a:rPr lang="pt-BR" dirty="0" smtClean="0"/>
              <a:t>}</a:t>
            </a:r>
            <a:endParaRPr lang="pt-BR" dirty="0"/>
          </a:p>
        </p:txBody>
      </p:sp>
      <p:sp>
        <p:nvSpPr>
          <p:cNvPr id="14" name="CaixaDeTexto 13"/>
          <p:cNvSpPr txBox="1"/>
          <p:nvPr/>
        </p:nvSpPr>
        <p:spPr>
          <a:xfrm>
            <a:off x="809327" y="1412776"/>
            <a:ext cx="7690993" cy="646331"/>
          </a:xfrm>
          <a:prstGeom prst="rect">
            <a:avLst/>
          </a:prstGeom>
          <a:noFill/>
        </p:spPr>
        <p:txBody>
          <a:bodyPr wrap="square" rtlCol="0">
            <a:spAutoFit/>
          </a:bodyPr>
          <a:lstStyle/>
          <a:p>
            <a:r>
              <a:rPr lang="pt-BR" dirty="0" smtClean="0"/>
              <a:t>Protegendo os atributos de uma Alteração indevida:</a:t>
            </a:r>
            <a:endParaRPr lang="pt-BR" dirty="0"/>
          </a:p>
          <a:p>
            <a:r>
              <a:rPr lang="pt-BR" dirty="0" smtClean="0"/>
              <a:t>- Utilizando o modificador </a:t>
            </a:r>
            <a:r>
              <a:rPr lang="pt-BR" b="1" dirty="0" err="1" smtClean="0"/>
              <a:t>private</a:t>
            </a:r>
            <a:endParaRPr lang="pt-BR" b="1" dirty="0"/>
          </a:p>
        </p:txBody>
      </p:sp>
      <p:sp>
        <p:nvSpPr>
          <p:cNvPr id="15" name="CaixaDeTexto 14"/>
          <p:cNvSpPr txBox="1"/>
          <p:nvPr/>
        </p:nvSpPr>
        <p:spPr>
          <a:xfrm>
            <a:off x="4498269" y="2247308"/>
            <a:ext cx="4176464" cy="1200329"/>
          </a:xfrm>
          <a:prstGeom prst="rect">
            <a:avLst/>
          </a:prstGeom>
          <a:noFill/>
        </p:spPr>
        <p:txBody>
          <a:bodyPr wrap="square" rtlCol="0">
            <a:spAutoFit/>
          </a:bodyPr>
          <a:lstStyle/>
          <a:p>
            <a:pPr lvl="0" algn="just"/>
            <a:r>
              <a:rPr lang="pt-BR" b="1" dirty="0" smtClean="0"/>
              <a:t>	</a:t>
            </a:r>
            <a:r>
              <a:rPr lang="pt-BR" b="1" dirty="0" err="1" smtClean="0"/>
              <a:t>private</a:t>
            </a:r>
            <a:r>
              <a:rPr lang="pt-BR" b="1" dirty="0" smtClean="0"/>
              <a:t>: </a:t>
            </a:r>
            <a:r>
              <a:rPr lang="pt-BR" dirty="0"/>
              <a:t>acesso apenas dentro da classe. Muito usado para permitir um baixo acoplamento. Desse modo nenhuma outra classe pode utiliza-lo.</a:t>
            </a:r>
          </a:p>
        </p:txBody>
      </p:sp>
      <p:sp>
        <p:nvSpPr>
          <p:cNvPr id="16" name="CaixaDeTexto 15"/>
          <p:cNvSpPr txBox="1"/>
          <p:nvPr/>
        </p:nvSpPr>
        <p:spPr>
          <a:xfrm>
            <a:off x="4528230" y="3447637"/>
            <a:ext cx="4176464" cy="1200329"/>
          </a:xfrm>
          <a:prstGeom prst="rect">
            <a:avLst/>
          </a:prstGeom>
          <a:noFill/>
        </p:spPr>
        <p:txBody>
          <a:bodyPr wrap="square" rtlCol="0">
            <a:spAutoFit/>
          </a:bodyPr>
          <a:lstStyle/>
          <a:p>
            <a:pPr lvl="0" algn="just"/>
            <a:r>
              <a:rPr lang="pt-BR" b="1" dirty="0" smtClean="0"/>
              <a:t>	</a:t>
            </a:r>
            <a:r>
              <a:rPr lang="pt-BR" b="1" dirty="0" err="1"/>
              <a:t>protected</a:t>
            </a:r>
            <a:r>
              <a:rPr lang="pt-BR" b="1" dirty="0"/>
              <a:t>: </a:t>
            </a:r>
            <a:r>
              <a:rPr lang="pt-BR" dirty="0"/>
              <a:t>acesso por classes no mesmo pacote e subclasse. (visto mais a frente em “Controlando acesso a membros – pacotes”).</a:t>
            </a:r>
          </a:p>
        </p:txBody>
      </p:sp>
      <p:sp>
        <p:nvSpPr>
          <p:cNvPr id="17" name="CaixaDeTexto 16"/>
          <p:cNvSpPr txBox="1"/>
          <p:nvPr/>
        </p:nvSpPr>
        <p:spPr>
          <a:xfrm>
            <a:off x="4572000" y="4654969"/>
            <a:ext cx="4176464" cy="923330"/>
          </a:xfrm>
          <a:prstGeom prst="rect">
            <a:avLst/>
          </a:prstGeom>
          <a:noFill/>
        </p:spPr>
        <p:txBody>
          <a:bodyPr wrap="square" rtlCol="0">
            <a:spAutoFit/>
          </a:bodyPr>
          <a:lstStyle/>
          <a:p>
            <a:pPr lvl="0" algn="just"/>
            <a:r>
              <a:rPr lang="pt-BR" b="1" dirty="0" smtClean="0"/>
              <a:t>	</a:t>
            </a:r>
            <a:r>
              <a:rPr lang="pt-BR" b="1" dirty="0" err="1" smtClean="0"/>
              <a:t>public</a:t>
            </a:r>
            <a:r>
              <a:rPr lang="pt-BR" b="1" dirty="0" smtClean="0"/>
              <a:t>: </a:t>
            </a:r>
            <a:r>
              <a:rPr lang="pt-BR" dirty="0"/>
              <a:t>acesso liberado a qualquer classe. “todo mundo ver e acessa”.</a:t>
            </a:r>
          </a:p>
        </p:txBody>
      </p:sp>
    </p:spTree>
    <p:extLst>
      <p:ext uri="{BB962C8B-B14F-4D97-AF65-F5344CB8AC3E}">
        <p14:creationId xmlns:p14="http://schemas.microsoft.com/office/powerpoint/2010/main" val="125243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123518"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Encapsulamento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8" name="Retângulo 17"/>
          <p:cNvSpPr/>
          <p:nvPr/>
        </p:nvSpPr>
        <p:spPr>
          <a:xfrm>
            <a:off x="251520" y="1628800"/>
            <a:ext cx="4392488"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solidFill>
                  <a:schemeClr val="tx1"/>
                </a:solidFill>
              </a:rPr>
              <a:t>public</a:t>
            </a:r>
            <a:r>
              <a:rPr lang="pt-BR" b="1" dirty="0">
                <a:solidFill>
                  <a:schemeClr val="tx1"/>
                </a:solidFill>
              </a:rPr>
              <a:t> </a:t>
            </a:r>
            <a:r>
              <a:rPr lang="pt-BR" b="1" dirty="0" err="1">
                <a:solidFill>
                  <a:schemeClr val="tx1"/>
                </a:solidFill>
              </a:rPr>
              <a:t>class</a:t>
            </a:r>
            <a:r>
              <a:rPr lang="pt-BR" b="1" dirty="0">
                <a:solidFill>
                  <a:schemeClr val="tx1"/>
                </a:solidFill>
              </a:rPr>
              <a:t> </a:t>
            </a:r>
            <a:r>
              <a:rPr lang="pt-BR" b="1" dirty="0"/>
              <a:t>Conta </a:t>
            </a:r>
            <a:r>
              <a:rPr lang="pt-BR" b="1" dirty="0" smtClean="0"/>
              <a:t>{</a:t>
            </a:r>
            <a:endParaRPr lang="pt-BR" dirty="0" smtClean="0"/>
          </a:p>
          <a:p>
            <a:r>
              <a:rPr lang="pt-BR" dirty="0" smtClean="0"/>
              <a:t>     </a:t>
            </a:r>
            <a:r>
              <a:rPr lang="pt-BR" dirty="0" smtClean="0">
                <a:solidFill>
                  <a:schemeClr val="tx1">
                    <a:lumMod val="50000"/>
                    <a:lumOff val="50000"/>
                  </a:schemeClr>
                </a:solidFill>
              </a:rPr>
              <a:t>//métodos </a:t>
            </a:r>
            <a:r>
              <a:rPr lang="pt-BR" dirty="0" err="1" smtClean="0">
                <a:solidFill>
                  <a:schemeClr val="tx1">
                    <a:lumMod val="50000"/>
                    <a:lumOff val="50000"/>
                  </a:schemeClr>
                </a:solidFill>
              </a:rPr>
              <a:t>get</a:t>
            </a:r>
            <a:r>
              <a:rPr lang="pt-BR" dirty="0" smtClean="0">
                <a:solidFill>
                  <a:schemeClr val="tx1">
                    <a:lumMod val="50000"/>
                    <a:lumOff val="50000"/>
                  </a:schemeClr>
                </a:solidFill>
              </a:rPr>
              <a:t> e set</a:t>
            </a:r>
            <a:endParaRPr lang="pt-BR" dirty="0">
              <a:solidFill>
                <a:schemeClr val="tx1">
                  <a:lumMod val="50000"/>
                  <a:lumOff val="50000"/>
                </a:schemeClr>
              </a:solidFill>
            </a:endParaRPr>
          </a:p>
          <a:p>
            <a:r>
              <a:rPr lang="pt-BR" b="1" dirty="0" smtClean="0">
                <a:solidFill>
                  <a:schemeClr val="accent1">
                    <a:lumMod val="75000"/>
                  </a:schemeClr>
                </a:solidFill>
              </a:rPr>
              <a:t>    </a:t>
            </a:r>
            <a:r>
              <a:rPr lang="pt-BR" b="1" dirty="0" err="1" smtClean="0">
                <a:solidFill>
                  <a:schemeClr val="accent1">
                    <a:lumMod val="75000"/>
                  </a:schemeClr>
                </a:solidFill>
              </a:rPr>
              <a:t>public</a:t>
            </a:r>
            <a:r>
              <a:rPr lang="pt-BR" b="1" dirty="0" smtClean="0">
                <a:solidFill>
                  <a:schemeClr val="accent1">
                    <a:lumMod val="75000"/>
                  </a:schemeClr>
                </a:solidFill>
              </a:rPr>
              <a:t> </a:t>
            </a:r>
            <a:r>
              <a:rPr lang="pt-BR" b="1" dirty="0" err="1">
                <a:solidFill>
                  <a:schemeClr val="accent3">
                    <a:lumMod val="75000"/>
                  </a:schemeClr>
                </a:solidFill>
              </a:rPr>
              <a:t>int</a:t>
            </a:r>
            <a:r>
              <a:rPr lang="pt-BR" b="1" dirty="0">
                <a:solidFill>
                  <a:schemeClr val="accent3">
                    <a:lumMod val="75000"/>
                  </a:schemeClr>
                </a:solidFill>
              </a:rPr>
              <a:t> </a:t>
            </a:r>
            <a:r>
              <a:rPr lang="pt-BR" b="1" dirty="0" err="1"/>
              <a:t>getNumero</a:t>
            </a:r>
            <a:r>
              <a:rPr lang="pt-BR" b="1" dirty="0"/>
              <a:t>() </a:t>
            </a:r>
            <a:r>
              <a:rPr lang="pt-BR" b="1" dirty="0" smtClean="0"/>
              <a:t>{</a:t>
            </a:r>
          </a:p>
          <a:p>
            <a:r>
              <a:rPr lang="pt-BR" b="1" dirty="0"/>
              <a:t> </a:t>
            </a:r>
            <a:r>
              <a:rPr lang="pt-BR" b="1" dirty="0" smtClean="0"/>
              <a:t>              </a:t>
            </a:r>
            <a:r>
              <a:rPr lang="pt-BR" b="1" dirty="0" err="1" smtClean="0"/>
              <a:t>return</a:t>
            </a:r>
            <a:r>
              <a:rPr lang="pt-BR" b="1" dirty="0" smtClean="0"/>
              <a:t> numero;</a:t>
            </a:r>
          </a:p>
          <a:p>
            <a:r>
              <a:rPr lang="pt-BR" b="1" dirty="0"/>
              <a:t> </a:t>
            </a:r>
            <a:r>
              <a:rPr lang="pt-BR" b="1" dirty="0" smtClean="0"/>
              <a:t>   </a:t>
            </a:r>
            <a:r>
              <a:rPr lang="pt-BR" dirty="0" smtClean="0"/>
              <a:t>}</a:t>
            </a:r>
            <a:endParaRPr lang="pt-BR" dirty="0"/>
          </a:p>
          <a:p>
            <a:r>
              <a:rPr lang="pt-BR" b="1" dirty="0" smtClean="0">
                <a:solidFill>
                  <a:schemeClr val="accent1">
                    <a:lumMod val="75000"/>
                  </a:schemeClr>
                </a:solidFill>
              </a:rPr>
              <a:t>    </a:t>
            </a:r>
            <a:r>
              <a:rPr lang="pt-BR" b="1" dirty="0" err="1" smtClean="0">
                <a:solidFill>
                  <a:schemeClr val="accent1">
                    <a:lumMod val="75000"/>
                  </a:schemeClr>
                </a:solidFill>
              </a:rPr>
              <a:t>public</a:t>
            </a:r>
            <a:r>
              <a:rPr lang="pt-BR" b="1" dirty="0" smtClean="0">
                <a:solidFill>
                  <a:schemeClr val="accent1">
                    <a:lumMod val="75000"/>
                  </a:schemeClr>
                </a:solidFill>
              </a:rPr>
              <a:t> </a:t>
            </a:r>
            <a:r>
              <a:rPr lang="pt-BR" b="1" dirty="0" err="1">
                <a:solidFill>
                  <a:schemeClr val="accent3">
                    <a:lumMod val="75000"/>
                  </a:schemeClr>
                </a:solidFill>
              </a:rPr>
              <a:t>void</a:t>
            </a:r>
            <a:r>
              <a:rPr lang="pt-BR" b="1" dirty="0">
                <a:solidFill>
                  <a:schemeClr val="accent3">
                    <a:lumMod val="75000"/>
                  </a:schemeClr>
                </a:solidFill>
              </a:rPr>
              <a:t> </a:t>
            </a:r>
            <a:r>
              <a:rPr lang="pt-BR" b="1" dirty="0" err="1"/>
              <a:t>setNumero</a:t>
            </a:r>
            <a:r>
              <a:rPr lang="pt-BR" b="1" dirty="0"/>
              <a:t>(</a:t>
            </a:r>
            <a:r>
              <a:rPr lang="pt-BR" b="1" dirty="0" err="1">
                <a:solidFill>
                  <a:schemeClr val="accent6">
                    <a:lumMod val="75000"/>
                  </a:schemeClr>
                </a:solidFill>
              </a:rPr>
              <a:t>int</a:t>
            </a:r>
            <a:r>
              <a:rPr lang="pt-BR" b="1" dirty="0">
                <a:solidFill>
                  <a:schemeClr val="accent6">
                    <a:lumMod val="75000"/>
                  </a:schemeClr>
                </a:solidFill>
              </a:rPr>
              <a:t> numero</a:t>
            </a:r>
            <a:r>
              <a:rPr lang="pt-BR" b="1" dirty="0"/>
              <a:t>) {</a:t>
            </a:r>
          </a:p>
          <a:p>
            <a:r>
              <a:rPr lang="pt-BR" b="1" dirty="0" smtClean="0"/>
              <a:t>	</a:t>
            </a:r>
            <a:r>
              <a:rPr lang="pt-BR" b="1" dirty="0" err="1" smtClean="0"/>
              <a:t>this.numero</a:t>
            </a:r>
            <a:r>
              <a:rPr lang="pt-BR" b="1" dirty="0" smtClean="0"/>
              <a:t> </a:t>
            </a:r>
            <a:r>
              <a:rPr lang="pt-BR" b="1" dirty="0"/>
              <a:t>= numero;</a:t>
            </a:r>
          </a:p>
          <a:p>
            <a:r>
              <a:rPr lang="pt-BR" dirty="0" smtClean="0"/>
              <a:t>    }</a:t>
            </a:r>
            <a:endParaRPr lang="pt-BR" b="1" dirty="0" smtClean="0">
              <a:solidFill>
                <a:schemeClr val="accent1">
                  <a:lumMod val="75000"/>
                </a:schemeClr>
              </a:solidFill>
            </a:endParaRPr>
          </a:p>
          <a:p>
            <a:r>
              <a:rPr lang="en-US" b="1" dirty="0" smtClean="0"/>
              <a:t>    </a:t>
            </a:r>
            <a:r>
              <a:rPr lang="en-US" dirty="0" smtClean="0"/>
              <a:t>public </a:t>
            </a:r>
            <a:r>
              <a:rPr lang="en-US" dirty="0"/>
              <a:t>double </a:t>
            </a:r>
            <a:r>
              <a:rPr lang="en-US" dirty="0" err="1"/>
              <a:t>getSaldo</a:t>
            </a:r>
            <a:r>
              <a:rPr lang="en-US" dirty="0"/>
              <a:t>() </a:t>
            </a:r>
            <a:r>
              <a:rPr lang="en-US" dirty="0" smtClean="0"/>
              <a:t>{</a:t>
            </a:r>
          </a:p>
          <a:p>
            <a:r>
              <a:rPr lang="en-US" dirty="0"/>
              <a:t> </a:t>
            </a:r>
            <a:r>
              <a:rPr lang="en-US" dirty="0" smtClean="0"/>
              <a:t>               return </a:t>
            </a:r>
            <a:r>
              <a:rPr lang="en-US" dirty="0" err="1"/>
              <a:t>saldo</a:t>
            </a:r>
            <a:r>
              <a:rPr lang="en-US" dirty="0" smtClean="0"/>
              <a:t>;</a:t>
            </a:r>
          </a:p>
          <a:p>
            <a:r>
              <a:rPr lang="en-US" dirty="0"/>
              <a:t> </a:t>
            </a:r>
            <a:r>
              <a:rPr lang="en-US" dirty="0" smtClean="0"/>
              <a:t>    }</a:t>
            </a:r>
            <a:endParaRPr lang="pt-BR" dirty="0"/>
          </a:p>
          <a:p>
            <a:r>
              <a:rPr lang="en-US" dirty="0" smtClean="0"/>
              <a:t>    public </a:t>
            </a:r>
            <a:r>
              <a:rPr lang="en-US" dirty="0"/>
              <a:t>void </a:t>
            </a:r>
            <a:r>
              <a:rPr lang="en-US" dirty="0" err="1"/>
              <a:t>setSaldo</a:t>
            </a:r>
            <a:r>
              <a:rPr lang="en-US" dirty="0"/>
              <a:t>(double </a:t>
            </a:r>
            <a:r>
              <a:rPr lang="en-US" dirty="0" err="1"/>
              <a:t>saldo</a:t>
            </a:r>
            <a:r>
              <a:rPr lang="en-US" dirty="0"/>
              <a:t>) </a:t>
            </a:r>
            <a:r>
              <a:rPr lang="en-US" dirty="0" smtClean="0"/>
              <a:t>{</a:t>
            </a:r>
            <a:endParaRPr lang="pt-BR" dirty="0"/>
          </a:p>
          <a:p>
            <a:r>
              <a:rPr lang="pt-BR" dirty="0"/>
              <a:t> </a:t>
            </a:r>
            <a:r>
              <a:rPr lang="pt-BR" dirty="0" smtClean="0"/>
              <a:t>                </a:t>
            </a:r>
            <a:r>
              <a:rPr lang="en-US" dirty="0" smtClean="0"/>
              <a:t>if</a:t>
            </a:r>
            <a:r>
              <a:rPr lang="en-US" dirty="0"/>
              <a:t>( </a:t>
            </a:r>
            <a:r>
              <a:rPr lang="en-US" dirty="0" err="1"/>
              <a:t>saldo</a:t>
            </a:r>
            <a:r>
              <a:rPr lang="en-US" dirty="0"/>
              <a:t> &lt; 0) </a:t>
            </a:r>
            <a:r>
              <a:rPr lang="en-US" dirty="0" err="1"/>
              <a:t>saldo</a:t>
            </a:r>
            <a:r>
              <a:rPr lang="en-US" dirty="0"/>
              <a:t> = 0;</a:t>
            </a:r>
            <a:endParaRPr lang="pt-BR" dirty="0"/>
          </a:p>
          <a:p>
            <a:r>
              <a:rPr lang="en-US" dirty="0"/>
              <a:t>	</a:t>
            </a:r>
            <a:r>
              <a:rPr lang="en-US" dirty="0" err="1"/>
              <a:t>this.saldo</a:t>
            </a:r>
            <a:r>
              <a:rPr lang="en-US" dirty="0"/>
              <a:t> = </a:t>
            </a:r>
            <a:r>
              <a:rPr lang="en-US" dirty="0" err="1"/>
              <a:t>saldo</a:t>
            </a:r>
            <a:r>
              <a:rPr lang="en-US" dirty="0"/>
              <a:t>;</a:t>
            </a:r>
            <a:endParaRPr lang="pt-BR" dirty="0"/>
          </a:p>
          <a:p>
            <a:r>
              <a:rPr lang="en-US" dirty="0" smtClean="0"/>
              <a:t>    }</a:t>
            </a:r>
            <a:endParaRPr lang="pt-BR" dirty="0"/>
          </a:p>
          <a:p>
            <a:r>
              <a:rPr lang="pt-BR" b="1" dirty="0" smtClean="0"/>
              <a:t>}</a:t>
            </a:r>
            <a:endParaRPr lang="pt-BR" b="1" dirty="0"/>
          </a:p>
        </p:txBody>
      </p:sp>
      <p:sp>
        <p:nvSpPr>
          <p:cNvPr id="19" name="CaixaDeTexto 18"/>
          <p:cNvSpPr txBox="1"/>
          <p:nvPr/>
        </p:nvSpPr>
        <p:spPr>
          <a:xfrm>
            <a:off x="4788024" y="1026016"/>
            <a:ext cx="4211959" cy="5078313"/>
          </a:xfrm>
          <a:prstGeom prst="rect">
            <a:avLst/>
          </a:prstGeom>
          <a:noFill/>
        </p:spPr>
        <p:txBody>
          <a:bodyPr wrap="square" rtlCol="0">
            <a:spAutoFit/>
          </a:bodyPr>
          <a:lstStyle/>
          <a:p>
            <a:pPr algn="just"/>
            <a:r>
              <a:rPr lang="pt-BR" dirty="0" smtClean="0"/>
              <a:t>	Sua estrutura permite garantir permissão de leitura e/ou escrita sobre o atributo.</a:t>
            </a:r>
          </a:p>
          <a:p>
            <a:pPr algn="just"/>
            <a:endParaRPr lang="pt-BR" dirty="0" smtClean="0"/>
          </a:p>
          <a:p>
            <a:pPr marL="285750" indent="-285750" algn="just">
              <a:buFontTx/>
              <a:buChar char="-"/>
            </a:pPr>
            <a:r>
              <a:rPr lang="pt-BR" b="1" dirty="0" err="1" smtClean="0"/>
              <a:t>Get</a:t>
            </a:r>
            <a:r>
              <a:rPr lang="pt-BR" b="1" dirty="0" smtClean="0"/>
              <a:t> é utilizado para receber o valor</a:t>
            </a:r>
          </a:p>
          <a:p>
            <a:pPr algn="just"/>
            <a:r>
              <a:rPr lang="pt-BR" b="1" dirty="0"/>
              <a:t>d</a:t>
            </a:r>
            <a:r>
              <a:rPr lang="pt-BR" b="1" dirty="0" smtClean="0"/>
              <a:t>o atributo. </a:t>
            </a:r>
          </a:p>
          <a:p>
            <a:pPr algn="just"/>
            <a:endParaRPr lang="pt-BR" b="1" dirty="0" smtClean="0"/>
          </a:p>
          <a:p>
            <a:r>
              <a:rPr lang="pt-BR" b="1" dirty="0" err="1">
                <a:solidFill>
                  <a:schemeClr val="accent1">
                    <a:lumMod val="50000"/>
                  </a:schemeClr>
                </a:solidFill>
              </a:rPr>
              <a:t>public</a:t>
            </a:r>
            <a:r>
              <a:rPr lang="pt-BR" b="1" dirty="0">
                <a:solidFill>
                  <a:schemeClr val="accent1">
                    <a:lumMod val="50000"/>
                  </a:schemeClr>
                </a:solidFill>
              </a:rPr>
              <a:t> </a:t>
            </a:r>
            <a:r>
              <a:rPr lang="pt-BR" b="1" dirty="0" err="1">
                <a:solidFill>
                  <a:schemeClr val="accent3">
                    <a:lumMod val="50000"/>
                  </a:schemeClr>
                </a:solidFill>
              </a:rPr>
              <a:t>tipoRetorno</a:t>
            </a:r>
            <a:r>
              <a:rPr lang="pt-BR" b="1" dirty="0">
                <a:solidFill>
                  <a:schemeClr val="accent3">
                    <a:lumMod val="50000"/>
                  </a:schemeClr>
                </a:solidFill>
              </a:rPr>
              <a:t> </a:t>
            </a:r>
            <a:r>
              <a:rPr lang="pt-BR" b="1" dirty="0" err="1"/>
              <a:t>getAtributo</a:t>
            </a:r>
            <a:r>
              <a:rPr lang="pt-BR" b="1" dirty="0"/>
              <a:t>() {</a:t>
            </a:r>
          </a:p>
          <a:p>
            <a:r>
              <a:rPr lang="pt-BR" b="1" dirty="0"/>
              <a:t>	</a:t>
            </a:r>
            <a:r>
              <a:rPr lang="pt-BR" b="1" dirty="0" err="1"/>
              <a:t>return</a:t>
            </a:r>
            <a:r>
              <a:rPr lang="pt-BR" b="1" dirty="0"/>
              <a:t> &lt;&lt;atributo&gt;&gt;;</a:t>
            </a:r>
          </a:p>
          <a:p>
            <a:r>
              <a:rPr lang="pt-BR" dirty="0" smtClean="0"/>
              <a:t>}</a:t>
            </a:r>
          </a:p>
          <a:p>
            <a:endParaRPr lang="pt-BR" b="1" dirty="0" smtClean="0"/>
          </a:p>
          <a:p>
            <a:pPr marL="285750" indent="-285750" algn="just">
              <a:buFontTx/>
              <a:buChar char="-"/>
            </a:pPr>
            <a:r>
              <a:rPr lang="pt-BR" b="1" dirty="0" smtClean="0"/>
              <a:t>Set </a:t>
            </a:r>
            <a:r>
              <a:rPr lang="pt-BR" b="1" dirty="0"/>
              <a:t>é utilizado para </a:t>
            </a:r>
            <a:r>
              <a:rPr lang="pt-BR" b="1" dirty="0" err="1" smtClean="0"/>
              <a:t>setar</a:t>
            </a:r>
            <a:r>
              <a:rPr lang="pt-BR" b="1" dirty="0" smtClean="0"/>
              <a:t> um novo</a:t>
            </a:r>
          </a:p>
          <a:p>
            <a:pPr algn="just"/>
            <a:r>
              <a:rPr lang="pt-BR" b="1" dirty="0"/>
              <a:t>v</a:t>
            </a:r>
            <a:r>
              <a:rPr lang="pt-BR" b="1" dirty="0" smtClean="0"/>
              <a:t>alor para o  </a:t>
            </a:r>
            <a:r>
              <a:rPr lang="pt-BR" b="1" dirty="0"/>
              <a:t>atributo. </a:t>
            </a:r>
            <a:endParaRPr lang="pt-BR" b="1" dirty="0" smtClean="0"/>
          </a:p>
          <a:p>
            <a:pPr algn="just"/>
            <a:endParaRPr lang="pt-BR" b="1" dirty="0" smtClean="0"/>
          </a:p>
          <a:p>
            <a:r>
              <a:rPr lang="pt-BR" b="1" dirty="0" err="1">
                <a:solidFill>
                  <a:schemeClr val="accent1">
                    <a:lumMod val="50000"/>
                  </a:schemeClr>
                </a:solidFill>
              </a:rPr>
              <a:t>public</a:t>
            </a:r>
            <a:r>
              <a:rPr lang="pt-BR" b="1" dirty="0">
                <a:solidFill>
                  <a:schemeClr val="accent1">
                    <a:lumMod val="50000"/>
                  </a:schemeClr>
                </a:solidFill>
              </a:rPr>
              <a:t> </a:t>
            </a:r>
            <a:r>
              <a:rPr lang="pt-BR" b="1" dirty="0" err="1">
                <a:solidFill>
                  <a:schemeClr val="accent3">
                    <a:lumMod val="50000"/>
                  </a:schemeClr>
                </a:solidFill>
              </a:rPr>
              <a:t>void</a:t>
            </a:r>
            <a:r>
              <a:rPr lang="pt-BR" b="1" dirty="0">
                <a:solidFill>
                  <a:schemeClr val="accent3">
                    <a:lumMod val="50000"/>
                  </a:schemeClr>
                </a:solidFill>
              </a:rPr>
              <a:t> </a:t>
            </a:r>
            <a:r>
              <a:rPr lang="pt-BR" b="1" dirty="0" err="1"/>
              <a:t>setAtributo</a:t>
            </a:r>
            <a:r>
              <a:rPr lang="pt-BR" b="1" dirty="0"/>
              <a:t>(</a:t>
            </a:r>
            <a:r>
              <a:rPr lang="pt-BR" b="1" dirty="0">
                <a:solidFill>
                  <a:schemeClr val="accent6">
                    <a:lumMod val="75000"/>
                  </a:schemeClr>
                </a:solidFill>
              </a:rPr>
              <a:t>&lt;&lt;</a:t>
            </a:r>
            <a:r>
              <a:rPr lang="pt-BR" b="1" dirty="0" err="1">
                <a:solidFill>
                  <a:schemeClr val="accent6">
                    <a:lumMod val="75000"/>
                  </a:schemeClr>
                </a:solidFill>
              </a:rPr>
              <a:t>parametro</a:t>
            </a:r>
            <a:r>
              <a:rPr lang="pt-BR" b="1" dirty="0">
                <a:solidFill>
                  <a:schemeClr val="accent6">
                    <a:lumMod val="75000"/>
                  </a:schemeClr>
                </a:solidFill>
              </a:rPr>
              <a:t>&gt;&gt;</a:t>
            </a:r>
            <a:r>
              <a:rPr lang="pt-BR" b="1" dirty="0"/>
              <a:t>) {</a:t>
            </a:r>
          </a:p>
          <a:p>
            <a:r>
              <a:rPr lang="pt-BR" b="1" dirty="0"/>
              <a:t>	</a:t>
            </a:r>
            <a:r>
              <a:rPr lang="pt-BR" b="1" dirty="0" err="1">
                <a:solidFill>
                  <a:schemeClr val="accent4">
                    <a:lumMod val="50000"/>
                  </a:schemeClr>
                </a:solidFill>
              </a:rPr>
              <a:t>this.</a:t>
            </a:r>
            <a:r>
              <a:rPr lang="pt-BR" b="1" dirty="0" err="1"/>
              <a:t>atributo</a:t>
            </a:r>
            <a:r>
              <a:rPr lang="pt-BR" b="1" dirty="0"/>
              <a:t> = </a:t>
            </a:r>
            <a:r>
              <a:rPr lang="pt-BR" b="1" dirty="0">
                <a:solidFill>
                  <a:schemeClr val="accent6">
                    <a:lumMod val="75000"/>
                  </a:schemeClr>
                </a:solidFill>
              </a:rPr>
              <a:t>&lt;&lt;</a:t>
            </a:r>
            <a:r>
              <a:rPr lang="pt-BR" b="1" dirty="0" err="1">
                <a:solidFill>
                  <a:schemeClr val="accent6">
                    <a:lumMod val="75000"/>
                  </a:schemeClr>
                </a:solidFill>
              </a:rPr>
              <a:t>parametor</a:t>
            </a:r>
            <a:r>
              <a:rPr lang="pt-BR" b="1" dirty="0">
                <a:solidFill>
                  <a:schemeClr val="accent6">
                    <a:lumMod val="75000"/>
                  </a:schemeClr>
                </a:solidFill>
              </a:rPr>
              <a:t>&gt;&gt;</a:t>
            </a:r>
            <a:r>
              <a:rPr lang="pt-BR" b="1" dirty="0"/>
              <a:t>;</a:t>
            </a:r>
          </a:p>
          <a:p>
            <a:r>
              <a:rPr lang="pt-BR" dirty="0"/>
              <a:t>}</a:t>
            </a:r>
            <a:endParaRPr lang="pt-BR" b="1" dirty="0"/>
          </a:p>
          <a:p>
            <a:pPr algn="just"/>
            <a:endParaRPr lang="pt-BR" b="1" dirty="0"/>
          </a:p>
        </p:txBody>
      </p:sp>
      <p:sp>
        <p:nvSpPr>
          <p:cNvPr id="20" name="Retângulo 19"/>
          <p:cNvSpPr/>
          <p:nvPr/>
        </p:nvSpPr>
        <p:spPr>
          <a:xfrm>
            <a:off x="301307" y="1026016"/>
            <a:ext cx="4342702" cy="646331"/>
          </a:xfrm>
          <a:prstGeom prst="rect">
            <a:avLst/>
          </a:prstGeom>
        </p:spPr>
        <p:txBody>
          <a:bodyPr wrap="square">
            <a:spAutoFit/>
          </a:bodyPr>
          <a:lstStyle/>
          <a:p>
            <a:pPr algn="just"/>
            <a:r>
              <a:rPr lang="pt-BR" dirty="0"/>
              <a:t>Para Acessar os atributos podemos usar dois métodos especiais, o </a:t>
            </a:r>
            <a:r>
              <a:rPr lang="pt-BR" b="1" dirty="0" err="1"/>
              <a:t>get</a:t>
            </a:r>
            <a:r>
              <a:rPr lang="pt-BR" b="1" dirty="0"/>
              <a:t>() </a:t>
            </a:r>
            <a:r>
              <a:rPr lang="pt-BR" dirty="0"/>
              <a:t>e </a:t>
            </a:r>
            <a:r>
              <a:rPr lang="pt-BR" b="1" dirty="0"/>
              <a:t>set().</a:t>
            </a:r>
            <a:endParaRPr lang="pt-BR" dirty="0"/>
          </a:p>
        </p:txBody>
      </p:sp>
    </p:spTree>
    <p:extLst>
      <p:ext uri="{BB962C8B-B14F-4D97-AF65-F5344CB8AC3E}">
        <p14:creationId xmlns:p14="http://schemas.microsoft.com/office/powerpoint/2010/main" val="408935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5123518"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Encapsulamento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251520" y="1158418"/>
            <a:ext cx="8640960" cy="486287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a:t>public static void main(String[] </a:t>
            </a:r>
            <a:r>
              <a:rPr lang="en-US" dirty="0" err="1"/>
              <a:t>args</a:t>
            </a:r>
            <a:r>
              <a:rPr lang="en-US" dirty="0"/>
              <a:t>) </a:t>
            </a:r>
            <a:r>
              <a:rPr lang="en-US" dirty="0" smtClean="0"/>
              <a:t>{</a:t>
            </a:r>
          </a:p>
          <a:p>
            <a:endParaRPr lang="pt-BR" dirty="0"/>
          </a:p>
          <a:p>
            <a:pPr lvl="1"/>
            <a:r>
              <a:rPr lang="pt-BR" dirty="0"/>
              <a:t>Conta </a:t>
            </a:r>
            <a:r>
              <a:rPr lang="pt-BR" dirty="0" err="1"/>
              <a:t>minhaConta</a:t>
            </a:r>
            <a:r>
              <a:rPr lang="pt-BR" dirty="0"/>
              <a:t> = new Conta</a:t>
            </a:r>
            <a:r>
              <a:rPr lang="pt-BR" dirty="0" smtClean="0"/>
              <a:t>();</a:t>
            </a:r>
            <a:endParaRPr lang="pt-BR" dirty="0"/>
          </a:p>
          <a:p>
            <a:pPr lvl="1"/>
            <a:endParaRPr lang="pt-BR" dirty="0" smtClean="0"/>
          </a:p>
          <a:p>
            <a:pPr lvl="1"/>
            <a:r>
              <a:rPr lang="pt-BR" dirty="0" err="1" smtClean="0"/>
              <a:t>minhaConta.</a:t>
            </a:r>
            <a:r>
              <a:rPr lang="pt-BR" b="1" dirty="0" err="1" smtClean="0">
                <a:solidFill>
                  <a:schemeClr val="accent5">
                    <a:lumMod val="75000"/>
                  </a:schemeClr>
                </a:solidFill>
              </a:rPr>
              <a:t>setDono</a:t>
            </a:r>
            <a:r>
              <a:rPr lang="pt-BR" dirty="0"/>
              <a:t>("Lucas");</a:t>
            </a:r>
          </a:p>
          <a:p>
            <a:pPr lvl="1"/>
            <a:r>
              <a:rPr lang="pt-BR" dirty="0" err="1"/>
              <a:t>minhaConta.</a:t>
            </a:r>
            <a:r>
              <a:rPr lang="pt-BR" b="1" dirty="0" err="1">
                <a:solidFill>
                  <a:schemeClr val="accent5">
                    <a:lumMod val="75000"/>
                  </a:schemeClr>
                </a:solidFill>
              </a:rPr>
              <a:t>setSaldo</a:t>
            </a:r>
            <a:r>
              <a:rPr lang="pt-BR" dirty="0"/>
              <a:t>(2300.0</a:t>
            </a:r>
            <a:r>
              <a:rPr lang="pt-BR" dirty="0" smtClean="0"/>
              <a:t>);</a:t>
            </a:r>
          </a:p>
          <a:p>
            <a:pPr lvl="1"/>
            <a:endParaRPr lang="pt-BR" dirty="0" smtClean="0"/>
          </a:p>
          <a:p>
            <a:pPr lvl="1"/>
            <a:r>
              <a:rPr lang="pt-BR" dirty="0" err="1" smtClean="0"/>
              <a:t>System.</a:t>
            </a:r>
            <a:r>
              <a:rPr lang="pt-BR" i="1" dirty="0" err="1" smtClean="0"/>
              <a:t>out.println</a:t>
            </a:r>
            <a:r>
              <a:rPr lang="pt-BR" i="1" dirty="0"/>
              <a:t>("Saldo Atual:"+</a:t>
            </a:r>
            <a:r>
              <a:rPr lang="pt-BR" i="1" dirty="0" err="1"/>
              <a:t>minhaConta.</a:t>
            </a:r>
            <a:r>
              <a:rPr lang="pt-BR" b="1" dirty="0" err="1">
                <a:solidFill>
                  <a:schemeClr val="accent5">
                    <a:lumMod val="75000"/>
                  </a:schemeClr>
                </a:solidFill>
              </a:rPr>
              <a:t>getSaldo</a:t>
            </a:r>
            <a:r>
              <a:rPr lang="pt-BR" i="1" dirty="0" smtClean="0"/>
              <a:t>());</a:t>
            </a:r>
          </a:p>
          <a:p>
            <a:pPr lvl="1"/>
            <a:r>
              <a:rPr lang="pt-BR" dirty="0" err="1" smtClean="0"/>
              <a:t>minhaConta.saca</a:t>
            </a:r>
            <a:r>
              <a:rPr lang="pt-BR" dirty="0" smtClean="0"/>
              <a:t>(150</a:t>
            </a:r>
            <a:r>
              <a:rPr lang="pt-BR" dirty="0"/>
              <a:t>);</a:t>
            </a:r>
          </a:p>
          <a:p>
            <a:pPr lvl="1"/>
            <a:r>
              <a:rPr lang="pt-BR" dirty="0" err="1"/>
              <a:t>System.</a:t>
            </a:r>
            <a:r>
              <a:rPr lang="pt-BR" i="1" dirty="0" err="1"/>
              <a:t>out.println</a:t>
            </a:r>
            <a:r>
              <a:rPr lang="pt-BR" i="1" dirty="0"/>
              <a:t>("Saldo Atual depois de saque de R$150:"+</a:t>
            </a:r>
            <a:r>
              <a:rPr lang="pt-BR" dirty="0" err="1"/>
              <a:t>minhaConta.</a:t>
            </a:r>
            <a:r>
              <a:rPr lang="pt-BR" b="1" dirty="0" err="1">
                <a:solidFill>
                  <a:schemeClr val="accent5">
                    <a:lumMod val="75000"/>
                  </a:schemeClr>
                </a:solidFill>
              </a:rPr>
              <a:t>getSaldo</a:t>
            </a:r>
            <a:r>
              <a:rPr lang="pt-BR" i="1" dirty="0" smtClean="0"/>
              <a:t>());</a:t>
            </a:r>
            <a:endParaRPr lang="pt-BR" dirty="0"/>
          </a:p>
          <a:p>
            <a:pPr lvl="1"/>
            <a:r>
              <a:rPr lang="pt-BR" dirty="0" err="1" smtClean="0"/>
              <a:t>minhaConta.deposita</a:t>
            </a:r>
            <a:r>
              <a:rPr lang="pt-BR" dirty="0" smtClean="0"/>
              <a:t>(700</a:t>
            </a:r>
            <a:r>
              <a:rPr lang="pt-BR" dirty="0"/>
              <a:t>);</a:t>
            </a:r>
          </a:p>
          <a:p>
            <a:pPr lvl="1"/>
            <a:r>
              <a:rPr lang="pt-BR" dirty="0" err="1"/>
              <a:t>System.</a:t>
            </a:r>
            <a:r>
              <a:rPr lang="pt-BR" i="1" dirty="0" err="1"/>
              <a:t>out.println</a:t>
            </a:r>
            <a:r>
              <a:rPr lang="pt-BR" i="1" dirty="0"/>
              <a:t>("Saldo Atual depois de depositar R$700:"+</a:t>
            </a:r>
            <a:r>
              <a:rPr lang="pt-BR" dirty="0" err="1"/>
              <a:t>minhaConta.</a:t>
            </a:r>
            <a:r>
              <a:rPr lang="pt-BR" b="1" dirty="0" err="1">
                <a:solidFill>
                  <a:schemeClr val="accent5">
                    <a:lumMod val="75000"/>
                  </a:schemeClr>
                </a:solidFill>
              </a:rPr>
              <a:t>getSaldo</a:t>
            </a:r>
            <a:r>
              <a:rPr lang="pt-BR" i="1" dirty="0"/>
              <a:t>());</a:t>
            </a:r>
          </a:p>
          <a:p>
            <a:pPr lvl="1"/>
            <a:r>
              <a:rPr lang="pt-BR" dirty="0" err="1" smtClean="0"/>
              <a:t>boolean</a:t>
            </a:r>
            <a:r>
              <a:rPr lang="pt-BR" dirty="0" smtClean="0"/>
              <a:t> </a:t>
            </a:r>
            <a:r>
              <a:rPr lang="pt-BR" dirty="0"/>
              <a:t>consegui = </a:t>
            </a:r>
            <a:r>
              <a:rPr lang="pt-BR" dirty="0" err="1">
                <a:solidFill>
                  <a:schemeClr val="tx1"/>
                </a:solidFill>
              </a:rPr>
              <a:t>minhaConta.</a:t>
            </a:r>
            <a:r>
              <a:rPr lang="pt-BR" sz="2000" dirty="0" err="1">
                <a:solidFill>
                  <a:schemeClr val="tx1"/>
                </a:solidFill>
              </a:rPr>
              <a:t>saca</a:t>
            </a:r>
            <a:r>
              <a:rPr lang="pt-BR" dirty="0">
                <a:solidFill>
                  <a:schemeClr val="tx1"/>
                </a:solidFill>
              </a:rPr>
              <a:t>(15000);</a:t>
            </a:r>
          </a:p>
          <a:p>
            <a:pPr lvl="1"/>
            <a:r>
              <a:rPr lang="pt-BR" dirty="0" err="1">
                <a:solidFill>
                  <a:schemeClr val="tx1"/>
                </a:solidFill>
              </a:rPr>
              <a:t>System.</a:t>
            </a:r>
            <a:r>
              <a:rPr lang="pt-BR" i="1" dirty="0" err="1">
                <a:solidFill>
                  <a:schemeClr val="tx1"/>
                </a:solidFill>
              </a:rPr>
              <a:t>out.println</a:t>
            </a:r>
            <a:r>
              <a:rPr lang="pt-BR" i="1" dirty="0">
                <a:solidFill>
                  <a:schemeClr val="tx1"/>
                </a:solidFill>
              </a:rPr>
              <a:t>( consegui ? "Consegui sacar" : "Não consegui</a:t>
            </a:r>
            <a:r>
              <a:rPr lang="pt-BR" i="1" dirty="0" smtClean="0">
                <a:solidFill>
                  <a:schemeClr val="tx1"/>
                </a:solidFill>
              </a:rPr>
              <a:t>");</a:t>
            </a:r>
            <a:endParaRPr lang="pt-BR" dirty="0">
              <a:solidFill>
                <a:schemeClr val="tx1"/>
              </a:solidFill>
            </a:endParaRPr>
          </a:p>
          <a:p>
            <a:pPr lvl="1"/>
            <a:r>
              <a:rPr lang="pt-BR" dirty="0" smtClean="0">
                <a:solidFill>
                  <a:schemeClr val="tx1"/>
                </a:solidFill>
              </a:rPr>
              <a:t>consegui </a:t>
            </a:r>
            <a:r>
              <a:rPr lang="pt-BR" dirty="0">
                <a:solidFill>
                  <a:schemeClr val="tx1"/>
                </a:solidFill>
              </a:rPr>
              <a:t>= </a:t>
            </a:r>
            <a:r>
              <a:rPr lang="pt-BR" dirty="0" err="1">
                <a:solidFill>
                  <a:schemeClr val="tx1"/>
                </a:solidFill>
              </a:rPr>
              <a:t>minhaConta.</a:t>
            </a:r>
            <a:r>
              <a:rPr lang="pt-BR" sz="2000" dirty="0" err="1">
                <a:solidFill>
                  <a:schemeClr val="tx1"/>
                </a:solidFill>
              </a:rPr>
              <a:t>saca</a:t>
            </a:r>
            <a:r>
              <a:rPr lang="pt-BR" dirty="0">
                <a:solidFill>
                  <a:schemeClr val="tx1"/>
                </a:solidFill>
              </a:rPr>
              <a:t>(100);</a:t>
            </a:r>
          </a:p>
          <a:p>
            <a:pPr lvl="1"/>
            <a:r>
              <a:rPr lang="pt-BR" dirty="0" err="1"/>
              <a:t>System.</a:t>
            </a:r>
            <a:r>
              <a:rPr lang="pt-BR" i="1" dirty="0" err="1"/>
              <a:t>out.println</a:t>
            </a:r>
            <a:r>
              <a:rPr lang="pt-BR" i="1" dirty="0"/>
              <a:t>( consegui ? "Consegui sacar" : "Não consegui</a:t>
            </a:r>
            <a:r>
              <a:rPr lang="pt-BR" i="1" dirty="0" smtClean="0"/>
              <a:t>");</a:t>
            </a:r>
            <a:endParaRPr lang="pt-BR" i="1" dirty="0"/>
          </a:p>
          <a:p>
            <a:r>
              <a:rPr lang="pt-BR" i="1" dirty="0" smtClean="0"/>
              <a:t>}</a:t>
            </a:r>
            <a:endParaRPr lang="pt-BR" dirty="0"/>
          </a:p>
        </p:txBody>
      </p:sp>
    </p:spTree>
    <p:extLst>
      <p:ext uri="{BB962C8B-B14F-4D97-AF65-F5344CB8AC3E}">
        <p14:creationId xmlns:p14="http://schemas.microsoft.com/office/powerpoint/2010/main" val="190721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66788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Construtores</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296571" y="2421984"/>
            <a:ext cx="3915389" cy="353943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sz="2000" b="1" dirty="0">
                <a:solidFill>
                  <a:schemeClr val="accent4"/>
                </a:solidFill>
              </a:rPr>
              <a:t>Conta</a:t>
            </a:r>
            <a:r>
              <a:rPr lang="pt-BR" b="1" dirty="0"/>
              <a:t> </a:t>
            </a:r>
            <a:r>
              <a:rPr lang="pt-BR" b="1" dirty="0" smtClean="0"/>
              <a:t>{</a:t>
            </a:r>
            <a:endParaRPr lang="pt-BR" dirty="0"/>
          </a:p>
          <a:p>
            <a:r>
              <a:rPr lang="pt-BR" dirty="0" smtClean="0"/>
              <a:t>	</a:t>
            </a:r>
            <a:r>
              <a:rPr lang="pt-BR" dirty="0" smtClean="0">
                <a:solidFill>
                  <a:schemeClr val="tx1">
                    <a:lumMod val="50000"/>
                    <a:lumOff val="50000"/>
                  </a:schemeClr>
                </a:solidFill>
              </a:rPr>
              <a:t>//construtores</a:t>
            </a:r>
            <a:endParaRPr lang="pt-BR" dirty="0">
              <a:solidFill>
                <a:schemeClr val="tx1">
                  <a:lumMod val="50000"/>
                  <a:lumOff val="50000"/>
                </a:schemeClr>
              </a:solidFill>
            </a:endParaRPr>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 </a:t>
            </a:r>
            <a:r>
              <a:rPr lang="pt-BR" b="1" dirty="0" smtClean="0"/>
              <a:t>{}</a:t>
            </a:r>
            <a:endParaRPr lang="pt-BR" dirty="0"/>
          </a:p>
          <a:p>
            <a:endParaRPr lang="pt-BR" dirty="0"/>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(String dono) </a:t>
            </a:r>
            <a:r>
              <a:rPr lang="pt-BR" b="1" dirty="0" smtClean="0"/>
              <a:t>{</a:t>
            </a:r>
            <a:endParaRPr lang="pt-BR" b="1" dirty="0"/>
          </a:p>
          <a:p>
            <a:r>
              <a:rPr lang="pt-BR" b="1" dirty="0" smtClean="0"/>
              <a:t>		</a:t>
            </a:r>
            <a:r>
              <a:rPr lang="pt-BR" b="1" dirty="0" err="1" smtClean="0"/>
              <a:t>this.dono</a:t>
            </a:r>
            <a:r>
              <a:rPr lang="pt-BR" b="1" dirty="0" smtClean="0"/>
              <a:t> </a:t>
            </a:r>
            <a:r>
              <a:rPr lang="pt-BR" b="1" dirty="0"/>
              <a:t>= dono;</a:t>
            </a:r>
          </a:p>
          <a:p>
            <a:r>
              <a:rPr lang="pt-BR" dirty="0" smtClean="0"/>
              <a:t>	}</a:t>
            </a:r>
            <a:endParaRPr lang="pt-BR" dirty="0"/>
          </a:p>
          <a:p>
            <a:endParaRPr lang="pt-BR" dirty="0"/>
          </a:p>
          <a:p>
            <a:r>
              <a:rPr lang="pt-BR" b="1" dirty="0" smtClean="0"/>
              <a:t>	</a:t>
            </a:r>
            <a:r>
              <a:rPr lang="pt-BR" b="1" dirty="0" err="1" smtClean="0"/>
              <a:t>public</a:t>
            </a:r>
            <a:r>
              <a:rPr lang="pt-BR" b="1" dirty="0" smtClean="0"/>
              <a:t> </a:t>
            </a:r>
            <a:r>
              <a:rPr lang="pt-BR" sz="2000" b="1" dirty="0">
                <a:solidFill>
                  <a:schemeClr val="accent4"/>
                </a:solidFill>
              </a:rPr>
              <a:t>Conta</a:t>
            </a:r>
            <a:r>
              <a:rPr lang="pt-BR" b="1" dirty="0"/>
              <a:t>(</a:t>
            </a:r>
            <a:r>
              <a:rPr lang="pt-BR" b="1" dirty="0" err="1"/>
              <a:t>double</a:t>
            </a:r>
            <a:r>
              <a:rPr lang="pt-BR" b="1" dirty="0"/>
              <a:t> saldo) </a:t>
            </a:r>
            <a:r>
              <a:rPr lang="pt-BR" b="1" dirty="0" smtClean="0"/>
              <a:t>{</a:t>
            </a:r>
            <a:endParaRPr lang="pt-BR" b="1" dirty="0"/>
          </a:p>
          <a:p>
            <a:r>
              <a:rPr lang="pt-BR" b="1" dirty="0" smtClean="0"/>
              <a:t>		</a:t>
            </a:r>
            <a:r>
              <a:rPr lang="pt-BR" b="1" dirty="0" err="1" smtClean="0"/>
              <a:t>this.saldo</a:t>
            </a:r>
            <a:r>
              <a:rPr lang="pt-BR" b="1" dirty="0" smtClean="0"/>
              <a:t> </a:t>
            </a:r>
            <a:r>
              <a:rPr lang="pt-BR" b="1" dirty="0"/>
              <a:t>= saldo;</a:t>
            </a:r>
          </a:p>
          <a:p>
            <a:r>
              <a:rPr lang="pt-BR" dirty="0" smtClean="0"/>
              <a:t>	}</a:t>
            </a:r>
          </a:p>
          <a:p>
            <a:r>
              <a:rPr lang="pt-BR" dirty="0"/>
              <a:t>}</a:t>
            </a:r>
          </a:p>
        </p:txBody>
      </p:sp>
      <p:sp>
        <p:nvSpPr>
          <p:cNvPr id="10" name="CaixaDeTexto 9"/>
          <p:cNvSpPr txBox="1"/>
          <p:nvPr/>
        </p:nvSpPr>
        <p:spPr>
          <a:xfrm>
            <a:off x="1187624" y="1124744"/>
            <a:ext cx="7104841" cy="1200329"/>
          </a:xfrm>
          <a:prstGeom prst="rect">
            <a:avLst/>
          </a:prstGeom>
          <a:noFill/>
        </p:spPr>
        <p:txBody>
          <a:bodyPr wrap="square" rtlCol="0">
            <a:spAutoFit/>
          </a:bodyPr>
          <a:lstStyle/>
          <a:p>
            <a:r>
              <a:rPr lang="pt-BR" dirty="0" smtClean="0"/>
              <a:t>Um construtor cria um objeto da classe, pode iniciar com valores ou não.</a:t>
            </a:r>
            <a:endParaRPr lang="pt-BR" dirty="0"/>
          </a:p>
          <a:p>
            <a:r>
              <a:rPr lang="pt-BR" dirty="0" smtClean="0"/>
              <a:t>Deve ser </a:t>
            </a:r>
            <a:r>
              <a:rPr lang="pt-BR" b="1" dirty="0" smtClean="0"/>
              <a:t>public.</a:t>
            </a:r>
          </a:p>
          <a:p>
            <a:r>
              <a:rPr lang="pt-BR" b="1" dirty="0" smtClean="0"/>
              <a:t>Não retorna valores, não utilizar </a:t>
            </a:r>
            <a:r>
              <a:rPr lang="pt-BR" b="1" dirty="0" err="1" smtClean="0"/>
              <a:t>void</a:t>
            </a:r>
            <a:r>
              <a:rPr lang="pt-BR" b="1" dirty="0" smtClean="0"/>
              <a:t>.</a:t>
            </a:r>
          </a:p>
          <a:p>
            <a:r>
              <a:rPr lang="pt-BR" b="1" dirty="0" smtClean="0"/>
              <a:t>Deve ter o mesmo nome da classe.</a:t>
            </a:r>
            <a:endParaRPr lang="pt-BR" b="1" dirty="0"/>
          </a:p>
        </p:txBody>
      </p:sp>
      <p:sp>
        <p:nvSpPr>
          <p:cNvPr id="11" name="Retângulo 10"/>
          <p:cNvSpPr/>
          <p:nvPr/>
        </p:nvSpPr>
        <p:spPr>
          <a:xfrm>
            <a:off x="4391979" y="4219756"/>
            <a:ext cx="4572000" cy="175432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just"/>
            <a:r>
              <a:rPr lang="pt-BR" b="1" dirty="0"/>
              <a:t>! </a:t>
            </a:r>
            <a:r>
              <a:rPr lang="pt-BR" dirty="0"/>
              <a:t>O Java  requer  uma  chamada de construtor para  todo objeto  que  é criado. A palavra-chave new chama o construtor da  classe para realizar  a inicialização.  A chamada de  construtor é indicada  pelo  nome  da  classe seguido por parênteses</a:t>
            </a:r>
            <a:r>
              <a:rPr lang="pt-BR" b="1" dirty="0"/>
              <a:t>!</a:t>
            </a:r>
            <a:endParaRPr lang="pt-BR" dirty="0"/>
          </a:p>
        </p:txBody>
      </p:sp>
      <p:sp>
        <p:nvSpPr>
          <p:cNvPr id="12" name="Retângulo 11"/>
          <p:cNvSpPr/>
          <p:nvPr/>
        </p:nvSpPr>
        <p:spPr>
          <a:xfrm>
            <a:off x="3779912" y="2325073"/>
            <a:ext cx="5053864" cy="1754326"/>
          </a:xfrm>
          <a:prstGeom prst="rect">
            <a:avLst/>
          </a:prstGeom>
        </p:spPr>
        <p:txBody>
          <a:bodyPr wrap="square">
            <a:spAutoFit/>
          </a:bodyPr>
          <a:lstStyle/>
          <a:p>
            <a:pPr lvl="2"/>
            <a:r>
              <a:rPr lang="pt-BR" b="1" dirty="0"/>
              <a:t>Conta </a:t>
            </a:r>
            <a:r>
              <a:rPr lang="pt-BR" b="1" dirty="0" err="1"/>
              <a:t>minhaConta</a:t>
            </a:r>
            <a:r>
              <a:rPr lang="pt-BR" b="1" dirty="0"/>
              <a:t> = </a:t>
            </a:r>
            <a:r>
              <a:rPr lang="pt-BR" b="1" dirty="0">
                <a:solidFill>
                  <a:schemeClr val="accent6">
                    <a:lumMod val="75000"/>
                  </a:schemeClr>
                </a:solidFill>
              </a:rPr>
              <a:t>new</a:t>
            </a:r>
            <a:r>
              <a:rPr lang="pt-BR" b="1" dirty="0">
                <a:solidFill>
                  <a:schemeClr val="accent3">
                    <a:lumMod val="50000"/>
                  </a:schemeClr>
                </a:solidFill>
              </a:rPr>
              <a:t> Conta();</a:t>
            </a:r>
          </a:p>
          <a:p>
            <a:pPr lvl="2"/>
            <a:r>
              <a:rPr lang="pt-BR" dirty="0" err="1" smtClean="0"/>
              <a:t>minhaConta.setDono</a:t>
            </a:r>
            <a:r>
              <a:rPr lang="pt-BR" dirty="0"/>
              <a:t>("Lucas");</a:t>
            </a:r>
          </a:p>
          <a:p>
            <a:pPr lvl="2"/>
            <a:r>
              <a:rPr lang="pt-BR" dirty="0" err="1"/>
              <a:t>minhaConta.setSaldo</a:t>
            </a:r>
            <a:r>
              <a:rPr lang="pt-BR" dirty="0"/>
              <a:t>(2300.0);</a:t>
            </a:r>
          </a:p>
          <a:p>
            <a:pPr lvl="2"/>
            <a:r>
              <a:rPr lang="pt-BR" dirty="0">
                <a:solidFill>
                  <a:schemeClr val="tx1">
                    <a:lumMod val="50000"/>
                    <a:lumOff val="50000"/>
                  </a:schemeClr>
                </a:solidFill>
              </a:rPr>
              <a:t>//testando construtores</a:t>
            </a:r>
          </a:p>
          <a:p>
            <a:pPr lvl="2"/>
            <a:r>
              <a:rPr lang="pt-BR" dirty="0"/>
              <a:t>Conta minhaConta2 = </a:t>
            </a:r>
            <a:r>
              <a:rPr lang="pt-BR" b="1" dirty="0">
                <a:solidFill>
                  <a:schemeClr val="accent6">
                    <a:lumMod val="75000"/>
                  </a:schemeClr>
                </a:solidFill>
              </a:rPr>
              <a:t>new</a:t>
            </a:r>
            <a:r>
              <a:rPr lang="pt-BR" dirty="0"/>
              <a:t> </a:t>
            </a:r>
            <a:r>
              <a:rPr lang="pt-BR" b="1" dirty="0">
                <a:solidFill>
                  <a:schemeClr val="accent3">
                    <a:lumMod val="50000"/>
                  </a:schemeClr>
                </a:solidFill>
              </a:rPr>
              <a:t>Conta</a:t>
            </a:r>
            <a:r>
              <a:rPr lang="pt-BR" dirty="0"/>
              <a:t>("Júlia");</a:t>
            </a:r>
          </a:p>
          <a:p>
            <a:pPr lvl="2"/>
            <a:r>
              <a:rPr lang="pt-BR" dirty="0"/>
              <a:t>Conta minhaConta3 = </a:t>
            </a:r>
            <a:r>
              <a:rPr lang="pt-BR" b="1" dirty="0">
                <a:solidFill>
                  <a:schemeClr val="accent6">
                    <a:lumMod val="75000"/>
                  </a:schemeClr>
                </a:solidFill>
              </a:rPr>
              <a:t>new</a:t>
            </a:r>
            <a:r>
              <a:rPr lang="pt-BR" dirty="0"/>
              <a:t> </a:t>
            </a:r>
            <a:r>
              <a:rPr lang="pt-BR" b="1" dirty="0">
                <a:solidFill>
                  <a:schemeClr val="accent3">
                    <a:lumMod val="50000"/>
                  </a:schemeClr>
                </a:solidFill>
              </a:rPr>
              <a:t>Conta</a:t>
            </a:r>
            <a:r>
              <a:rPr lang="pt-BR" dirty="0"/>
              <a:t>(2400);</a:t>
            </a:r>
          </a:p>
        </p:txBody>
      </p:sp>
    </p:spTree>
    <p:extLst>
      <p:ext uri="{BB962C8B-B14F-4D97-AF65-F5344CB8AC3E}">
        <p14:creationId xmlns:p14="http://schemas.microsoft.com/office/powerpoint/2010/main" val="301973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354782"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Exercício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49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971600" y="2508139"/>
            <a:ext cx="6631388" cy="1200329"/>
          </a:xfrm>
          <a:prstGeom prst="rect">
            <a:avLst/>
          </a:prstGeom>
        </p:spPr>
        <p:txBody>
          <a:bodyPr wrap="square">
            <a:spAutoFit/>
          </a:bodyPr>
          <a:lstStyle/>
          <a:p>
            <a:pPr lvl="2" algn="just"/>
            <a:r>
              <a:rPr lang="pt-BR" b="1" dirty="0" smtClean="0">
                <a:sym typeface="Wingdings" pitchFamily="2" charset="2"/>
              </a:rPr>
              <a:t>- </a:t>
            </a:r>
            <a:r>
              <a:rPr lang="pt-BR" b="1" dirty="0" smtClean="0"/>
              <a:t>Construa um programa em Java que leia os seguintes dados de um aluno : nome, curso e mais 3 notas.</a:t>
            </a:r>
          </a:p>
          <a:p>
            <a:pPr lvl="2" algn="just"/>
            <a:r>
              <a:rPr lang="pt-BR" b="1" dirty="0" smtClean="0"/>
              <a:t>    Calcula a média e mostre se o aluno foi aprovado ou reprovado.</a:t>
            </a:r>
            <a:endParaRPr lang="pt-BR" dirty="0"/>
          </a:p>
        </p:txBody>
      </p:sp>
    </p:spTree>
    <p:extLst>
      <p:ext uri="{BB962C8B-B14F-4D97-AF65-F5344CB8AC3E}">
        <p14:creationId xmlns:p14="http://schemas.microsoft.com/office/powerpoint/2010/main" val="132312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9" name="CaixaDeTexto 8"/>
          <p:cNvSpPr txBox="1"/>
          <p:nvPr/>
        </p:nvSpPr>
        <p:spPr>
          <a:xfrm>
            <a:off x="4087776" y="1484784"/>
            <a:ext cx="4248472" cy="2862322"/>
          </a:xfrm>
          <a:prstGeom prst="rect">
            <a:avLst/>
          </a:prstGeom>
          <a:noFill/>
          <a:effectLst>
            <a:outerShdw blurRad="152400" dist="317500" dir="5400000" sx="90000" sy="-19000" rotWithShape="0">
              <a:prstClr val="black">
                <a:alpha val="15000"/>
              </a:prstClr>
            </a:outerShdw>
          </a:effectLst>
          <a:scene3d>
            <a:camera prst="perspectiveLeft"/>
            <a:lightRig rig="threePt" dir="t"/>
          </a:scene3d>
        </p:spPr>
        <p:txBody>
          <a:bodyPr wrap="square" rtlCol="0">
            <a:spAutoFit/>
          </a:bodyPr>
          <a:lstStyle/>
          <a:p>
            <a:pPr algn="just"/>
            <a:r>
              <a:rPr lang="pt-BR" dirty="0" smtClean="0">
                <a:solidFill>
                  <a:schemeClr val="tx1">
                    <a:lumMod val="95000"/>
                    <a:lumOff val="5000"/>
                  </a:schemeClr>
                </a:solidFill>
              </a:rPr>
              <a:t>	Atualmente </a:t>
            </a:r>
            <a:r>
              <a:rPr lang="pt-BR" dirty="0">
                <a:solidFill>
                  <a:schemeClr val="tx1">
                    <a:lumMod val="95000"/>
                    <a:lumOff val="5000"/>
                  </a:schemeClr>
                </a:solidFill>
              </a:rPr>
              <a:t>Java é uma plataforma de programação madura e estabelecida - não só uma linguagem de programação como também um grande conjunto de bibliotecas e ferramentas. Está sendo amplamente usada em sistemas empresariais computadorizados e aplicativos, além de ganhar cada vez mais projeção em sistemas incorporados (</a:t>
            </a:r>
            <a:r>
              <a:rPr lang="pt-BR" dirty="0" err="1">
                <a:solidFill>
                  <a:schemeClr val="tx1">
                    <a:lumMod val="95000"/>
                    <a:lumOff val="5000"/>
                  </a:schemeClr>
                </a:solidFill>
              </a:rPr>
              <a:t>Embedded</a:t>
            </a:r>
            <a:r>
              <a:rPr lang="pt-BR" dirty="0">
                <a:solidFill>
                  <a:schemeClr val="tx1">
                    <a:lumMod val="95000"/>
                    <a:lumOff val="5000"/>
                  </a:schemeClr>
                </a:solidFill>
              </a:rPr>
              <a:t> Systems).</a:t>
            </a:r>
          </a:p>
        </p:txBody>
      </p:sp>
      <p:pic>
        <p:nvPicPr>
          <p:cNvPr id="8" name="Picture 2" descr="C:\Users\Lucas Biason\Downloads\java 1.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25" b="94705" l="6314" r="98982"/>
                    </a14:imgEffect>
                  </a14:imgLayer>
                </a14:imgProps>
              </a:ext>
              <a:ext uri="{28A0092B-C50C-407E-A947-70E740481C1C}">
                <a14:useLocalDpi xmlns:a14="http://schemas.microsoft.com/office/drawing/2010/main" val="0"/>
              </a:ext>
            </a:extLst>
          </a:blip>
          <a:srcRect/>
          <a:stretch>
            <a:fillRect/>
          </a:stretch>
        </p:blipFill>
        <p:spPr bwMode="auto">
          <a:xfrm>
            <a:off x="416400" y="1196752"/>
            <a:ext cx="3695279" cy="3695278"/>
          </a:xfrm>
          <a:prstGeom prst="rect">
            <a:avLst/>
          </a:prstGeom>
          <a:ln>
            <a:noFill/>
          </a:ln>
          <a:effectLst>
            <a:outerShdw blurRad="292100" dist="139700" dir="2700000" algn="tl" rotWithShape="0">
              <a:srgbClr val="333333">
                <a:alpha val="65000"/>
              </a:srgbClr>
            </a:outerShdw>
          </a:effectLst>
          <a:scene3d>
            <a:camera prst="perspectiveRight"/>
            <a:lightRig rig="threePt" dir="t"/>
          </a:scene3d>
          <a:extLst>
            <a:ext uri="{909E8E84-426E-40DD-AFC4-6F175D3DCCD1}">
              <a14:hiddenFill xmlns:a14="http://schemas.microsoft.com/office/drawing/2010/main">
                <a:solidFill>
                  <a:srgbClr val="FFFFFF"/>
                </a:solidFill>
              </a14:hiddenFill>
            </a:ext>
          </a:extLst>
        </p:spPr>
      </p:pic>
      <p:sp>
        <p:nvSpPr>
          <p:cNvPr id="2" name="Espaço Reservado para Número de Slide 1"/>
          <p:cNvSpPr>
            <a:spLocks noGrp="1"/>
          </p:cNvSpPr>
          <p:nvPr>
            <p:ph type="sldNum" sz="quarter" idx="12"/>
          </p:nvPr>
        </p:nvSpPr>
        <p:spPr/>
        <p:txBody>
          <a:bodyPr/>
          <a:lstStyle/>
          <a:p>
            <a:fld id="{D957C912-26D7-4E98-9CF3-5E4B8600EDFC}" type="slidenum">
              <a:rPr lang="pt-BR" smtClean="0"/>
              <a:t>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81900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26102"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Objetos</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CaixaDeTexto 12"/>
          <p:cNvSpPr txBox="1"/>
          <p:nvPr/>
        </p:nvSpPr>
        <p:spPr>
          <a:xfrm>
            <a:off x="1019579" y="1844824"/>
            <a:ext cx="7104841" cy="3139321"/>
          </a:xfrm>
          <a:prstGeom prst="rect">
            <a:avLst/>
          </a:prstGeom>
          <a:noFill/>
        </p:spPr>
        <p:txBody>
          <a:bodyPr wrap="square" rtlCol="0">
            <a:spAutoFit/>
          </a:bodyPr>
          <a:lstStyle/>
          <a:p>
            <a:pPr algn="just"/>
            <a:r>
              <a:rPr lang="pt-BR" b="1" dirty="0" smtClean="0"/>
              <a:t>                Porque </a:t>
            </a:r>
            <a:r>
              <a:rPr lang="pt-BR" b="1" dirty="0"/>
              <a:t>usar objetos? </a:t>
            </a:r>
            <a:endParaRPr lang="pt-BR" dirty="0"/>
          </a:p>
          <a:p>
            <a:pPr algn="just"/>
            <a:r>
              <a:rPr lang="pt-BR" dirty="0"/>
              <a:t>As vantagens de se usar objetos como blocos para a construção de aplicações são muitas. Pode-se citar: </a:t>
            </a:r>
          </a:p>
          <a:p>
            <a:pPr algn="just"/>
            <a:r>
              <a:rPr lang="pt-BR" dirty="0"/>
              <a:t>	</a:t>
            </a:r>
            <a:r>
              <a:rPr lang="pt-BR" b="1" dirty="0" smtClean="0"/>
              <a:t>Simplicidade</a:t>
            </a:r>
            <a:r>
              <a:rPr lang="pt-BR" dirty="0"/>
              <a:t>: os objetos escondem a complexidade do código. Pode-se criar uma complexa aplicação gráfica usando botões, janelas, barras de rolamento, etc., sem conhecer a complexidade do código utilizado para criá-los. </a:t>
            </a:r>
          </a:p>
          <a:p>
            <a:pPr algn="just"/>
            <a:r>
              <a:rPr lang="pt-BR" dirty="0"/>
              <a:t>	</a:t>
            </a:r>
            <a:r>
              <a:rPr lang="pt-BR" b="1" dirty="0" smtClean="0"/>
              <a:t>Reutilização </a:t>
            </a:r>
            <a:r>
              <a:rPr lang="pt-BR" b="1" dirty="0"/>
              <a:t>de código</a:t>
            </a:r>
            <a:r>
              <a:rPr lang="pt-BR" dirty="0"/>
              <a:t>: um objeto, depois de criado, pode ser reutilizado por outras aplicações, ter suas funções estendidas e serem usados como blocos fundamentais em sistemas mais complexos. </a:t>
            </a:r>
          </a:p>
          <a:p>
            <a:pPr algn="just"/>
            <a:r>
              <a:rPr lang="pt-BR" dirty="0"/>
              <a:t>	</a:t>
            </a:r>
            <a:r>
              <a:rPr lang="pt-BR" dirty="0" smtClean="0"/>
              <a:t> </a:t>
            </a:r>
            <a:r>
              <a:rPr lang="pt-BR" b="1" dirty="0"/>
              <a:t>Integridade dos dados</a:t>
            </a:r>
            <a:r>
              <a:rPr lang="pt-BR" dirty="0"/>
              <a:t>: devido ao uso do </a:t>
            </a:r>
            <a:r>
              <a:rPr lang="pt-BR" dirty="0" smtClean="0"/>
              <a:t>encapsulamento. </a:t>
            </a:r>
            <a:endParaRPr lang="pt-BR" dirty="0"/>
          </a:p>
        </p:txBody>
      </p:sp>
    </p:spTree>
    <p:extLst>
      <p:ext uri="{BB962C8B-B14F-4D97-AF65-F5344CB8AC3E}">
        <p14:creationId xmlns:p14="http://schemas.microsoft.com/office/powerpoint/2010/main" val="270762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Orientação a Objetos – relações entre Classes</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7632848" cy="1107996"/>
          </a:xfrm>
        </p:spPr>
        <p:txBody>
          <a:bodyPr/>
          <a:lstStyle/>
          <a:p>
            <a:r>
              <a:rPr lang="pt-BR" sz="2400" b="0" dirty="0" smtClean="0">
                <a:solidFill>
                  <a:schemeClr val="bg1">
                    <a:lumMod val="50000"/>
                  </a:schemeClr>
                </a:solidFill>
                <a:latin typeface="Georgia" pitchFamily="18" charset="0"/>
              </a:rPr>
              <a:t>Aprendendo os conceitos de orientação a objetos com herança, polimorfismo, interfaces e classes abstratas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4187731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634154"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Composição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892940" y="1988840"/>
            <a:ext cx="6631388" cy="2862322"/>
          </a:xfrm>
          <a:prstGeom prst="rect">
            <a:avLst/>
          </a:prstGeom>
        </p:spPr>
        <p:txBody>
          <a:bodyPr wrap="square">
            <a:spAutoFit/>
          </a:bodyPr>
          <a:lstStyle/>
          <a:p>
            <a:pPr lvl="2" algn="just"/>
            <a:r>
              <a:rPr lang="pt-BR" b="1" dirty="0" smtClean="0">
                <a:sym typeface="Wingdings" pitchFamily="2" charset="2"/>
              </a:rPr>
              <a:t>Você já fez o seguinte exercício:</a:t>
            </a:r>
          </a:p>
          <a:p>
            <a:pPr lvl="2" algn="just"/>
            <a:r>
              <a:rPr lang="pt-BR" b="1" dirty="0" smtClean="0">
                <a:sym typeface="Wingdings" pitchFamily="2" charset="2"/>
              </a:rPr>
              <a:t>- </a:t>
            </a:r>
            <a:r>
              <a:rPr lang="pt-BR" b="1" dirty="0" smtClean="0"/>
              <a:t>Construa um programa em Java que leia os seguintes dados de um aluno : nome, curso e mais 3 notas.</a:t>
            </a:r>
          </a:p>
          <a:p>
            <a:pPr lvl="2" algn="just"/>
            <a:r>
              <a:rPr lang="pt-BR" b="1" dirty="0" smtClean="0"/>
              <a:t>    Calcula a média e mostre se o aluno foi aprovado ou reprovado.</a:t>
            </a:r>
          </a:p>
          <a:p>
            <a:pPr lvl="2" algn="just"/>
            <a:endParaRPr lang="pt-BR" b="1" dirty="0"/>
          </a:p>
          <a:p>
            <a:pPr lvl="2" algn="just"/>
            <a:r>
              <a:rPr lang="pt-BR" b="1" dirty="0" smtClean="0"/>
              <a:t>Agora, vamos fazer uma alteração:</a:t>
            </a:r>
          </a:p>
          <a:p>
            <a:pPr lvl="2" algn="just"/>
            <a:r>
              <a:rPr lang="pt-BR" b="1" dirty="0" smtClean="0"/>
              <a:t>- No lugar de ser uma </a:t>
            </a:r>
            <a:r>
              <a:rPr lang="pt-BR" b="1" dirty="0" err="1" smtClean="0"/>
              <a:t>String</a:t>
            </a:r>
            <a:r>
              <a:rPr lang="pt-BR" b="1" dirty="0" smtClean="0"/>
              <a:t>, o atributo curso será um objeto do tipo Curso.</a:t>
            </a:r>
          </a:p>
          <a:p>
            <a:pPr lvl="2" algn="just"/>
            <a:r>
              <a:rPr lang="pt-BR" b="1" dirty="0" smtClean="0"/>
              <a:t>   Curso contem o atributo nome. </a:t>
            </a:r>
            <a:endParaRPr lang="pt-BR" dirty="0"/>
          </a:p>
        </p:txBody>
      </p:sp>
    </p:spTree>
    <p:extLst>
      <p:ext uri="{BB962C8B-B14F-4D97-AF65-F5344CB8AC3E}">
        <p14:creationId xmlns:p14="http://schemas.microsoft.com/office/powerpoint/2010/main" val="7514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4414"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Agregação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964948" y="1772816"/>
            <a:ext cx="6631388" cy="3416320"/>
          </a:xfrm>
          <a:prstGeom prst="rect">
            <a:avLst/>
          </a:prstGeom>
        </p:spPr>
        <p:txBody>
          <a:bodyPr wrap="square">
            <a:spAutoFit/>
          </a:bodyPr>
          <a:lstStyle/>
          <a:p>
            <a:pPr lvl="2" algn="just"/>
            <a:r>
              <a:rPr lang="pt-BR" b="1" dirty="0" smtClean="0">
                <a:sym typeface="Wingdings" pitchFamily="2" charset="2"/>
              </a:rPr>
              <a:t>Você já fez os seguintes exercícios:</a:t>
            </a:r>
          </a:p>
          <a:p>
            <a:pPr lvl="2" algn="just"/>
            <a:r>
              <a:rPr lang="pt-BR" b="1" dirty="0" smtClean="0">
                <a:sym typeface="Wingdings" pitchFamily="2" charset="2"/>
              </a:rPr>
              <a:t>- </a:t>
            </a:r>
            <a:r>
              <a:rPr lang="pt-BR" b="1" dirty="0" smtClean="0"/>
              <a:t>Construa um programa em Java que leia os seguintes dados de um aluno : nome, curso e mais 3 notas.</a:t>
            </a:r>
          </a:p>
          <a:p>
            <a:pPr lvl="2" algn="just"/>
            <a:r>
              <a:rPr lang="pt-BR" b="1" dirty="0" smtClean="0"/>
              <a:t>    Calcula a média e mostre se o aluno foi aprovado ou reprovado.</a:t>
            </a:r>
          </a:p>
          <a:p>
            <a:pPr lvl="2" algn="just"/>
            <a:r>
              <a:rPr lang="pt-BR" b="1" dirty="0" smtClean="0"/>
              <a:t>- No lugar de ser uma </a:t>
            </a:r>
            <a:r>
              <a:rPr lang="pt-BR" b="1" dirty="0" err="1" smtClean="0"/>
              <a:t>String</a:t>
            </a:r>
            <a:r>
              <a:rPr lang="pt-BR" b="1" dirty="0" smtClean="0"/>
              <a:t>, o atributo curso será um objeto do tipo Curso.   Curso contem o atributo nome . </a:t>
            </a:r>
          </a:p>
          <a:p>
            <a:pPr lvl="2" algn="just"/>
            <a:endParaRPr lang="pt-BR" b="1" dirty="0" smtClean="0"/>
          </a:p>
          <a:p>
            <a:pPr lvl="2" algn="just"/>
            <a:r>
              <a:rPr lang="pt-BR" b="1" dirty="0" smtClean="0"/>
              <a:t>E vamos criar  a classe Sala:</a:t>
            </a:r>
          </a:p>
          <a:p>
            <a:pPr marL="1200150" lvl="2" indent="-285750" algn="just">
              <a:buFontTx/>
              <a:buChar char="-"/>
            </a:pPr>
            <a:r>
              <a:rPr lang="pt-BR" b="1" dirty="0" smtClean="0"/>
              <a:t>Sala terá um </a:t>
            </a:r>
            <a:r>
              <a:rPr lang="pt-BR" b="1" dirty="0" err="1" smtClean="0"/>
              <a:t>array</a:t>
            </a:r>
            <a:r>
              <a:rPr lang="pt-BR" b="1" dirty="0" smtClean="0"/>
              <a:t> de Alunos e </a:t>
            </a:r>
            <a:r>
              <a:rPr lang="pt-BR" b="1" dirty="0" err="1" smtClean="0"/>
              <a:t>periodo</a:t>
            </a:r>
            <a:endParaRPr lang="pt-BR" b="1" dirty="0" smtClean="0"/>
          </a:p>
          <a:p>
            <a:pPr lvl="2" algn="just"/>
            <a:endParaRPr lang="pt-BR" b="1" dirty="0"/>
          </a:p>
          <a:p>
            <a:pPr lvl="2" algn="just"/>
            <a:r>
              <a:rPr lang="pt-BR" b="1" dirty="0" smtClean="0"/>
              <a:t>Crie um programa executável com uma Sala com 3 alunos;</a:t>
            </a:r>
            <a:endParaRPr lang="pt-BR" dirty="0"/>
          </a:p>
        </p:txBody>
      </p:sp>
    </p:spTree>
    <p:extLst>
      <p:ext uri="{BB962C8B-B14F-4D97-AF65-F5344CB8AC3E}">
        <p14:creationId xmlns:p14="http://schemas.microsoft.com/office/powerpoint/2010/main" val="16324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414414"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Agregação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892940" y="1988840"/>
            <a:ext cx="6631388" cy="1200329"/>
          </a:xfrm>
          <a:prstGeom prst="rect">
            <a:avLst/>
          </a:prstGeom>
        </p:spPr>
        <p:txBody>
          <a:bodyPr wrap="square">
            <a:spAutoFit/>
          </a:bodyPr>
          <a:lstStyle/>
          <a:p>
            <a:pPr lvl="2" algn="just"/>
            <a:r>
              <a:rPr lang="pt-BR" dirty="0"/>
              <a:t>Outro tipo de associação é a </a:t>
            </a:r>
            <a:r>
              <a:rPr lang="pt-BR" b="1" dirty="0"/>
              <a:t>agregação</a:t>
            </a:r>
            <a:r>
              <a:rPr lang="pt-BR" dirty="0"/>
              <a:t> ou todo-parte, onde uma classe representa o todo e uma ou mais classes representam as partes deste todo. Um agregado (o todo) possui partes, que, por sua vez, podem ter partes. </a:t>
            </a: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346" t="64509" r="31174" b="27370"/>
          <a:stretch/>
        </p:blipFill>
        <p:spPr bwMode="auto">
          <a:xfrm>
            <a:off x="1239150" y="3501008"/>
            <a:ext cx="69044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73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pic>
        <p:nvPicPr>
          <p:cNvPr id="10" name="Picture 2" descr="C:\Users\Lucas Biason\Documents\Class Aluno e Professor.png"/>
          <p:cNvPicPr>
            <a:picLocks noChangeAspect="1" noChangeArrowheads="1"/>
          </p:cNvPicPr>
          <p:nvPr/>
        </p:nvPicPr>
        <p:blipFill rotWithShape="1">
          <a:blip r:embed="rId5">
            <a:extLst>
              <a:ext uri="{28A0092B-C50C-407E-A947-70E740481C1C}">
                <a14:useLocalDpi xmlns:a14="http://schemas.microsoft.com/office/drawing/2010/main" val="0"/>
              </a:ext>
            </a:extLst>
          </a:blip>
          <a:srcRect l="5574" t="28926" r="48870" b="35537"/>
          <a:stretch/>
        </p:blipFill>
        <p:spPr bwMode="auto">
          <a:xfrm>
            <a:off x="2411760" y="2924944"/>
            <a:ext cx="4268147" cy="2520280"/>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p:cNvSpPr/>
          <p:nvPr/>
        </p:nvSpPr>
        <p:spPr>
          <a:xfrm>
            <a:off x="611560" y="1556792"/>
            <a:ext cx="7974632" cy="923330"/>
          </a:xfrm>
          <a:prstGeom prst="rect">
            <a:avLst/>
          </a:prstGeom>
        </p:spPr>
        <p:txBody>
          <a:bodyPr wrap="square">
            <a:spAutoFit/>
          </a:bodyPr>
          <a:lstStyle/>
          <a:p>
            <a:pPr algn="just"/>
            <a:r>
              <a:rPr lang="pt-BR" dirty="0"/>
              <a:t>Note que no exemplo, a classe </a:t>
            </a:r>
            <a:r>
              <a:rPr lang="pt-BR" b="1" dirty="0"/>
              <a:t>Professor</a:t>
            </a:r>
            <a:r>
              <a:rPr lang="pt-BR" dirty="0"/>
              <a:t> e a classe </a:t>
            </a:r>
            <a:r>
              <a:rPr lang="pt-BR" b="1" dirty="0"/>
              <a:t>Aluno</a:t>
            </a:r>
            <a:r>
              <a:rPr lang="pt-BR" dirty="0"/>
              <a:t> contêm os mesmo atributos e alguns diferenciados. Portanto podemos coloca-los em um grupo acima chamado Pessoa. A classe </a:t>
            </a:r>
            <a:r>
              <a:rPr lang="pt-BR" b="1" dirty="0"/>
              <a:t>pessoa</a:t>
            </a:r>
            <a:r>
              <a:rPr lang="pt-BR" dirty="0"/>
              <a:t> terá os atributos em comum.</a:t>
            </a:r>
          </a:p>
        </p:txBody>
      </p:sp>
    </p:spTree>
    <p:extLst>
      <p:ext uri="{BB962C8B-B14F-4D97-AF65-F5344CB8AC3E}">
        <p14:creationId xmlns:p14="http://schemas.microsoft.com/office/powerpoint/2010/main" val="41429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297273" y="908720"/>
            <a:ext cx="8537456" cy="923330"/>
          </a:xfrm>
          <a:prstGeom prst="rect">
            <a:avLst/>
          </a:prstGeom>
        </p:spPr>
        <p:txBody>
          <a:bodyPr wrap="square">
            <a:spAutoFit/>
          </a:bodyPr>
          <a:lstStyle/>
          <a:p>
            <a:pPr algn="just"/>
            <a:r>
              <a:rPr lang="pt-BR" dirty="0" smtClean="0"/>
              <a:t>	Ao  </a:t>
            </a:r>
            <a:r>
              <a:rPr lang="pt-BR" dirty="0"/>
              <a:t>criar  uma  classe,  em  vez  de  declarar membros completamente  novos,  o programador  pode  designar  que  a nova  classe  deverá herdar membros de  uma classe existente.  Esta classe existente é chamada de </a:t>
            </a:r>
            <a:r>
              <a:rPr lang="pt-BR" b="1" dirty="0" smtClean="0"/>
              <a:t>superclasse</a:t>
            </a:r>
            <a:r>
              <a:rPr lang="pt-BR" dirty="0" smtClean="0"/>
              <a:t> </a:t>
            </a:r>
            <a:r>
              <a:rPr lang="pt-BR" dirty="0"/>
              <a:t>, e a nova classe, de </a:t>
            </a:r>
            <a:r>
              <a:rPr lang="pt-BR" b="1" dirty="0"/>
              <a:t>subclasse</a:t>
            </a:r>
            <a:r>
              <a:rPr lang="pt-BR" dirty="0"/>
              <a:t> . </a:t>
            </a:r>
          </a:p>
        </p:txBody>
      </p:sp>
      <p:pic>
        <p:nvPicPr>
          <p:cNvPr id="13" name="Picture 3" descr="C:\Users\Lucas Biason\Documents\Class Pessoa.png"/>
          <p:cNvPicPr>
            <a:picLocks noChangeAspect="1" noChangeArrowheads="1"/>
          </p:cNvPicPr>
          <p:nvPr/>
        </p:nvPicPr>
        <p:blipFill rotWithShape="1">
          <a:blip r:embed="rId5">
            <a:extLst>
              <a:ext uri="{28A0092B-C50C-407E-A947-70E740481C1C}">
                <a14:useLocalDpi xmlns:a14="http://schemas.microsoft.com/office/drawing/2010/main" val="0"/>
              </a:ext>
            </a:extLst>
          </a:blip>
          <a:srcRect l="5827" t="10843" r="50000" b="35868"/>
          <a:stretch/>
        </p:blipFill>
        <p:spPr bwMode="auto">
          <a:xfrm>
            <a:off x="2828639" y="1916832"/>
            <a:ext cx="3701834" cy="3380510"/>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p:cNvSpPr/>
          <p:nvPr/>
        </p:nvSpPr>
        <p:spPr>
          <a:xfrm>
            <a:off x="-22255" y="5313982"/>
            <a:ext cx="8986743" cy="923330"/>
          </a:xfrm>
          <a:prstGeom prst="rect">
            <a:avLst/>
          </a:prstGeom>
        </p:spPr>
        <p:txBody>
          <a:bodyPr wrap="square">
            <a:spAutoFit/>
          </a:bodyPr>
          <a:lstStyle/>
          <a:p>
            <a:pPr algn="just"/>
            <a:r>
              <a:rPr lang="pt-BR" dirty="0" smtClean="0"/>
              <a:t>	Com </a:t>
            </a:r>
            <a:r>
              <a:rPr lang="pt-BR" dirty="0"/>
              <a:t>a herança, os  programadores economizam tempo  durante o desenvolvimento  de  programa  reutilizando  software  de  alta qualidade  testado  e depurado.  Isso  também  aumenta  a probabilidade de  um sistema ser implementado efetivamente. </a:t>
            </a:r>
          </a:p>
        </p:txBody>
      </p:sp>
      <p:sp>
        <p:nvSpPr>
          <p:cNvPr id="15" name="Retângulo 14"/>
          <p:cNvSpPr/>
          <p:nvPr/>
        </p:nvSpPr>
        <p:spPr>
          <a:xfrm>
            <a:off x="305992" y="2257726"/>
            <a:ext cx="2120025" cy="230832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pt-BR" dirty="0"/>
              <a:t>O </a:t>
            </a:r>
            <a:r>
              <a:rPr lang="pt-BR" b="1" dirty="0"/>
              <a:t>Java</a:t>
            </a:r>
            <a:r>
              <a:rPr lang="pt-BR" dirty="0"/>
              <a:t>, ao contrário de C++, </a:t>
            </a:r>
            <a:r>
              <a:rPr lang="pt-BR" b="1" dirty="0"/>
              <a:t>não suporta herança múltipla</a:t>
            </a:r>
            <a:r>
              <a:rPr lang="pt-BR" dirty="0"/>
              <a:t> (que ocorre quando uma classe é derivada de mais de uma superclasse direta). </a:t>
            </a:r>
          </a:p>
        </p:txBody>
      </p:sp>
    </p:spTree>
    <p:extLst>
      <p:ext uri="{BB962C8B-B14F-4D97-AF65-F5344CB8AC3E}">
        <p14:creationId xmlns:p14="http://schemas.microsoft.com/office/powerpoint/2010/main" val="275570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6" name="Caixa de texto 180"/>
          <p:cNvSpPr txBox="1"/>
          <p:nvPr/>
        </p:nvSpPr>
        <p:spPr>
          <a:xfrm>
            <a:off x="196407" y="3178354"/>
            <a:ext cx="3465095" cy="298695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r>
              <a:rPr lang="pt-BR" sz="1600" b="1" dirty="0" err="1"/>
              <a:t>public</a:t>
            </a:r>
            <a:r>
              <a:rPr lang="pt-BR" sz="1600" b="1" dirty="0"/>
              <a:t> </a:t>
            </a:r>
            <a:r>
              <a:rPr lang="pt-BR" sz="1600" b="1" dirty="0" err="1"/>
              <a:t>class</a:t>
            </a:r>
            <a:r>
              <a:rPr lang="pt-BR" sz="1600" b="1" dirty="0"/>
              <a:t> Aluno </a:t>
            </a:r>
            <a:r>
              <a:rPr lang="pt-BR" sz="1600" b="1" dirty="0" err="1">
                <a:solidFill>
                  <a:schemeClr val="accent1"/>
                </a:solidFill>
              </a:rPr>
              <a:t>extends</a:t>
            </a:r>
            <a:r>
              <a:rPr lang="pt-BR" sz="1600" b="1" dirty="0">
                <a:solidFill>
                  <a:schemeClr val="accent1"/>
                </a:solidFill>
              </a:rPr>
              <a:t> </a:t>
            </a:r>
            <a:r>
              <a:rPr lang="pt-BR" sz="1600" b="1" dirty="0"/>
              <a:t>Pessoa {</a:t>
            </a:r>
          </a:p>
          <a:p>
            <a:pPr lvl="1"/>
            <a:endParaRPr lang="pt-BR" sz="1600" dirty="0"/>
          </a:p>
          <a:p>
            <a:pPr lvl="1"/>
            <a:r>
              <a:rPr lang="pt-BR" sz="1600" b="1" dirty="0" err="1"/>
              <a:t>long</a:t>
            </a:r>
            <a:r>
              <a:rPr lang="pt-BR" sz="1600" b="1" dirty="0"/>
              <a:t> </a:t>
            </a:r>
            <a:r>
              <a:rPr lang="pt-BR" sz="1600" b="1" dirty="0" err="1"/>
              <a:t>ra</a:t>
            </a:r>
            <a:r>
              <a:rPr lang="pt-BR" sz="1600" b="1" dirty="0"/>
              <a:t>;</a:t>
            </a:r>
          </a:p>
          <a:p>
            <a:pPr lvl="1"/>
            <a:r>
              <a:rPr lang="pt-BR" sz="1600" dirty="0"/>
              <a:t>String curso;</a:t>
            </a:r>
          </a:p>
          <a:p>
            <a:pPr lvl="1"/>
            <a:r>
              <a:rPr lang="pt-BR" sz="1600" dirty="0"/>
              <a:t>String </a:t>
            </a:r>
            <a:r>
              <a:rPr lang="pt-BR" sz="1600" dirty="0" err="1"/>
              <a:t>periodo</a:t>
            </a:r>
            <a:r>
              <a:rPr lang="pt-BR" sz="1600" dirty="0"/>
              <a:t>;</a:t>
            </a:r>
          </a:p>
          <a:p>
            <a:pPr lvl="1"/>
            <a:endParaRPr lang="pt-BR" sz="1600" dirty="0"/>
          </a:p>
          <a:p>
            <a:pPr lvl="1"/>
            <a:r>
              <a:rPr lang="pt-BR" sz="1600" b="1" dirty="0" err="1"/>
              <a:t>public</a:t>
            </a:r>
            <a:r>
              <a:rPr lang="pt-BR" sz="1600" b="1" dirty="0"/>
              <a:t> </a:t>
            </a:r>
            <a:r>
              <a:rPr lang="pt-BR" sz="1600" b="1" dirty="0" err="1"/>
              <a:t>void</a:t>
            </a:r>
            <a:r>
              <a:rPr lang="pt-BR" sz="1600" b="1" dirty="0"/>
              <a:t> estudar(){</a:t>
            </a:r>
          </a:p>
          <a:p>
            <a:pPr lvl="2"/>
            <a:r>
              <a:rPr lang="pt-BR" sz="1600" dirty="0" err="1"/>
              <a:t>System.</a:t>
            </a:r>
            <a:r>
              <a:rPr lang="pt-BR" sz="1600" i="1" dirty="0" err="1"/>
              <a:t>out.println</a:t>
            </a:r>
            <a:r>
              <a:rPr lang="pt-BR" sz="1600" i="1" dirty="0"/>
              <a:t>(nome+" está estudando...");</a:t>
            </a:r>
          </a:p>
          <a:p>
            <a:pPr lvl="1"/>
            <a:r>
              <a:rPr lang="pt-BR" sz="1600" dirty="0"/>
              <a:t>}</a:t>
            </a:r>
          </a:p>
          <a:p>
            <a:endParaRPr lang="pt-BR" sz="1600" dirty="0"/>
          </a:p>
          <a:p>
            <a:r>
              <a:rPr lang="pt-BR" sz="1600" dirty="0"/>
              <a:t>}</a:t>
            </a:r>
          </a:p>
        </p:txBody>
      </p:sp>
      <p:sp>
        <p:nvSpPr>
          <p:cNvPr id="17" name="Retângulo 16"/>
          <p:cNvSpPr/>
          <p:nvPr/>
        </p:nvSpPr>
        <p:spPr>
          <a:xfrm>
            <a:off x="3474206" y="1021298"/>
            <a:ext cx="2412924" cy="2062103"/>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sz="1600" b="1" dirty="0" err="1"/>
              <a:t>public</a:t>
            </a:r>
            <a:r>
              <a:rPr lang="pt-BR" sz="1600" b="1" dirty="0"/>
              <a:t> </a:t>
            </a:r>
            <a:r>
              <a:rPr lang="pt-BR" sz="1600" b="1" dirty="0" err="1"/>
              <a:t>class</a:t>
            </a:r>
            <a:r>
              <a:rPr lang="pt-BR" sz="1600" b="1" dirty="0"/>
              <a:t> Pessoa {</a:t>
            </a:r>
          </a:p>
          <a:p>
            <a:pPr lvl="1"/>
            <a:endParaRPr lang="pt-BR" sz="1600" dirty="0"/>
          </a:p>
          <a:p>
            <a:pPr lvl="1"/>
            <a:r>
              <a:rPr lang="pt-BR" sz="1600" dirty="0"/>
              <a:t>String nome;</a:t>
            </a:r>
          </a:p>
          <a:p>
            <a:pPr lvl="1"/>
            <a:r>
              <a:rPr lang="pt-BR" sz="1600" b="1" dirty="0" err="1"/>
              <a:t>int</a:t>
            </a:r>
            <a:r>
              <a:rPr lang="pt-BR" sz="1600" b="1" dirty="0"/>
              <a:t> idade;</a:t>
            </a:r>
          </a:p>
          <a:p>
            <a:pPr lvl="1"/>
            <a:r>
              <a:rPr lang="pt-BR" sz="1600" dirty="0"/>
              <a:t>String </a:t>
            </a:r>
            <a:r>
              <a:rPr lang="pt-BR" sz="1600" dirty="0" err="1"/>
              <a:t>rg</a:t>
            </a:r>
            <a:r>
              <a:rPr lang="pt-BR" sz="1600" dirty="0"/>
              <a:t>;</a:t>
            </a:r>
          </a:p>
          <a:p>
            <a:pPr lvl="1"/>
            <a:r>
              <a:rPr lang="pt-BR" sz="1600" dirty="0"/>
              <a:t>String </a:t>
            </a:r>
            <a:r>
              <a:rPr lang="pt-BR" sz="1600" dirty="0" err="1"/>
              <a:t>cpf</a:t>
            </a:r>
            <a:r>
              <a:rPr lang="pt-BR" sz="1600" dirty="0"/>
              <a:t>;</a:t>
            </a:r>
          </a:p>
          <a:p>
            <a:pPr lvl="1"/>
            <a:endParaRPr lang="pt-BR" sz="1600" dirty="0"/>
          </a:p>
          <a:p>
            <a:r>
              <a:rPr lang="pt-BR" sz="1600" dirty="0" smtClean="0"/>
              <a:t>}</a:t>
            </a:r>
            <a:endParaRPr lang="pt-BR" sz="1600" dirty="0"/>
          </a:p>
        </p:txBody>
      </p:sp>
      <p:sp>
        <p:nvSpPr>
          <p:cNvPr id="18" name="Retângulo 17"/>
          <p:cNvSpPr/>
          <p:nvPr/>
        </p:nvSpPr>
        <p:spPr>
          <a:xfrm>
            <a:off x="3779912" y="3178354"/>
            <a:ext cx="5040560" cy="255454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sz="1600" b="1" dirty="0" err="1"/>
              <a:t>public</a:t>
            </a:r>
            <a:r>
              <a:rPr lang="pt-BR" sz="1600" b="1" dirty="0"/>
              <a:t> </a:t>
            </a:r>
            <a:r>
              <a:rPr lang="pt-BR" sz="1600" b="1" dirty="0" err="1"/>
              <a:t>class</a:t>
            </a:r>
            <a:r>
              <a:rPr lang="pt-BR" sz="1600" b="1" dirty="0"/>
              <a:t> Professor </a:t>
            </a:r>
            <a:r>
              <a:rPr lang="pt-BR" sz="1600" b="1" dirty="0" err="1">
                <a:solidFill>
                  <a:schemeClr val="accent1"/>
                </a:solidFill>
              </a:rPr>
              <a:t>extends</a:t>
            </a:r>
            <a:r>
              <a:rPr lang="pt-BR" sz="1600" b="1" dirty="0">
                <a:solidFill>
                  <a:schemeClr val="accent5">
                    <a:lumMod val="75000"/>
                  </a:schemeClr>
                </a:solidFill>
              </a:rPr>
              <a:t> </a:t>
            </a:r>
            <a:r>
              <a:rPr lang="pt-BR" sz="1600" b="1" dirty="0"/>
              <a:t>Pessoa {</a:t>
            </a:r>
          </a:p>
          <a:p>
            <a:endParaRPr lang="pt-BR" sz="1600" dirty="0"/>
          </a:p>
          <a:p>
            <a:pPr lvl="1"/>
            <a:r>
              <a:rPr lang="pt-BR" sz="1600" dirty="0"/>
              <a:t>String disciplina;</a:t>
            </a:r>
          </a:p>
          <a:p>
            <a:pPr lvl="1"/>
            <a:r>
              <a:rPr lang="pt-BR" sz="1600" dirty="0"/>
              <a:t>String salario;</a:t>
            </a:r>
          </a:p>
          <a:p>
            <a:pPr lvl="1"/>
            <a:endParaRPr lang="pt-BR" sz="1600" dirty="0"/>
          </a:p>
          <a:p>
            <a:pPr lvl="1"/>
            <a:r>
              <a:rPr lang="pt-BR" sz="1600" b="1" dirty="0" err="1"/>
              <a:t>public</a:t>
            </a:r>
            <a:r>
              <a:rPr lang="pt-BR" sz="1600" b="1" dirty="0"/>
              <a:t> </a:t>
            </a:r>
            <a:r>
              <a:rPr lang="pt-BR" sz="1600" b="1" dirty="0" err="1"/>
              <a:t>void</a:t>
            </a:r>
            <a:r>
              <a:rPr lang="pt-BR" sz="1600" b="1" dirty="0"/>
              <a:t> </a:t>
            </a:r>
            <a:r>
              <a:rPr lang="pt-BR" sz="1600" b="1" dirty="0" err="1"/>
              <a:t>corrigirProvas</a:t>
            </a:r>
            <a:r>
              <a:rPr lang="pt-BR" sz="1600" b="1" dirty="0"/>
              <a:t>(){</a:t>
            </a:r>
          </a:p>
          <a:p>
            <a:pPr lvl="1"/>
            <a:r>
              <a:rPr lang="pt-BR" sz="1600" dirty="0" smtClean="0"/>
              <a:t>	</a:t>
            </a:r>
            <a:r>
              <a:rPr lang="pt-BR" sz="1600" dirty="0" err="1" smtClean="0"/>
              <a:t>System.</a:t>
            </a:r>
            <a:r>
              <a:rPr lang="pt-BR" sz="1600" i="1" dirty="0" err="1" smtClean="0"/>
              <a:t>out.println</a:t>
            </a:r>
            <a:r>
              <a:rPr lang="pt-BR" sz="1600" i="1" dirty="0" smtClean="0"/>
              <a:t>(nome</a:t>
            </a:r>
            <a:r>
              <a:rPr lang="pt-BR" sz="1600" i="1" dirty="0"/>
              <a:t>+" está corrigindo...");</a:t>
            </a:r>
          </a:p>
          <a:p>
            <a:pPr lvl="1"/>
            <a:r>
              <a:rPr lang="pt-BR" sz="1600" dirty="0"/>
              <a:t>}</a:t>
            </a:r>
          </a:p>
          <a:p>
            <a:endParaRPr lang="pt-BR" sz="1600" dirty="0"/>
          </a:p>
          <a:p>
            <a:r>
              <a:rPr lang="pt-BR" sz="1600" dirty="0"/>
              <a:t>}</a:t>
            </a:r>
          </a:p>
        </p:txBody>
      </p:sp>
    </p:spTree>
    <p:extLst>
      <p:ext uri="{BB962C8B-B14F-4D97-AF65-F5344CB8AC3E}">
        <p14:creationId xmlns:p14="http://schemas.microsoft.com/office/powerpoint/2010/main" val="29042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179512" y="1124744"/>
            <a:ext cx="4572000" cy="50783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b="1" dirty="0"/>
              <a:t> </a:t>
            </a:r>
            <a:r>
              <a:rPr lang="pt-BR" b="1" dirty="0" err="1"/>
              <a:t>class</a:t>
            </a:r>
            <a:r>
              <a:rPr lang="pt-BR" b="1" dirty="0"/>
              <a:t> </a:t>
            </a:r>
            <a:r>
              <a:rPr lang="pt-BR" b="1" dirty="0" err="1"/>
              <a:t>TestePessoa</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b="1" dirty="0"/>
              <a:t>Aluno a = new Aluno();</a:t>
            </a:r>
          </a:p>
          <a:p>
            <a:pPr lvl="2"/>
            <a:r>
              <a:rPr lang="pt-BR" dirty="0" err="1"/>
              <a:t>a.</a:t>
            </a:r>
            <a:r>
              <a:rPr lang="pt-BR" dirty="0" err="1">
                <a:solidFill>
                  <a:schemeClr val="accent1"/>
                </a:solidFill>
              </a:rPr>
              <a:t>nome</a:t>
            </a:r>
            <a:r>
              <a:rPr lang="pt-BR" dirty="0"/>
              <a:t>="Lucas";</a:t>
            </a:r>
          </a:p>
          <a:p>
            <a:pPr lvl="2"/>
            <a:r>
              <a:rPr lang="pt-BR" dirty="0" err="1"/>
              <a:t>a.curso</a:t>
            </a:r>
            <a:r>
              <a:rPr lang="pt-BR" dirty="0"/>
              <a:t>="Java OO";</a:t>
            </a:r>
          </a:p>
          <a:p>
            <a:pPr lvl="2"/>
            <a:endParaRPr lang="pt-BR" dirty="0"/>
          </a:p>
          <a:p>
            <a:pPr lvl="2"/>
            <a:r>
              <a:rPr lang="pt-BR" b="1" dirty="0"/>
              <a:t>Professor p = new Professor();</a:t>
            </a:r>
          </a:p>
          <a:p>
            <a:pPr lvl="2"/>
            <a:r>
              <a:rPr lang="pt-BR" dirty="0" err="1"/>
              <a:t>p.</a:t>
            </a:r>
            <a:r>
              <a:rPr lang="pt-BR" dirty="0" err="1">
                <a:solidFill>
                  <a:schemeClr val="accent1"/>
                </a:solidFill>
              </a:rPr>
              <a:t>nome</a:t>
            </a:r>
            <a:r>
              <a:rPr lang="pt-BR" dirty="0"/>
              <a:t>="Lucas";</a:t>
            </a:r>
          </a:p>
          <a:p>
            <a:pPr lvl="2"/>
            <a:r>
              <a:rPr lang="pt-BR" dirty="0" err="1"/>
              <a:t>p.disciplina</a:t>
            </a:r>
            <a:r>
              <a:rPr lang="pt-BR" dirty="0"/>
              <a:t>="Logica";</a:t>
            </a:r>
          </a:p>
          <a:p>
            <a:pPr lvl="2"/>
            <a:endParaRPr lang="pt-BR" dirty="0"/>
          </a:p>
          <a:p>
            <a:pPr lvl="2"/>
            <a:r>
              <a:rPr lang="pt-BR" b="1" dirty="0"/>
              <a:t>Pessoa </a:t>
            </a:r>
            <a:r>
              <a:rPr lang="pt-BR" b="1" dirty="0" err="1"/>
              <a:t>ap</a:t>
            </a:r>
            <a:r>
              <a:rPr lang="pt-BR" b="1" dirty="0"/>
              <a:t> = new Aluno();</a:t>
            </a:r>
          </a:p>
          <a:p>
            <a:pPr lvl="2"/>
            <a:r>
              <a:rPr lang="pt-BR" dirty="0"/>
              <a:t>Aluno </a:t>
            </a:r>
            <a:r>
              <a:rPr lang="pt-BR" dirty="0" err="1"/>
              <a:t>aluno</a:t>
            </a:r>
            <a:r>
              <a:rPr lang="pt-BR" dirty="0"/>
              <a:t> = (Aluno) </a:t>
            </a:r>
            <a:r>
              <a:rPr lang="pt-BR" dirty="0" err="1"/>
              <a:t>ap</a:t>
            </a:r>
            <a:r>
              <a:rPr lang="pt-BR" dirty="0"/>
              <a:t>;</a:t>
            </a:r>
          </a:p>
          <a:p>
            <a:pPr lvl="2"/>
            <a:r>
              <a:rPr lang="pt-BR" b="1" dirty="0"/>
              <a:t>Pessoa pp = new Professor();</a:t>
            </a:r>
          </a:p>
          <a:p>
            <a:pPr lvl="1"/>
            <a:r>
              <a:rPr lang="pt-BR" dirty="0"/>
              <a:t>}</a:t>
            </a:r>
          </a:p>
          <a:p>
            <a:endParaRPr lang="pt-BR" dirty="0"/>
          </a:p>
          <a:p>
            <a:r>
              <a:rPr lang="pt-BR" dirty="0"/>
              <a:t>}</a:t>
            </a:r>
          </a:p>
        </p:txBody>
      </p:sp>
      <p:sp>
        <p:nvSpPr>
          <p:cNvPr id="13" name="Retângulo 12"/>
          <p:cNvSpPr/>
          <p:nvPr/>
        </p:nvSpPr>
        <p:spPr>
          <a:xfrm>
            <a:off x="5004048" y="1984777"/>
            <a:ext cx="3836918" cy="3316431"/>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540385" algn="just">
              <a:lnSpc>
                <a:spcPct val="115000"/>
              </a:lnSpc>
              <a:spcBef>
                <a:spcPts val="1200"/>
              </a:spcBef>
              <a:spcAft>
                <a:spcPts val="1000"/>
              </a:spcAft>
            </a:pPr>
            <a:r>
              <a:rPr lang="pt-BR" dirty="0">
                <a:solidFill>
                  <a:srgbClr val="000000"/>
                </a:solidFill>
                <a:effectLst/>
                <a:ea typeface="MS Mincho"/>
                <a:cs typeface="Times New Roman"/>
              </a:rPr>
              <a:t>Copiar e colar códigos de uma classe para outra pode espalhar erros por múltiplos arquivos de código-fonte. Para evitar a duplicação de código ( e possíveis erros), utilize a herança, em vez da abordagem ‘copiar e colar’, em situações em que você que que uma classe absorva as variáveis de instancia e métodos de outra classe</a:t>
            </a:r>
            <a:r>
              <a:rPr lang="pt-BR" dirty="0" smtClean="0">
                <a:solidFill>
                  <a:srgbClr val="000000"/>
                </a:solidFill>
                <a:effectLst/>
                <a:ea typeface="MS Mincho"/>
                <a:cs typeface="Times New Roman"/>
              </a:rPr>
              <a:t>.</a:t>
            </a:r>
            <a:r>
              <a:rPr lang="pt-BR" dirty="0">
                <a:effectLst/>
                <a:ea typeface="MS Mincho"/>
                <a:cs typeface="Times New Roman"/>
              </a:rPr>
              <a:t> </a:t>
            </a:r>
          </a:p>
        </p:txBody>
      </p:sp>
      <p:sp>
        <p:nvSpPr>
          <p:cNvPr id="14" name="Caixa de texto 51"/>
          <p:cNvSpPr txBox="1"/>
          <p:nvPr/>
        </p:nvSpPr>
        <p:spPr>
          <a:xfrm>
            <a:off x="6372200" y="1499712"/>
            <a:ext cx="1322574" cy="35218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pt-BR" dirty="0">
                <a:effectLst/>
                <a:ea typeface="MS Mincho"/>
                <a:cs typeface="Times New Roman"/>
              </a:rPr>
              <a:t>Nota </a:t>
            </a:r>
            <a:r>
              <a:rPr lang="pt-BR" dirty="0" smtClean="0">
                <a:effectLst/>
                <a:ea typeface="MS Mincho"/>
                <a:cs typeface="Times New Roman"/>
              </a:rPr>
              <a:t>:</a:t>
            </a:r>
            <a:endParaRPr lang="pt-BR" dirty="0">
              <a:effectLst/>
              <a:ea typeface="MS Mincho"/>
              <a:cs typeface="Times New Roman"/>
            </a:endParaRPr>
          </a:p>
        </p:txBody>
      </p:sp>
    </p:spTree>
    <p:extLst>
      <p:ext uri="{BB962C8B-B14F-4D97-AF65-F5344CB8AC3E}">
        <p14:creationId xmlns:p14="http://schemas.microsoft.com/office/powerpoint/2010/main" val="102312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59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323528" y="1124744"/>
            <a:ext cx="8496944" cy="1754326"/>
          </a:xfrm>
          <a:prstGeom prst="rect">
            <a:avLst/>
          </a:prstGeom>
        </p:spPr>
        <p:txBody>
          <a:bodyPr wrap="square">
            <a:spAutoFit/>
          </a:bodyPr>
          <a:lstStyle/>
          <a:p>
            <a:pPr algn="just"/>
            <a:r>
              <a:rPr lang="pt-BR" dirty="0" smtClean="0"/>
              <a:t>	Com </a:t>
            </a:r>
            <a:r>
              <a:rPr lang="pt-BR" dirty="0"/>
              <a:t>a herança, as variáveis de instância comuns e os métodos de todas as classes na hierarquia são declarados em uma superclasse. Quando as alterações são requeridas para esses recursos comuns, os desenvolvedores de software só precisam fazer as alterações na superclasse – as subclasses então herdam as alterações.</a:t>
            </a:r>
          </a:p>
          <a:p>
            <a:pPr algn="just"/>
            <a:r>
              <a:rPr lang="pt-BR" dirty="0" smtClean="0"/>
              <a:t>	Sem </a:t>
            </a:r>
            <a:r>
              <a:rPr lang="pt-BR" dirty="0"/>
              <a:t>a herança, as alterações precisariam ser feitas em todos os arquivos de código-fonte que contem uma copia do código em questão</a:t>
            </a:r>
            <a:r>
              <a:rPr lang="pt-BR" dirty="0" smtClean="0"/>
              <a:t>.</a:t>
            </a:r>
            <a:endParaRPr lang="pt-BR" dirty="0"/>
          </a:p>
        </p:txBody>
      </p:sp>
      <p:pic>
        <p:nvPicPr>
          <p:cNvPr id="16" name="Picture 2" descr="C:\Users\Lucas Biason\Documents\Class Cliente 1.png"/>
          <p:cNvPicPr>
            <a:picLocks noChangeAspect="1" noChangeArrowheads="1"/>
          </p:cNvPicPr>
          <p:nvPr/>
        </p:nvPicPr>
        <p:blipFill rotWithShape="1">
          <a:blip r:embed="rId5">
            <a:extLst>
              <a:ext uri="{28A0092B-C50C-407E-A947-70E740481C1C}">
                <a14:useLocalDpi xmlns:a14="http://schemas.microsoft.com/office/drawing/2010/main" val="0"/>
              </a:ext>
            </a:extLst>
          </a:blip>
          <a:srcRect l="20458" t="16119" r="23002" b="40201"/>
          <a:stretch/>
        </p:blipFill>
        <p:spPr bwMode="auto">
          <a:xfrm>
            <a:off x="2202872" y="3283779"/>
            <a:ext cx="4738255" cy="277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27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graphicFrame>
        <p:nvGraphicFramePr>
          <p:cNvPr id="2" name="Diagrama 1"/>
          <p:cNvGraphicFramePr/>
          <p:nvPr>
            <p:extLst>
              <p:ext uri="{D42A27DB-BD31-4B8C-83A1-F6EECF244321}">
                <p14:modId xmlns:p14="http://schemas.microsoft.com/office/powerpoint/2010/main" val="2102309169"/>
              </p:ext>
            </p:extLst>
          </p:nvPr>
        </p:nvGraphicFramePr>
        <p:xfrm>
          <a:off x="35496" y="764704"/>
          <a:ext cx="8703576" cy="5166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Espaço Reservado para Número de Slide 2"/>
          <p:cNvSpPr>
            <a:spLocks noGrp="1"/>
          </p:cNvSpPr>
          <p:nvPr>
            <p:ph type="sldNum" sz="quarter" idx="12"/>
          </p:nvPr>
        </p:nvSpPr>
        <p:spPr/>
        <p:txBody>
          <a:bodyPr/>
          <a:lstStyle/>
          <a:p>
            <a:fld id="{D957C912-26D7-4E98-9CF3-5E4B8600EDFC}" type="slidenum">
              <a:rPr lang="pt-BR" smtClean="0"/>
              <a:t>6</a:t>
            </a:fld>
            <a:endParaRPr lang="pt-BR"/>
          </a:p>
        </p:txBody>
      </p:sp>
      <p:sp>
        <p:nvSpPr>
          <p:cNvPr id="18" name="Espaço Reservado para Rodapé 17"/>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22607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E75DB984-F597-4A2C-B66E-1944CCBCAD80}"/>
                                            </p:graphicEl>
                                          </p:spTgt>
                                        </p:tgtEl>
                                        <p:attrNameLst>
                                          <p:attrName>style.visibility</p:attrName>
                                        </p:attrNameLst>
                                      </p:cBhvr>
                                      <p:to>
                                        <p:strVal val="visible"/>
                                      </p:to>
                                    </p:set>
                                    <p:animEffect transition="in" filter="fade">
                                      <p:cBhvr>
                                        <p:cTn id="7" dur="500"/>
                                        <p:tgtEl>
                                          <p:spTgt spid="2">
                                            <p:graphicEl>
                                              <a:dgm id="{E75DB984-F597-4A2C-B66E-1944CCBCAD8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6D1C8AD7-5920-4AD1-838B-45F4456ED71E}"/>
                                            </p:graphicEl>
                                          </p:spTgt>
                                        </p:tgtEl>
                                        <p:attrNameLst>
                                          <p:attrName>style.visibility</p:attrName>
                                        </p:attrNameLst>
                                      </p:cBhvr>
                                      <p:to>
                                        <p:strVal val="visible"/>
                                      </p:to>
                                    </p:set>
                                    <p:animEffect transition="in" filter="fade">
                                      <p:cBhvr>
                                        <p:cTn id="10" dur="500"/>
                                        <p:tgtEl>
                                          <p:spTgt spid="2">
                                            <p:graphicEl>
                                              <a:dgm id="{6D1C8AD7-5920-4AD1-838B-45F4456ED71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E880A8BC-225F-4EBC-86B4-C294C7F3C3F6}"/>
                                            </p:graphicEl>
                                          </p:spTgt>
                                        </p:tgtEl>
                                        <p:attrNameLst>
                                          <p:attrName>style.visibility</p:attrName>
                                        </p:attrNameLst>
                                      </p:cBhvr>
                                      <p:to>
                                        <p:strVal val="visible"/>
                                      </p:to>
                                    </p:set>
                                    <p:animEffect transition="in" filter="fade">
                                      <p:cBhvr>
                                        <p:cTn id="13" dur="500"/>
                                        <p:tgtEl>
                                          <p:spTgt spid="2">
                                            <p:graphicEl>
                                              <a:dgm id="{E880A8BC-225F-4EBC-86B4-C294C7F3C3F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1214D871-6F79-4486-A414-7038CEBA1DA2}"/>
                                            </p:graphicEl>
                                          </p:spTgt>
                                        </p:tgtEl>
                                        <p:attrNameLst>
                                          <p:attrName>style.visibility</p:attrName>
                                        </p:attrNameLst>
                                      </p:cBhvr>
                                      <p:to>
                                        <p:strVal val="visible"/>
                                      </p:to>
                                    </p:set>
                                    <p:animEffect transition="in" filter="fade">
                                      <p:cBhvr>
                                        <p:cTn id="16" dur="500"/>
                                        <p:tgtEl>
                                          <p:spTgt spid="2">
                                            <p:graphicEl>
                                              <a:dgm id="{1214D871-6F79-4486-A414-7038CEBA1DA2}"/>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00E3AEE0-1FC1-459E-907E-6B1CA3CC6513}"/>
                                            </p:graphicEl>
                                          </p:spTgt>
                                        </p:tgtEl>
                                        <p:attrNameLst>
                                          <p:attrName>style.visibility</p:attrName>
                                        </p:attrNameLst>
                                      </p:cBhvr>
                                      <p:to>
                                        <p:strVal val="visible"/>
                                      </p:to>
                                    </p:set>
                                    <p:animEffect transition="in" filter="fade">
                                      <p:cBhvr>
                                        <p:cTn id="19" dur="500"/>
                                        <p:tgtEl>
                                          <p:spTgt spid="2">
                                            <p:graphicEl>
                                              <a:dgm id="{00E3AEE0-1FC1-459E-907E-6B1CA3CC6513}"/>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graphicEl>
                                              <a:dgm id="{58692363-2D3F-4EB2-BCEA-6B1B0605998F}"/>
                                            </p:graphicEl>
                                          </p:spTgt>
                                        </p:tgtEl>
                                        <p:attrNameLst>
                                          <p:attrName>style.visibility</p:attrName>
                                        </p:attrNameLst>
                                      </p:cBhvr>
                                      <p:to>
                                        <p:strVal val="visible"/>
                                      </p:to>
                                    </p:set>
                                    <p:animEffect transition="in" filter="fade">
                                      <p:cBhvr>
                                        <p:cTn id="22" dur="500"/>
                                        <p:tgtEl>
                                          <p:spTgt spid="2">
                                            <p:graphicEl>
                                              <a:dgm id="{58692363-2D3F-4EB2-BCEA-6B1B0605998F}"/>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graphicEl>
                                              <a:dgm id="{1A155453-201B-4B98-81E9-DA8BDC8474AD}"/>
                                            </p:graphicEl>
                                          </p:spTgt>
                                        </p:tgtEl>
                                        <p:attrNameLst>
                                          <p:attrName>style.visibility</p:attrName>
                                        </p:attrNameLst>
                                      </p:cBhvr>
                                      <p:to>
                                        <p:strVal val="visible"/>
                                      </p:to>
                                    </p:set>
                                    <p:animEffect transition="in" filter="fade">
                                      <p:cBhvr>
                                        <p:cTn id="25" dur="500"/>
                                        <p:tgtEl>
                                          <p:spTgt spid="2">
                                            <p:graphicEl>
                                              <a:dgm id="{1A155453-201B-4B98-81E9-DA8BDC8474A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graphicEl>
                                              <a:dgm id="{CD4D65D4-DD59-4FCE-87BD-9A9D74D449C6}"/>
                                            </p:graphicEl>
                                          </p:spTgt>
                                        </p:tgtEl>
                                        <p:attrNameLst>
                                          <p:attrName>style.visibility</p:attrName>
                                        </p:attrNameLst>
                                      </p:cBhvr>
                                      <p:to>
                                        <p:strVal val="visible"/>
                                      </p:to>
                                    </p:set>
                                    <p:animEffect transition="in" filter="fade">
                                      <p:cBhvr>
                                        <p:cTn id="28" dur="500"/>
                                        <p:tgtEl>
                                          <p:spTgt spid="2">
                                            <p:graphicEl>
                                              <a:dgm id="{CD4D65D4-DD59-4FCE-87BD-9A9D74D449C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3DD8394B-B759-4E80-B0A0-857B38E71D70}"/>
                                            </p:graphicEl>
                                          </p:spTgt>
                                        </p:tgtEl>
                                        <p:attrNameLst>
                                          <p:attrName>style.visibility</p:attrName>
                                        </p:attrNameLst>
                                      </p:cBhvr>
                                      <p:to>
                                        <p:strVal val="visible"/>
                                      </p:to>
                                    </p:set>
                                    <p:animEffect transition="in" filter="fade">
                                      <p:cBhvr>
                                        <p:cTn id="31" dur="500"/>
                                        <p:tgtEl>
                                          <p:spTgt spid="2">
                                            <p:graphicEl>
                                              <a:dgm id="{3DD8394B-B759-4E80-B0A0-857B38E71D7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057AE8D6-B78A-410E-939A-B54D684C9F6A}"/>
                                            </p:graphicEl>
                                          </p:spTgt>
                                        </p:tgtEl>
                                        <p:attrNameLst>
                                          <p:attrName>style.visibility</p:attrName>
                                        </p:attrNameLst>
                                      </p:cBhvr>
                                      <p:to>
                                        <p:strVal val="visible"/>
                                      </p:to>
                                    </p:set>
                                    <p:animEffect transition="in" filter="fade">
                                      <p:cBhvr>
                                        <p:cTn id="34" dur="500"/>
                                        <p:tgtEl>
                                          <p:spTgt spid="2">
                                            <p:graphicEl>
                                              <a:dgm id="{057AE8D6-B78A-410E-939A-B54D684C9F6A}"/>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graphicEl>
                                              <a:dgm id="{84BB312D-20D0-4592-9F2C-84EEF2F01220}"/>
                                            </p:graphicEl>
                                          </p:spTgt>
                                        </p:tgtEl>
                                        <p:attrNameLst>
                                          <p:attrName>style.visibility</p:attrName>
                                        </p:attrNameLst>
                                      </p:cBhvr>
                                      <p:to>
                                        <p:strVal val="visible"/>
                                      </p:to>
                                    </p:set>
                                    <p:animEffect transition="in" filter="fade">
                                      <p:cBhvr>
                                        <p:cTn id="37" dur="500"/>
                                        <p:tgtEl>
                                          <p:spTgt spid="2">
                                            <p:graphicEl>
                                              <a:dgm id="{84BB312D-20D0-4592-9F2C-84EEF2F01220}"/>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3A750924-7BB5-470F-869B-B108230C2EBE}"/>
                                            </p:graphicEl>
                                          </p:spTgt>
                                        </p:tgtEl>
                                        <p:attrNameLst>
                                          <p:attrName>style.visibility</p:attrName>
                                        </p:attrNameLst>
                                      </p:cBhvr>
                                      <p:to>
                                        <p:strVal val="visible"/>
                                      </p:to>
                                    </p:set>
                                    <p:animEffect transition="in" filter="fade">
                                      <p:cBhvr>
                                        <p:cTn id="40" dur="500"/>
                                        <p:tgtEl>
                                          <p:spTgt spid="2">
                                            <p:graphicEl>
                                              <a:dgm id="{3A750924-7BB5-470F-869B-B108230C2E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323528" y="1052736"/>
            <a:ext cx="8496944" cy="923330"/>
          </a:xfrm>
          <a:prstGeom prst="rect">
            <a:avLst/>
          </a:prstGeom>
        </p:spPr>
        <p:txBody>
          <a:bodyPr wrap="square">
            <a:spAutoFit/>
          </a:bodyPr>
          <a:lstStyle/>
          <a:p>
            <a:pPr algn="just"/>
            <a:r>
              <a:rPr lang="pt-BR" dirty="0" smtClean="0"/>
              <a:t>	</a:t>
            </a:r>
            <a:r>
              <a:rPr lang="pt-BR" dirty="0"/>
              <a:t>Podemos personalizar a nova classe para atender nossas necessidades incluindo membros adicionais e sobrescrevendo membros de superclasse. Fazer isso não exige que o programador de subclasses altere o código o código-fonte da superclasse.</a:t>
            </a:r>
          </a:p>
        </p:txBody>
      </p:sp>
      <p:pic>
        <p:nvPicPr>
          <p:cNvPr id="12" name="Picture 2" descr="C:\Users\Lucas Biason\Documents\Class Cliente 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3" t="12269" r="23436" b="37781"/>
          <a:stretch/>
        </p:blipFill>
        <p:spPr bwMode="auto">
          <a:xfrm>
            <a:off x="2267744" y="2131651"/>
            <a:ext cx="4821382" cy="316867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to 12"/>
          <p:cNvCxnSpPr/>
          <p:nvPr/>
        </p:nvCxnSpPr>
        <p:spPr>
          <a:xfrm>
            <a:off x="3886347" y="3179233"/>
            <a:ext cx="122413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Conector reto 13"/>
          <p:cNvCxnSpPr/>
          <p:nvPr/>
        </p:nvCxnSpPr>
        <p:spPr>
          <a:xfrm>
            <a:off x="3886346" y="3395257"/>
            <a:ext cx="122413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Conector reto 16"/>
          <p:cNvCxnSpPr/>
          <p:nvPr/>
        </p:nvCxnSpPr>
        <p:spPr>
          <a:xfrm>
            <a:off x="2518196" y="4835417"/>
            <a:ext cx="1224135" cy="0"/>
          </a:xfrm>
          <a:prstGeom prst="line">
            <a:avLst/>
          </a:prstGeom>
        </p:spPr>
        <p:style>
          <a:lnRef idx="2">
            <a:schemeClr val="accent2"/>
          </a:lnRef>
          <a:fillRef idx="0">
            <a:schemeClr val="accent2"/>
          </a:fillRef>
          <a:effectRef idx="1">
            <a:schemeClr val="accent2"/>
          </a:effectRef>
          <a:fontRef idx="minor">
            <a:schemeClr val="tx1"/>
          </a:fontRef>
        </p:style>
      </p:cxnSp>
      <p:sp>
        <p:nvSpPr>
          <p:cNvPr id="18" name="Retângulo 17"/>
          <p:cNvSpPr/>
          <p:nvPr/>
        </p:nvSpPr>
        <p:spPr>
          <a:xfrm>
            <a:off x="323528" y="5516027"/>
            <a:ext cx="8676456" cy="646331"/>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pt-BR" dirty="0"/>
              <a:t>Declarar uma subclasse não afeta o código-fonte da sua superclasse. A herança preserva a integridade da superclasse.</a:t>
            </a:r>
          </a:p>
        </p:txBody>
      </p:sp>
    </p:spTree>
    <p:extLst>
      <p:ext uri="{BB962C8B-B14F-4D97-AF65-F5344CB8AC3E}">
        <p14:creationId xmlns:p14="http://schemas.microsoft.com/office/powerpoint/2010/main" val="18314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5" name="Retângulo 14"/>
          <p:cNvSpPr/>
          <p:nvPr/>
        </p:nvSpPr>
        <p:spPr>
          <a:xfrm>
            <a:off x="251520" y="1412776"/>
            <a:ext cx="8496944" cy="1200329"/>
          </a:xfrm>
          <a:prstGeom prst="rect">
            <a:avLst/>
          </a:prstGeom>
        </p:spPr>
        <p:txBody>
          <a:bodyPr wrap="square">
            <a:spAutoFit/>
          </a:bodyPr>
          <a:lstStyle/>
          <a:p>
            <a:pPr algn="just"/>
            <a:r>
              <a:rPr lang="pt-BR" dirty="0" smtClean="0"/>
              <a:t>	</a:t>
            </a:r>
            <a:r>
              <a:rPr lang="pt-BR" dirty="0"/>
              <a:t>Em alguns casos é útil declarar classes para as quais o programador nunca pensará em instanciar objetos. Essas classes são chamadas classes abstratas. Elas somente são utilizadas como superclasses em hierarquias de herança, são chamadas superclasses abstratas. </a:t>
            </a:r>
          </a:p>
        </p:txBody>
      </p:sp>
      <p:sp>
        <p:nvSpPr>
          <p:cNvPr id="16" name="Retângulo 15"/>
          <p:cNvSpPr/>
          <p:nvPr/>
        </p:nvSpPr>
        <p:spPr>
          <a:xfrm>
            <a:off x="323528" y="2628231"/>
            <a:ext cx="5904656"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solidFill>
                  <a:schemeClr val="accent1">
                    <a:lumMod val="75000"/>
                  </a:schemeClr>
                </a:solidFill>
              </a:rPr>
              <a:t>abstract</a:t>
            </a:r>
            <a:r>
              <a:rPr lang="en-US" dirty="0">
                <a:solidFill>
                  <a:schemeClr val="accent1">
                    <a:lumMod val="75000"/>
                  </a:schemeClr>
                </a:solidFill>
              </a:rPr>
              <a:t> </a:t>
            </a:r>
            <a:r>
              <a:rPr lang="en-US" b="1" dirty="0"/>
              <a:t>class</a:t>
            </a:r>
            <a:r>
              <a:rPr lang="en-US" dirty="0"/>
              <a:t> Animal {</a:t>
            </a:r>
            <a:endParaRPr lang="pt-BR" dirty="0"/>
          </a:p>
          <a:p>
            <a:r>
              <a:rPr lang="en-US" dirty="0"/>
              <a:t> </a:t>
            </a:r>
            <a:endParaRPr lang="pt-BR" dirty="0"/>
          </a:p>
          <a:p>
            <a:r>
              <a:rPr lang="en-US" dirty="0"/>
              <a:t>	protected String </a:t>
            </a:r>
            <a:r>
              <a:rPr lang="en-US" dirty="0" err="1"/>
              <a:t>nome</a:t>
            </a:r>
            <a:r>
              <a:rPr lang="en-US" dirty="0"/>
              <a:t>;</a:t>
            </a:r>
            <a:endParaRPr lang="pt-BR" dirty="0"/>
          </a:p>
          <a:p>
            <a:r>
              <a:rPr lang="en-US" dirty="0"/>
              <a:t>	protected </a:t>
            </a:r>
            <a:r>
              <a:rPr lang="en-US" dirty="0" err="1"/>
              <a:t>int</a:t>
            </a:r>
            <a:r>
              <a:rPr lang="en-US" dirty="0"/>
              <a:t> </a:t>
            </a:r>
            <a:r>
              <a:rPr lang="en-US" dirty="0" err="1"/>
              <a:t>idade</a:t>
            </a:r>
            <a:r>
              <a:rPr lang="en-US" dirty="0"/>
              <a:t>;</a:t>
            </a:r>
            <a:endParaRPr lang="pt-BR" dirty="0"/>
          </a:p>
          <a:p>
            <a:r>
              <a:rPr lang="en-US" dirty="0"/>
              <a:t>	protected String </a:t>
            </a:r>
            <a:r>
              <a:rPr lang="en-US" dirty="0" err="1"/>
              <a:t>cor</a:t>
            </a:r>
            <a:r>
              <a:rPr lang="en-US" dirty="0"/>
              <a:t>;</a:t>
            </a:r>
            <a:endParaRPr lang="pt-BR" dirty="0"/>
          </a:p>
          <a:p>
            <a:r>
              <a:rPr lang="en-US" dirty="0"/>
              <a:t>	</a:t>
            </a:r>
            <a:endParaRPr lang="pt-BR" dirty="0"/>
          </a:p>
          <a:p>
            <a:r>
              <a:rPr lang="en-US" dirty="0"/>
              <a:t>	public </a:t>
            </a:r>
            <a:r>
              <a:rPr lang="en-US" b="1" dirty="0">
                <a:solidFill>
                  <a:schemeClr val="accent1">
                    <a:lumMod val="75000"/>
                  </a:schemeClr>
                </a:solidFill>
              </a:rPr>
              <a:t>abstract</a:t>
            </a:r>
            <a:r>
              <a:rPr lang="en-US" dirty="0">
                <a:solidFill>
                  <a:schemeClr val="accent1">
                    <a:lumMod val="75000"/>
                  </a:schemeClr>
                </a:solidFill>
              </a:rPr>
              <a:t> </a:t>
            </a:r>
            <a:r>
              <a:rPr lang="en-US" dirty="0"/>
              <a:t>void</a:t>
            </a:r>
            <a:r>
              <a:rPr lang="en-US" b="1" dirty="0"/>
              <a:t> </a:t>
            </a:r>
            <a:r>
              <a:rPr lang="en-US" b="1" dirty="0" err="1"/>
              <a:t>gritar</a:t>
            </a:r>
            <a:r>
              <a:rPr lang="en-US" b="1" dirty="0"/>
              <a:t>(); </a:t>
            </a:r>
            <a:r>
              <a:rPr lang="en-US" dirty="0"/>
              <a:t>//</a:t>
            </a:r>
            <a:r>
              <a:rPr lang="en-US" dirty="0" err="1"/>
              <a:t>métodos</a:t>
            </a:r>
            <a:r>
              <a:rPr lang="en-US" dirty="0"/>
              <a:t> </a:t>
            </a:r>
            <a:r>
              <a:rPr lang="en-US" dirty="0" err="1"/>
              <a:t>abstratos</a:t>
            </a:r>
            <a:endParaRPr lang="pt-BR" dirty="0"/>
          </a:p>
          <a:p>
            <a:r>
              <a:rPr lang="en-US" dirty="0"/>
              <a:t>	public </a:t>
            </a:r>
            <a:r>
              <a:rPr lang="en-US" b="1" dirty="0">
                <a:solidFill>
                  <a:schemeClr val="accent1">
                    <a:lumMod val="75000"/>
                  </a:schemeClr>
                </a:solidFill>
              </a:rPr>
              <a:t>abstract</a:t>
            </a:r>
            <a:r>
              <a:rPr lang="en-US" dirty="0">
                <a:solidFill>
                  <a:schemeClr val="accent1">
                    <a:lumMod val="75000"/>
                  </a:schemeClr>
                </a:solidFill>
              </a:rPr>
              <a:t> </a:t>
            </a:r>
            <a:r>
              <a:rPr lang="en-US" dirty="0"/>
              <a:t>void</a:t>
            </a:r>
            <a:r>
              <a:rPr lang="en-US" b="1" dirty="0"/>
              <a:t> </a:t>
            </a:r>
            <a:r>
              <a:rPr lang="en-US" b="1" dirty="0" err="1"/>
              <a:t>andar</a:t>
            </a:r>
            <a:r>
              <a:rPr lang="en-US" b="1" dirty="0"/>
              <a:t>(); </a:t>
            </a:r>
            <a:r>
              <a:rPr lang="en-US" dirty="0"/>
              <a:t>//</a:t>
            </a:r>
            <a:r>
              <a:rPr lang="en-US" dirty="0" err="1"/>
              <a:t>métodos</a:t>
            </a:r>
            <a:r>
              <a:rPr lang="en-US" dirty="0"/>
              <a:t> </a:t>
            </a:r>
            <a:r>
              <a:rPr lang="en-US" dirty="0" err="1"/>
              <a:t>abstratos</a:t>
            </a:r>
            <a:endParaRPr lang="pt-BR" dirty="0"/>
          </a:p>
          <a:p>
            <a:r>
              <a:rPr lang="en-US" dirty="0"/>
              <a:t>	public void </a:t>
            </a:r>
            <a:r>
              <a:rPr lang="en-US" b="1" dirty="0" err="1"/>
              <a:t>respirar</a:t>
            </a:r>
            <a:r>
              <a:rPr lang="en-US" b="1" dirty="0"/>
              <a:t>(){</a:t>
            </a:r>
            <a:endParaRPr lang="pt-BR" b="1" dirty="0"/>
          </a:p>
          <a:p>
            <a:r>
              <a:rPr lang="en-US" dirty="0"/>
              <a:t>		</a:t>
            </a:r>
            <a:r>
              <a:rPr lang="en-US" dirty="0" err="1"/>
              <a:t>System.</a:t>
            </a:r>
            <a:r>
              <a:rPr lang="en-US" i="1" dirty="0" err="1"/>
              <a:t>out</a:t>
            </a:r>
            <a:r>
              <a:rPr lang="en-US" dirty="0" err="1"/>
              <a:t>.println</a:t>
            </a:r>
            <a:r>
              <a:rPr lang="en-US" dirty="0"/>
              <a:t>("</a:t>
            </a:r>
            <a:r>
              <a:rPr lang="en-US" dirty="0" err="1"/>
              <a:t>Respirando</a:t>
            </a:r>
            <a:r>
              <a:rPr lang="en-US" dirty="0"/>
              <a:t>...");</a:t>
            </a:r>
            <a:endParaRPr lang="pt-BR" dirty="0"/>
          </a:p>
          <a:p>
            <a:r>
              <a:rPr lang="en-US" dirty="0"/>
              <a:t>	</a:t>
            </a:r>
            <a:r>
              <a:rPr lang="pt-BR" dirty="0"/>
              <a:t>} </a:t>
            </a:r>
          </a:p>
          <a:p>
            <a:r>
              <a:rPr lang="pt-BR" dirty="0"/>
              <a:t>}</a:t>
            </a:r>
          </a:p>
        </p:txBody>
      </p:sp>
      <p:sp>
        <p:nvSpPr>
          <p:cNvPr id="19" name="Retângulo 18"/>
          <p:cNvSpPr/>
          <p:nvPr/>
        </p:nvSpPr>
        <p:spPr>
          <a:xfrm>
            <a:off x="6441250" y="3067755"/>
            <a:ext cx="2451230" cy="2031325"/>
          </a:xfrm>
          <a:prstGeom prst="rect">
            <a:avLst/>
          </a:prstGeom>
        </p:spPr>
        <p:txBody>
          <a:bodyPr wrap="square">
            <a:spAutoFit/>
          </a:bodyPr>
          <a:lstStyle/>
          <a:p>
            <a:pPr algn="just"/>
            <a:r>
              <a:rPr lang="pt-BR" dirty="0" smtClean="0"/>
              <a:t>	</a:t>
            </a:r>
            <a:r>
              <a:rPr lang="pt-BR" b="1" dirty="0" smtClean="0"/>
              <a:t>Criação </a:t>
            </a:r>
            <a:r>
              <a:rPr lang="pt-BR" b="1" dirty="0"/>
              <a:t>de uma classe abstrata: </a:t>
            </a:r>
            <a:r>
              <a:rPr lang="pt-BR" dirty="0"/>
              <a:t>declare-a com </a:t>
            </a:r>
            <a:r>
              <a:rPr lang="pt-BR" b="1" dirty="0">
                <a:solidFill>
                  <a:schemeClr val="accent1">
                    <a:lumMod val="75000"/>
                  </a:schemeClr>
                </a:solidFill>
              </a:rPr>
              <a:t>abstract</a:t>
            </a:r>
            <a:r>
              <a:rPr lang="pt-BR" dirty="0"/>
              <a:t>. Uma classe abstrata normalmente contém um ou mais métodos abstratos.</a:t>
            </a:r>
          </a:p>
        </p:txBody>
      </p:sp>
    </p:spTree>
    <p:extLst>
      <p:ext uri="{BB962C8B-B14F-4D97-AF65-F5344CB8AC3E}">
        <p14:creationId xmlns:p14="http://schemas.microsoft.com/office/powerpoint/2010/main" val="231555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259632" y="1628800"/>
            <a:ext cx="6624736"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Cachorro</a:t>
            </a:r>
            <a:r>
              <a:rPr lang="en-US" dirty="0"/>
              <a:t> </a:t>
            </a:r>
            <a:r>
              <a:rPr lang="en-US" b="1" dirty="0"/>
              <a:t>extends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AuAuAu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cachorro</a:t>
            </a:r>
            <a:r>
              <a:rPr lang="en-US" dirty="0"/>
              <a:t> </a:t>
            </a:r>
            <a:r>
              <a:rPr lang="en-US" dirty="0" err="1"/>
              <a:t>andando</a:t>
            </a:r>
            <a:r>
              <a:rPr lang="en-US" dirty="0"/>
              <a:t>...");	</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final</a:t>
            </a:r>
            <a:r>
              <a:rPr lang="en-US" dirty="0"/>
              <a:t> </a:t>
            </a:r>
            <a:r>
              <a:rPr lang="en-US" b="1" dirty="0"/>
              <a:t>void</a:t>
            </a:r>
            <a:r>
              <a:rPr lang="en-US" dirty="0"/>
              <a:t> </a:t>
            </a:r>
            <a:r>
              <a:rPr lang="en-US" dirty="0" err="1"/>
              <a:t>respirar</a:t>
            </a:r>
            <a:r>
              <a:rPr lang="en-US" dirty="0"/>
              <a:t>(){</a:t>
            </a:r>
            <a:endParaRPr lang="pt-BR" dirty="0"/>
          </a:p>
          <a:p>
            <a:r>
              <a:rPr lang="en-US" dirty="0"/>
              <a:t>		</a:t>
            </a:r>
            <a:r>
              <a:rPr lang="en-US" dirty="0" err="1"/>
              <a:t>System.</a:t>
            </a:r>
            <a:r>
              <a:rPr lang="en-US" i="1" dirty="0" err="1"/>
              <a:t>out</a:t>
            </a:r>
            <a:r>
              <a:rPr lang="en-US" dirty="0" err="1"/>
              <a:t>.println</a:t>
            </a:r>
            <a:r>
              <a:rPr lang="en-US" dirty="0"/>
              <a:t>(" </a:t>
            </a:r>
            <a:r>
              <a:rPr lang="en-US" dirty="0" err="1"/>
              <a:t>cachorro</a:t>
            </a:r>
            <a:r>
              <a:rPr lang="en-US" dirty="0"/>
              <a:t> </a:t>
            </a:r>
            <a:r>
              <a:rPr lang="en-US" dirty="0" err="1"/>
              <a:t>respirando</a:t>
            </a:r>
            <a:r>
              <a:rPr lang="en-US" dirty="0"/>
              <a:t>...");</a:t>
            </a:r>
            <a:endParaRPr lang="pt-BR" dirty="0"/>
          </a:p>
          <a:p>
            <a:r>
              <a:rPr lang="en-US" dirty="0"/>
              <a:t>	}</a:t>
            </a:r>
            <a:endParaRPr lang="pt-BR" dirty="0"/>
          </a:p>
          <a:p>
            <a:r>
              <a:rPr lang="en-US" dirty="0"/>
              <a:t>}</a:t>
            </a:r>
            <a:endParaRPr lang="pt-BR" dirty="0"/>
          </a:p>
        </p:txBody>
      </p:sp>
    </p:spTree>
    <p:extLst>
      <p:ext uri="{BB962C8B-B14F-4D97-AF65-F5344CB8AC3E}">
        <p14:creationId xmlns:p14="http://schemas.microsoft.com/office/powerpoint/2010/main" val="1942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107504" y="980728"/>
            <a:ext cx="6624736" cy="286232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a:t>
            </a:r>
            <a:r>
              <a:rPr lang="en-US" dirty="0" smtClean="0"/>
              <a:t> </a:t>
            </a:r>
            <a:r>
              <a:rPr lang="en-US" b="1" dirty="0" smtClean="0"/>
              <a:t>class</a:t>
            </a:r>
            <a:r>
              <a:rPr lang="en-US" dirty="0" smtClean="0"/>
              <a:t> </a:t>
            </a:r>
            <a:r>
              <a:rPr lang="en-US" dirty="0" err="1" smtClean="0"/>
              <a:t>Cavalo</a:t>
            </a:r>
            <a:r>
              <a:rPr lang="en-US" dirty="0" smtClean="0"/>
              <a:t> </a:t>
            </a:r>
            <a:r>
              <a:rPr lang="en-US" b="1" dirty="0" smtClean="0"/>
              <a:t>extends</a:t>
            </a:r>
            <a:r>
              <a:rPr lang="en-US" dirty="0" smtClean="0"/>
              <a:t> Animal {</a:t>
            </a:r>
            <a:endParaRPr lang="pt-BR" dirty="0" smtClean="0"/>
          </a:p>
          <a:p>
            <a:r>
              <a:rPr lang="en-US" dirty="0" smtClean="0"/>
              <a:t>	@Override</a:t>
            </a:r>
            <a:endParaRPr lang="pt-BR" dirty="0" smtClean="0"/>
          </a:p>
          <a:p>
            <a:r>
              <a:rPr lang="en-US" dirty="0" smtClean="0"/>
              <a:t>	</a:t>
            </a:r>
            <a:r>
              <a:rPr lang="en-US" b="1" dirty="0" smtClean="0"/>
              <a:t>public</a:t>
            </a:r>
            <a:r>
              <a:rPr lang="en-US" dirty="0" smtClean="0"/>
              <a:t> </a:t>
            </a:r>
            <a:r>
              <a:rPr lang="en-US" b="1" dirty="0" smtClean="0"/>
              <a:t>void</a:t>
            </a:r>
            <a:r>
              <a:rPr lang="en-US" dirty="0" smtClean="0"/>
              <a:t> </a:t>
            </a:r>
            <a:r>
              <a:rPr lang="en-US" dirty="0" err="1" smtClean="0"/>
              <a:t>gritar</a:t>
            </a:r>
            <a:r>
              <a:rPr lang="en-US" dirty="0" smtClean="0"/>
              <a:t>(){</a:t>
            </a:r>
            <a:endParaRPr lang="pt-BR" dirty="0" smtClean="0"/>
          </a:p>
          <a:p>
            <a:r>
              <a:rPr lang="en-US" dirty="0" smtClean="0"/>
              <a:t>		</a:t>
            </a:r>
            <a:r>
              <a:rPr lang="en-US" dirty="0" err="1" smtClean="0"/>
              <a:t>System.</a:t>
            </a:r>
            <a:r>
              <a:rPr lang="en-US" i="1" dirty="0" err="1" smtClean="0"/>
              <a:t>out</a:t>
            </a:r>
            <a:r>
              <a:rPr lang="en-US" dirty="0" err="1" smtClean="0"/>
              <a:t>.println</a:t>
            </a:r>
            <a:r>
              <a:rPr lang="en-US" dirty="0" smtClean="0"/>
              <a:t>("</a:t>
            </a:r>
            <a:r>
              <a:rPr lang="en-US" dirty="0" err="1" smtClean="0"/>
              <a:t>Iririii</a:t>
            </a:r>
            <a:r>
              <a:rPr lang="en-US" dirty="0" smtClean="0"/>
              <a:t>!!");</a:t>
            </a:r>
            <a:endParaRPr lang="pt-BR" dirty="0" smtClean="0"/>
          </a:p>
          <a:p>
            <a:r>
              <a:rPr lang="en-US" dirty="0" smtClean="0"/>
              <a:t>	}</a:t>
            </a:r>
            <a:endParaRPr lang="pt-BR" dirty="0" smtClean="0"/>
          </a:p>
          <a:p>
            <a:r>
              <a:rPr lang="en-US" dirty="0" smtClean="0"/>
              <a:t>	@Override</a:t>
            </a:r>
            <a:endParaRPr lang="pt-BR" dirty="0" smtClean="0"/>
          </a:p>
          <a:p>
            <a:r>
              <a:rPr lang="en-US" dirty="0" smtClean="0"/>
              <a:t>	</a:t>
            </a:r>
            <a:r>
              <a:rPr lang="en-US" b="1" dirty="0" smtClean="0"/>
              <a:t>public</a:t>
            </a:r>
            <a:r>
              <a:rPr lang="en-US" dirty="0" smtClean="0"/>
              <a:t> </a:t>
            </a:r>
            <a:r>
              <a:rPr lang="en-US" b="1" dirty="0" smtClean="0"/>
              <a:t>void</a:t>
            </a:r>
            <a:r>
              <a:rPr lang="en-US" dirty="0" smtClean="0"/>
              <a:t> </a:t>
            </a:r>
            <a:r>
              <a:rPr lang="en-US" dirty="0" err="1" smtClean="0"/>
              <a:t>andar</a:t>
            </a:r>
            <a:r>
              <a:rPr lang="en-US" dirty="0" smtClean="0"/>
              <a:t>() {</a:t>
            </a:r>
            <a:endParaRPr lang="pt-BR" dirty="0" smtClean="0"/>
          </a:p>
          <a:p>
            <a:r>
              <a:rPr lang="en-US" dirty="0" smtClean="0"/>
              <a:t>		</a:t>
            </a:r>
            <a:r>
              <a:rPr lang="en-US" dirty="0" err="1" smtClean="0"/>
              <a:t>System.</a:t>
            </a:r>
            <a:r>
              <a:rPr lang="en-US" i="1" dirty="0" err="1" smtClean="0"/>
              <a:t>out</a:t>
            </a:r>
            <a:r>
              <a:rPr lang="en-US" dirty="0" err="1" smtClean="0"/>
              <a:t>.println</a:t>
            </a:r>
            <a:r>
              <a:rPr lang="en-US" dirty="0" smtClean="0"/>
              <a:t>("</a:t>
            </a:r>
            <a:r>
              <a:rPr lang="en-US" dirty="0" err="1" smtClean="0"/>
              <a:t>cavalo</a:t>
            </a:r>
            <a:r>
              <a:rPr lang="en-US" dirty="0" smtClean="0"/>
              <a:t> </a:t>
            </a:r>
            <a:r>
              <a:rPr lang="en-US" dirty="0" err="1" smtClean="0"/>
              <a:t>andando</a:t>
            </a:r>
            <a:r>
              <a:rPr lang="en-US" dirty="0" smtClean="0"/>
              <a:t>...");	</a:t>
            </a:r>
            <a:endParaRPr lang="pt-BR" dirty="0" smtClean="0"/>
          </a:p>
          <a:p>
            <a:r>
              <a:rPr lang="en-US" dirty="0" smtClean="0"/>
              <a:t>	}</a:t>
            </a:r>
            <a:endParaRPr lang="pt-BR" dirty="0" smtClean="0"/>
          </a:p>
          <a:p>
            <a:r>
              <a:rPr lang="en-US" dirty="0" smtClean="0"/>
              <a:t>}</a:t>
            </a:r>
            <a:endParaRPr lang="pt-BR" dirty="0"/>
          </a:p>
        </p:txBody>
      </p:sp>
      <p:sp>
        <p:nvSpPr>
          <p:cNvPr id="10" name="Retângulo 9"/>
          <p:cNvSpPr/>
          <p:nvPr/>
        </p:nvSpPr>
        <p:spPr>
          <a:xfrm>
            <a:off x="2555776" y="3367633"/>
            <a:ext cx="6444208" cy="2862322"/>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Gato</a:t>
            </a:r>
            <a:r>
              <a:rPr lang="en-US" dirty="0"/>
              <a:t> </a:t>
            </a:r>
            <a:r>
              <a:rPr lang="en-US" b="1" dirty="0"/>
              <a:t>extends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Miau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pt-BR" dirty="0" err="1"/>
              <a:t>System.</a:t>
            </a:r>
            <a:r>
              <a:rPr lang="pt-BR" i="1" dirty="0" err="1"/>
              <a:t>out</a:t>
            </a:r>
            <a:r>
              <a:rPr lang="pt-BR" dirty="0" err="1"/>
              <a:t>.println</a:t>
            </a:r>
            <a:r>
              <a:rPr lang="pt-BR" dirty="0"/>
              <a:t>("gato andando</a:t>
            </a:r>
            <a:r>
              <a:rPr lang="pt-BR" dirty="0" smtClean="0"/>
              <a:t>...");</a:t>
            </a:r>
            <a:endParaRPr lang="pt-BR" dirty="0"/>
          </a:p>
          <a:p>
            <a:r>
              <a:rPr lang="pt-BR" dirty="0"/>
              <a:t>	}</a:t>
            </a:r>
          </a:p>
          <a:p>
            <a:r>
              <a:rPr lang="pt-BR" dirty="0"/>
              <a:t>}</a:t>
            </a:r>
          </a:p>
        </p:txBody>
      </p:sp>
    </p:spTree>
    <p:extLst>
      <p:ext uri="{BB962C8B-B14F-4D97-AF65-F5344CB8AC3E}">
        <p14:creationId xmlns:p14="http://schemas.microsoft.com/office/powerpoint/2010/main" val="1942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084451"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H</a:t>
            </a:r>
            <a:r>
              <a:rPr lang="pt-BR" sz="2400" dirty="0" smtClean="0">
                <a:effectLst>
                  <a:outerShdw blurRad="50800" dist="38100" dir="2700000" algn="tl" rotWithShape="0">
                    <a:prstClr val="black">
                      <a:alpha val="40000"/>
                    </a:prstClr>
                  </a:outerShdw>
                </a:effectLst>
              </a:rPr>
              <a:t>erança</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1331640" y="1484784"/>
            <a:ext cx="6624736"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err="1"/>
              <a:t>public</a:t>
            </a:r>
            <a:r>
              <a:rPr lang="pt-BR" dirty="0"/>
              <a:t> </a:t>
            </a:r>
            <a:r>
              <a:rPr lang="pt-BR" dirty="0" err="1"/>
              <a:t>class</a:t>
            </a:r>
            <a:r>
              <a:rPr lang="pt-BR" dirty="0"/>
              <a:t> </a:t>
            </a:r>
            <a:r>
              <a:rPr lang="pt-BR" dirty="0" err="1"/>
              <a:t>TestaAnimal</a:t>
            </a:r>
            <a:r>
              <a:rPr lang="pt-BR" dirty="0"/>
              <a:t> {</a:t>
            </a:r>
          </a:p>
          <a:p>
            <a:endParaRPr lang="pt-BR" dirty="0"/>
          </a:p>
          <a:p>
            <a:pPr lvl="1"/>
            <a:r>
              <a:rPr lang="en-US" dirty="0"/>
              <a:t>public static void main(String[] </a:t>
            </a:r>
            <a:r>
              <a:rPr lang="en-US" dirty="0" err="1"/>
              <a:t>args</a:t>
            </a:r>
            <a:r>
              <a:rPr lang="en-US" dirty="0"/>
              <a:t>) {</a:t>
            </a:r>
          </a:p>
          <a:p>
            <a:pPr lvl="2"/>
            <a:r>
              <a:rPr lang="pt-BR" b="1" dirty="0"/>
              <a:t>Animal b;</a:t>
            </a:r>
          </a:p>
          <a:p>
            <a:pPr lvl="2"/>
            <a:r>
              <a:rPr lang="pt-BR" dirty="0"/>
              <a:t>//sendo animal um cachorro</a:t>
            </a:r>
          </a:p>
          <a:p>
            <a:pPr lvl="2"/>
            <a:r>
              <a:rPr lang="pt-BR" dirty="0"/>
              <a:t>b = </a:t>
            </a:r>
            <a:r>
              <a:rPr lang="pt-BR" b="1" dirty="0"/>
              <a:t>new Cachorro();</a:t>
            </a:r>
          </a:p>
          <a:p>
            <a:pPr lvl="2"/>
            <a:r>
              <a:rPr lang="pt-BR" b="1" dirty="0" err="1">
                <a:solidFill>
                  <a:schemeClr val="accent1">
                    <a:lumMod val="75000"/>
                  </a:schemeClr>
                </a:solidFill>
              </a:rPr>
              <a:t>b.gritar</a:t>
            </a:r>
            <a:r>
              <a:rPr lang="pt-BR" b="1" dirty="0">
                <a:solidFill>
                  <a:schemeClr val="accent1">
                    <a:lumMod val="75000"/>
                  </a:schemeClr>
                </a:solidFill>
              </a:rPr>
              <a:t>();</a:t>
            </a:r>
          </a:p>
          <a:p>
            <a:pPr lvl="2"/>
            <a:r>
              <a:rPr lang="pt-BR" dirty="0"/>
              <a:t>//sendo animal um gato</a:t>
            </a:r>
          </a:p>
          <a:p>
            <a:pPr lvl="2"/>
            <a:r>
              <a:rPr lang="pt-BR" dirty="0"/>
              <a:t>b = </a:t>
            </a:r>
            <a:r>
              <a:rPr lang="pt-BR" b="1" dirty="0"/>
              <a:t>new Gato();</a:t>
            </a:r>
          </a:p>
          <a:p>
            <a:pPr lvl="2"/>
            <a:r>
              <a:rPr lang="pt-BR" b="1" dirty="0" err="1">
                <a:solidFill>
                  <a:schemeClr val="accent1">
                    <a:lumMod val="75000"/>
                  </a:schemeClr>
                </a:solidFill>
              </a:rPr>
              <a:t>b.gritar</a:t>
            </a:r>
            <a:r>
              <a:rPr lang="pt-BR" b="1" dirty="0">
                <a:solidFill>
                  <a:schemeClr val="accent1">
                    <a:lumMod val="75000"/>
                  </a:schemeClr>
                </a:solidFill>
              </a:rPr>
              <a:t>();</a:t>
            </a:r>
          </a:p>
          <a:p>
            <a:pPr lvl="2"/>
            <a:r>
              <a:rPr lang="pt-BR" dirty="0"/>
              <a:t>//sendo animal um cavalo</a:t>
            </a:r>
          </a:p>
          <a:p>
            <a:pPr lvl="2"/>
            <a:r>
              <a:rPr lang="pt-BR" dirty="0"/>
              <a:t>b = </a:t>
            </a:r>
            <a:r>
              <a:rPr lang="pt-BR" b="1" dirty="0"/>
              <a:t>new Cavalo();</a:t>
            </a:r>
          </a:p>
          <a:p>
            <a:pPr lvl="2"/>
            <a:r>
              <a:rPr lang="pt-BR" b="1" dirty="0" err="1">
                <a:solidFill>
                  <a:schemeClr val="accent1">
                    <a:lumMod val="75000"/>
                  </a:schemeClr>
                </a:solidFill>
              </a:rPr>
              <a:t>b.gritar</a:t>
            </a:r>
            <a:r>
              <a:rPr lang="pt-BR" b="1" dirty="0" smtClean="0">
                <a:solidFill>
                  <a:schemeClr val="accent1">
                    <a:lumMod val="75000"/>
                  </a:schemeClr>
                </a:solidFill>
              </a:rPr>
              <a:t>();</a:t>
            </a:r>
            <a:endParaRPr lang="pt-BR" b="1" dirty="0">
              <a:solidFill>
                <a:schemeClr val="accent1">
                  <a:lumMod val="75000"/>
                </a:schemeClr>
              </a:solidFill>
            </a:endParaRPr>
          </a:p>
          <a:p>
            <a:pPr lvl="1"/>
            <a:r>
              <a:rPr lang="pt-BR" dirty="0" smtClean="0"/>
              <a:t>}</a:t>
            </a:r>
            <a:endParaRPr lang="pt-BR" dirty="0"/>
          </a:p>
          <a:p>
            <a:r>
              <a:rPr lang="pt-BR" dirty="0"/>
              <a:t>}</a:t>
            </a:r>
          </a:p>
        </p:txBody>
      </p:sp>
    </p:spTree>
    <p:extLst>
      <p:ext uri="{BB962C8B-B14F-4D97-AF65-F5344CB8AC3E}">
        <p14:creationId xmlns:p14="http://schemas.microsoft.com/office/powerpoint/2010/main" val="193862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715522"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Polimorfismo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395536" y="1268760"/>
            <a:ext cx="8244409" cy="1200329"/>
          </a:xfrm>
          <a:prstGeom prst="rect">
            <a:avLst/>
          </a:prstGeom>
        </p:spPr>
        <p:txBody>
          <a:bodyPr wrap="square">
            <a:spAutoFit/>
          </a:bodyPr>
          <a:lstStyle/>
          <a:p>
            <a:pPr algn="just"/>
            <a:r>
              <a:rPr lang="pt-BR" dirty="0" smtClean="0"/>
              <a:t>	O </a:t>
            </a:r>
            <a:r>
              <a:rPr lang="pt-BR" b="1" dirty="0"/>
              <a:t>polimorfismo</a:t>
            </a:r>
            <a:r>
              <a:rPr lang="pt-BR" dirty="0"/>
              <a:t> permite ‘programar no geral’ em vez de ‘programar no especifico’. O polimorfismo permite escrever programas que processam objetos que compartilham a mesma superclasse em uma hierarquia de classes como se todas fossem objetos da superclasse. </a:t>
            </a:r>
          </a:p>
        </p:txBody>
      </p:sp>
      <p:pic>
        <p:nvPicPr>
          <p:cNvPr id="12" name="Picture 2" descr="C:\Users\Lucas Biason\Documents\Class Animal.png"/>
          <p:cNvPicPr>
            <a:picLocks noChangeAspect="1" noChangeArrowheads="1"/>
          </p:cNvPicPr>
          <p:nvPr/>
        </p:nvPicPr>
        <p:blipFill rotWithShape="1">
          <a:blip r:embed="rId5">
            <a:extLst>
              <a:ext uri="{28A0092B-C50C-407E-A947-70E740481C1C}">
                <a14:useLocalDpi xmlns:a14="http://schemas.microsoft.com/office/drawing/2010/main" val="0"/>
              </a:ext>
            </a:extLst>
          </a:blip>
          <a:srcRect l="22707" t="10350" r="26749" b="43016"/>
          <a:stretch/>
        </p:blipFill>
        <p:spPr bwMode="auto">
          <a:xfrm>
            <a:off x="2231234" y="2636912"/>
            <a:ext cx="5052015"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179512" y="980728"/>
            <a:ext cx="8712968" cy="2277547"/>
          </a:xfrm>
          <a:prstGeom prst="rect">
            <a:avLst/>
          </a:prstGeom>
        </p:spPr>
        <p:txBody>
          <a:bodyPr wrap="square">
            <a:spAutoFit/>
          </a:bodyPr>
          <a:lstStyle/>
          <a:p>
            <a:pPr algn="just"/>
            <a:r>
              <a:rPr lang="pt-BR" dirty="0" smtClean="0"/>
              <a:t>	Um </a:t>
            </a:r>
            <a:r>
              <a:rPr lang="pt-BR" dirty="0"/>
              <a:t>animal contém um nome, comprimento, número de patas (o padrão é 4), uma cor, ambiente e uma velocidade (em m/s)</a:t>
            </a:r>
          </a:p>
          <a:p>
            <a:pPr algn="just"/>
            <a:r>
              <a:rPr lang="pt-BR" dirty="0" smtClean="0"/>
              <a:t>	Um </a:t>
            </a:r>
            <a:r>
              <a:rPr lang="pt-BR" dirty="0"/>
              <a:t>peixe é um animal, tem 0 patas, o seu ambiente é o mar (padrão), cor cinzenta (padrão). Além disso, o peixe tem como característica: barbatanas e cauda; </a:t>
            </a:r>
            <a:endParaRPr lang="pt-BR" dirty="0" smtClean="0"/>
          </a:p>
          <a:p>
            <a:pPr algn="just"/>
            <a:r>
              <a:rPr lang="pt-BR" dirty="0" smtClean="0"/>
              <a:t>	Um </a:t>
            </a:r>
            <a:r>
              <a:rPr lang="pt-BR" dirty="0"/>
              <a:t>mamífero é um animal, o seu ambiente é a terra(padrão); </a:t>
            </a:r>
            <a:endParaRPr lang="pt-BR" dirty="0" smtClean="0"/>
          </a:p>
          <a:p>
            <a:pPr algn="just"/>
            <a:r>
              <a:rPr lang="pt-BR" dirty="0" smtClean="0"/>
              <a:t>	Codifique </a:t>
            </a:r>
            <a:r>
              <a:rPr lang="pt-BR" dirty="0"/>
              <a:t>as classes animal, peixe e mamífero. Por último, crie um arquivo de teste </a:t>
            </a:r>
            <a:r>
              <a:rPr lang="pt-BR" dirty="0" err="1"/>
              <a:t>TestaAnimais</a:t>
            </a:r>
            <a:r>
              <a:rPr lang="pt-BR" dirty="0"/>
              <a:t> de forma a ter um jardim zoológico com os </a:t>
            </a:r>
            <a:r>
              <a:rPr lang="pt-BR" sz="1600" dirty="0"/>
              <a:t>seguintes animais: camelo e tubarão;</a:t>
            </a:r>
          </a:p>
        </p:txBody>
      </p:sp>
      <p:pic>
        <p:nvPicPr>
          <p:cNvPr id="13" name="Picture 2" descr="C:\Users\Lucas Biason\Documents\Class Animal 2.png"/>
          <p:cNvPicPr>
            <a:picLocks noChangeAspect="1" noChangeArrowheads="1"/>
          </p:cNvPicPr>
          <p:nvPr/>
        </p:nvPicPr>
        <p:blipFill rotWithShape="1">
          <a:blip r:embed="rId5">
            <a:extLst>
              <a:ext uri="{28A0092B-C50C-407E-A947-70E740481C1C}">
                <a14:useLocalDpi xmlns:a14="http://schemas.microsoft.com/office/drawing/2010/main" val="0"/>
              </a:ext>
            </a:extLst>
          </a:blip>
          <a:srcRect l="26252" t="10355" r="27697" b="38346"/>
          <a:stretch/>
        </p:blipFill>
        <p:spPr bwMode="auto">
          <a:xfrm>
            <a:off x="2588087" y="2996952"/>
            <a:ext cx="3859306" cy="325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22026"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 </a:t>
            </a:r>
            <a:r>
              <a:rPr lang="pt-BR" sz="2400" dirty="0" smtClean="0">
                <a:effectLst>
                  <a:outerShdw blurRad="50800" dist="38100" dir="2700000" algn="tl" rotWithShape="0">
                    <a:prstClr val="black">
                      <a:alpha val="40000"/>
                    </a:prstClr>
                  </a:outerShdw>
                </a:effectLst>
              </a:rPr>
              <a:t>Exemplo</a:t>
            </a:r>
            <a:endParaRPr lang="pt-BR" sz="2400" dirty="0">
              <a:effectLst>
                <a:outerShdw blurRad="50800" dist="38100" dir="2700000" algn="tl" rotWithShape="0">
                  <a:prstClr val="black">
                    <a:alpha val="40000"/>
                  </a:prstClr>
                </a:outerShdw>
              </a:effectLst>
              <a:latin typeface="Georgia" pitchFamily="18" charset="0"/>
            </a:endParaRP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195119" y="1268760"/>
            <a:ext cx="4356484" cy="34163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Animal {</a:t>
            </a:r>
            <a:endParaRPr lang="pt-BR" dirty="0"/>
          </a:p>
          <a:p>
            <a:r>
              <a:rPr lang="en-US" dirty="0"/>
              <a:t> </a:t>
            </a:r>
            <a:endParaRPr lang="pt-BR" dirty="0"/>
          </a:p>
          <a:p>
            <a:r>
              <a:rPr lang="en-US" dirty="0"/>
              <a:t>	</a:t>
            </a:r>
            <a:r>
              <a:rPr lang="en-US" b="1" dirty="0"/>
              <a:t>private</a:t>
            </a:r>
            <a:r>
              <a:rPr lang="en-US" dirty="0"/>
              <a:t> String </a:t>
            </a:r>
            <a:r>
              <a:rPr lang="en-US" dirty="0" err="1"/>
              <a:t>nome</a:t>
            </a:r>
            <a:r>
              <a:rPr lang="en-US" dirty="0"/>
              <a:t>;</a:t>
            </a:r>
            <a:endParaRPr lang="pt-BR" dirty="0"/>
          </a:p>
          <a:p>
            <a:r>
              <a:rPr lang="en-US" dirty="0"/>
              <a:t>	</a:t>
            </a:r>
            <a:r>
              <a:rPr lang="en-US" b="1" dirty="0"/>
              <a:t>private</a:t>
            </a:r>
            <a:r>
              <a:rPr lang="en-US" dirty="0"/>
              <a:t> </a:t>
            </a:r>
            <a:r>
              <a:rPr lang="en-US" b="1" dirty="0"/>
              <a:t>float</a:t>
            </a:r>
            <a:r>
              <a:rPr lang="en-US" dirty="0"/>
              <a:t> </a:t>
            </a:r>
            <a:r>
              <a:rPr lang="en-US" dirty="0" err="1"/>
              <a:t>comprimento</a:t>
            </a:r>
            <a:r>
              <a:rPr lang="en-US" dirty="0"/>
              <a:t>;</a:t>
            </a:r>
            <a:endParaRPr lang="pt-BR" dirty="0"/>
          </a:p>
          <a:p>
            <a:r>
              <a:rPr lang="en-US" dirty="0"/>
              <a:t>	</a:t>
            </a:r>
            <a:r>
              <a:rPr lang="pt-BR" b="1" dirty="0" err="1"/>
              <a:t>private</a:t>
            </a:r>
            <a:r>
              <a:rPr lang="pt-BR" dirty="0"/>
              <a:t> </a:t>
            </a:r>
            <a:r>
              <a:rPr lang="pt-BR" b="1" dirty="0" err="1"/>
              <a:t>int</a:t>
            </a:r>
            <a:r>
              <a:rPr lang="pt-BR" dirty="0"/>
              <a:t> </a:t>
            </a:r>
            <a:r>
              <a:rPr lang="pt-BR" dirty="0" err="1"/>
              <a:t>num_patas</a:t>
            </a:r>
            <a:r>
              <a:rPr lang="pt-BR" dirty="0"/>
              <a:t>=4;</a:t>
            </a:r>
          </a:p>
          <a:p>
            <a:r>
              <a:rPr lang="pt-BR" dirty="0"/>
              <a:t>	</a:t>
            </a:r>
            <a:r>
              <a:rPr lang="pt-BR" b="1" dirty="0" err="1"/>
              <a:t>private</a:t>
            </a:r>
            <a:r>
              <a:rPr lang="pt-BR" dirty="0"/>
              <a:t> String cor;</a:t>
            </a:r>
          </a:p>
          <a:p>
            <a:r>
              <a:rPr lang="pt-BR" dirty="0"/>
              <a:t>	</a:t>
            </a:r>
            <a:r>
              <a:rPr lang="pt-BR" b="1" dirty="0" err="1"/>
              <a:t>private</a:t>
            </a:r>
            <a:r>
              <a:rPr lang="pt-BR" dirty="0"/>
              <a:t> String ambiente;</a:t>
            </a:r>
          </a:p>
          <a:p>
            <a:r>
              <a:rPr lang="pt-BR" dirty="0"/>
              <a:t>	</a:t>
            </a:r>
            <a:r>
              <a:rPr lang="pt-BR" b="1" dirty="0" err="1"/>
              <a:t>private</a:t>
            </a:r>
            <a:r>
              <a:rPr lang="pt-BR" dirty="0"/>
              <a:t> </a:t>
            </a:r>
            <a:r>
              <a:rPr lang="pt-BR" b="1" dirty="0" err="1"/>
              <a:t>float</a:t>
            </a:r>
            <a:r>
              <a:rPr lang="pt-BR" dirty="0"/>
              <a:t> velocidade;</a:t>
            </a:r>
          </a:p>
          <a:p>
            <a:r>
              <a:rPr lang="pt-BR" dirty="0"/>
              <a:t>	</a:t>
            </a:r>
          </a:p>
          <a:p>
            <a:r>
              <a:rPr lang="pt-BR" dirty="0"/>
              <a:t>	//</a:t>
            </a:r>
            <a:r>
              <a:rPr lang="pt-BR" u="sng" dirty="0"/>
              <a:t>construtores</a:t>
            </a:r>
            <a:r>
              <a:rPr lang="pt-BR" dirty="0"/>
              <a:t> e </a:t>
            </a:r>
            <a:r>
              <a:rPr lang="pt-BR" u="sng" dirty="0"/>
              <a:t>métodos</a:t>
            </a:r>
            <a:r>
              <a:rPr lang="pt-BR" dirty="0"/>
              <a:t> </a:t>
            </a:r>
            <a:r>
              <a:rPr lang="pt-BR" dirty="0" err="1"/>
              <a:t>get</a:t>
            </a:r>
            <a:r>
              <a:rPr lang="pt-BR" dirty="0"/>
              <a:t> e set</a:t>
            </a:r>
          </a:p>
          <a:p>
            <a:r>
              <a:rPr lang="pt-BR" dirty="0"/>
              <a:t>	</a:t>
            </a:r>
            <a:r>
              <a:rPr lang="en-US" dirty="0"/>
              <a:t>	</a:t>
            </a:r>
            <a:endParaRPr lang="en-US" dirty="0" smtClean="0"/>
          </a:p>
          <a:p>
            <a:r>
              <a:rPr lang="en-US" dirty="0"/>
              <a:t>}</a:t>
            </a:r>
            <a:r>
              <a:rPr lang="pt-BR" dirty="0"/>
              <a:t>	</a:t>
            </a:r>
          </a:p>
        </p:txBody>
      </p:sp>
      <p:sp>
        <p:nvSpPr>
          <p:cNvPr id="12" name="Retângulo 11"/>
          <p:cNvSpPr/>
          <p:nvPr/>
        </p:nvSpPr>
        <p:spPr>
          <a:xfrm>
            <a:off x="4421940" y="1689328"/>
            <a:ext cx="4572000" cy="175432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t>class</a:t>
            </a:r>
            <a:r>
              <a:rPr lang="en-US" dirty="0"/>
              <a:t> </a:t>
            </a:r>
            <a:r>
              <a:rPr lang="en-US" dirty="0" err="1"/>
              <a:t>Peixe</a:t>
            </a:r>
            <a:r>
              <a:rPr lang="en-US" dirty="0"/>
              <a:t> </a:t>
            </a:r>
            <a:r>
              <a:rPr lang="en-US" b="1" dirty="0"/>
              <a:t>extends</a:t>
            </a:r>
            <a:r>
              <a:rPr lang="en-US" dirty="0"/>
              <a:t> Animal {</a:t>
            </a:r>
            <a:endParaRPr lang="pt-BR" dirty="0"/>
          </a:p>
          <a:p>
            <a:r>
              <a:rPr lang="en-US" dirty="0"/>
              <a:t> </a:t>
            </a:r>
            <a:endParaRPr lang="pt-BR" dirty="0"/>
          </a:p>
          <a:p>
            <a:r>
              <a:rPr lang="en-US" dirty="0"/>
              <a:t>	</a:t>
            </a:r>
            <a:r>
              <a:rPr lang="en-US" b="1" dirty="0"/>
              <a:t>private</a:t>
            </a:r>
            <a:r>
              <a:rPr lang="en-US" dirty="0"/>
              <a:t> String </a:t>
            </a:r>
            <a:r>
              <a:rPr lang="en-US" dirty="0" err="1"/>
              <a:t>caracteristica</a:t>
            </a:r>
            <a:r>
              <a:rPr lang="en-US" dirty="0" smtClean="0"/>
              <a:t>;</a:t>
            </a:r>
          </a:p>
          <a:p>
            <a:r>
              <a:rPr lang="en-US" dirty="0"/>
              <a:t>	</a:t>
            </a:r>
            <a:endParaRPr lang="en-US" dirty="0" smtClean="0"/>
          </a:p>
          <a:p>
            <a:r>
              <a:rPr lang="en-US" dirty="0"/>
              <a:t>	</a:t>
            </a:r>
            <a:r>
              <a:rPr lang="pt-BR" dirty="0"/>
              <a:t>//</a:t>
            </a:r>
            <a:r>
              <a:rPr lang="pt-BR" u="sng" dirty="0"/>
              <a:t>construtores</a:t>
            </a:r>
            <a:r>
              <a:rPr lang="pt-BR" dirty="0"/>
              <a:t> e </a:t>
            </a:r>
            <a:r>
              <a:rPr lang="pt-BR" u="sng" dirty="0"/>
              <a:t>métodos</a:t>
            </a:r>
            <a:r>
              <a:rPr lang="pt-BR" dirty="0"/>
              <a:t> </a:t>
            </a:r>
            <a:r>
              <a:rPr lang="pt-BR" dirty="0" err="1"/>
              <a:t>get</a:t>
            </a:r>
            <a:r>
              <a:rPr lang="pt-BR" dirty="0"/>
              <a:t> e set</a:t>
            </a:r>
          </a:p>
          <a:p>
            <a:r>
              <a:rPr lang="en-US" dirty="0"/>
              <a:t> </a:t>
            </a:r>
            <a:r>
              <a:rPr lang="en-US" dirty="0" smtClean="0"/>
              <a:t>}</a:t>
            </a:r>
            <a:endParaRPr lang="pt-BR" dirty="0"/>
          </a:p>
        </p:txBody>
      </p:sp>
      <p:sp>
        <p:nvSpPr>
          <p:cNvPr id="14" name="Retângulo 13"/>
          <p:cNvSpPr/>
          <p:nvPr/>
        </p:nvSpPr>
        <p:spPr>
          <a:xfrm>
            <a:off x="3923928" y="4224595"/>
            <a:ext cx="4572000" cy="175432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b="1" dirty="0" err="1"/>
              <a:t>public</a:t>
            </a:r>
            <a:r>
              <a:rPr lang="pt-BR" dirty="0"/>
              <a:t> </a:t>
            </a:r>
            <a:r>
              <a:rPr lang="pt-BR" b="1" dirty="0" err="1"/>
              <a:t>class</a:t>
            </a:r>
            <a:r>
              <a:rPr lang="pt-BR" dirty="0"/>
              <a:t> </a:t>
            </a:r>
            <a:r>
              <a:rPr lang="pt-BR" dirty="0" err="1"/>
              <a:t>Mamifero</a:t>
            </a:r>
            <a:r>
              <a:rPr lang="pt-BR" dirty="0"/>
              <a:t> </a:t>
            </a:r>
            <a:r>
              <a:rPr lang="pt-BR" b="1" dirty="0" err="1"/>
              <a:t>extends</a:t>
            </a:r>
            <a:r>
              <a:rPr lang="pt-BR" dirty="0"/>
              <a:t> Animal {</a:t>
            </a:r>
          </a:p>
          <a:p>
            <a:r>
              <a:rPr lang="pt-BR" dirty="0"/>
              <a:t> </a:t>
            </a:r>
          </a:p>
          <a:p>
            <a:r>
              <a:rPr lang="pt-BR" dirty="0"/>
              <a:t>	</a:t>
            </a:r>
            <a:r>
              <a:rPr lang="pt-BR" b="1" dirty="0" err="1"/>
              <a:t>private</a:t>
            </a:r>
            <a:r>
              <a:rPr lang="pt-BR" dirty="0"/>
              <a:t> String alimento</a:t>
            </a:r>
            <a:r>
              <a:rPr lang="pt-BR" dirty="0" smtClean="0"/>
              <a:t>;</a:t>
            </a:r>
          </a:p>
          <a:p>
            <a:endParaRPr lang="en-US" dirty="0"/>
          </a:p>
          <a:p>
            <a:r>
              <a:rPr lang="en-US" dirty="0"/>
              <a:t>	</a:t>
            </a:r>
            <a:r>
              <a:rPr lang="pt-BR" dirty="0"/>
              <a:t>//</a:t>
            </a:r>
            <a:r>
              <a:rPr lang="pt-BR" u="sng" dirty="0"/>
              <a:t>construtores</a:t>
            </a:r>
            <a:r>
              <a:rPr lang="pt-BR" dirty="0"/>
              <a:t> e </a:t>
            </a:r>
            <a:r>
              <a:rPr lang="pt-BR" u="sng" dirty="0"/>
              <a:t>métodos</a:t>
            </a:r>
            <a:r>
              <a:rPr lang="pt-BR" dirty="0"/>
              <a:t> </a:t>
            </a:r>
            <a:r>
              <a:rPr lang="pt-BR" dirty="0" err="1"/>
              <a:t>get</a:t>
            </a:r>
            <a:r>
              <a:rPr lang="pt-BR" dirty="0"/>
              <a:t> e </a:t>
            </a:r>
            <a:r>
              <a:rPr lang="pt-BR" dirty="0" smtClean="0"/>
              <a:t>set</a:t>
            </a:r>
            <a:endParaRPr lang="pt-BR" dirty="0"/>
          </a:p>
          <a:p>
            <a:r>
              <a:rPr lang="pt-BR" dirty="0" smtClean="0"/>
              <a:t>}</a:t>
            </a:r>
            <a:endParaRPr lang="pt-BR" dirty="0"/>
          </a:p>
        </p:txBody>
      </p:sp>
    </p:spTree>
    <p:extLst>
      <p:ext uri="{BB962C8B-B14F-4D97-AF65-F5344CB8AC3E}">
        <p14:creationId xmlns:p14="http://schemas.microsoft.com/office/powerpoint/2010/main" val="160206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144016" y="993502"/>
            <a:ext cx="889248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pt-BR" b="1" dirty="0" smtClean="0">
                <a:solidFill>
                  <a:schemeClr val="accent3">
                    <a:lumMod val="50000"/>
                  </a:schemeClr>
                </a:solidFill>
              </a:rPr>
              <a:t>	Problema</a:t>
            </a:r>
            <a:r>
              <a:rPr lang="pt-BR" b="1" dirty="0">
                <a:solidFill>
                  <a:schemeClr val="accent3">
                    <a:lumMod val="50000"/>
                  </a:schemeClr>
                </a:solidFill>
              </a:rPr>
              <a:t>: </a:t>
            </a:r>
            <a:r>
              <a:rPr lang="pt-BR" dirty="0"/>
              <a:t>Como pegar todos os dados de forma efetiva? Resposta: um método padrão que cada classe defina como capturar seus dados...? Altere as classes e crie um método chamado </a:t>
            </a:r>
            <a:r>
              <a:rPr lang="pt-BR" b="1" dirty="0" err="1"/>
              <a:t>pegaDados</a:t>
            </a:r>
            <a:r>
              <a:rPr lang="pt-BR" b="1" dirty="0"/>
              <a:t>();</a:t>
            </a:r>
            <a:endParaRPr lang="pt-BR" dirty="0"/>
          </a:p>
        </p:txBody>
      </p:sp>
      <p:sp>
        <p:nvSpPr>
          <p:cNvPr id="13" name="Retângulo 12"/>
          <p:cNvSpPr/>
          <p:nvPr/>
        </p:nvSpPr>
        <p:spPr>
          <a:xfrm>
            <a:off x="358053" y="1628800"/>
            <a:ext cx="8388424"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a:t>Animal:</a:t>
            </a:r>
          </a:p>
          <a:p>
            <a:r>
              <a:rPr lang="en-US" b="1" dirty="0" smtClean="0"/>
              <a:t>public</a:t>
            </a:r>
            <a:r>
              <a:rPr lang="en-US" dirty="0" smtClean="0"/>
              <a:t> </a:t>
            </a:r>
            <a:r>
              <a:rPr lang="en-US" b="1" dirty="0"/>
              <a:t>void</a:t>
            </a:r>
            <a:r>
              <a:rPr lang="en-US" dirty="0"/>
              <a:t> </a:t>
            </a:r>
            <a:r>
              <a:rPr lang="en-US" dirty="0" err="1"/>
              <a:t>pegarDados</a:t>
            </a:r>
            <a:r>
              <a:rPr lang="en-US" dirty="0"/>
              <a:t>(){</a:t>
            </a:r>
            <a:endParaRPr lang="pt-BR" dirty="0"/>
          </a:p>
          <a:p>
            <a:pPr lvl="1"/>
            <a:r>
              <a:rPr lang="en-US" dirty="0" smtClean="0"/>
              <a:t>Scanner </a:t>
            </a:r>
            <a:r>
              <a:rPr lang="en-US" dirty="0" err="1"/>
              <a:t>sc</a:t>
            </a:r>
            <a:r>
              <a:rPr lang="en-US" dirty="0"/>
              <a:t> = </a:t>
            </a:r>
            <a:r>
              <a:rPr lang="en-US" b="1" dirty="0"/>
              <a:t>new</a:t>
            </a:r>
            <a:r>
              <a:rPr lang="en-US" dirty="0"/>
              <a:t> Scanner(System.</a:t>
            </a:r>
            <a:r>
              <a:rPr lang="en-US" i="1" dirty="0"/>
              <a:t>in</a:t>
            </a:r>
            <a:r>
              <a:rPr lang="en-US" dirty="0" smtClean="0"/>
              <a:t>);</a:t>
            </a:r>
            <a:endParaRPr lang="pt-BR" dirty="0"/>
          </a:p>
          <a:p>
            <a:pPr lvl="1"/>
            <a:r>
              <a:rPr lang="pt-BR" dirty="0" err="1" smtClean="0"/>
              <a:t>System.</a:t>
            </a:r>
            <a:r>
              <a:rPr lang="pt-BR" i="1" dirty="0" err="1" smtClean="0"/>
              <a:t>out</a:t>
            </a:r>
            <a:r>
              <a:rPr lang="pt-BR" dirty="0" err="1" smtClean="0"/>
              <a:t>.println</a:t>
            </a:r>
            <a:r>
              <a:rPr lang="pt-BR" dirty="0"/>
              <a:t>("Entre com o Nome do animal");</a:t>
            </a:r>
          </a:p>
          <a:p>
            <a:pPr lvl="1"/>
            <a:r>
              <a:rPr lang="pt-BR" b="1" dirty="0" err="1" smtClean="0"/>
              <a:t>this</a:t>
            </a:r>
            <a:r>
              <a:rPr lang="pt-BR" dirty="0" err="1" smtClean="0"/>
              <a:t>.nome</a:t>
            </a:r>
            <a:r>
              <a:rPr lang="pt-BR" dirty="0" smtClean="0"/>
              <a:t> </a:t>
            </a:r>
            <a:r>
              <a:rPr lang="pt-BR" dirty="0"/>
              <a:t>= </a:t>
            </a:r>
            <a:r>
              <a:rPr lang="pt-BR" dirty="0" err="1"/>
              <a:t>sc.nextLine</a:t>
            </a:r>
            <a:r>
              <a:rPr lang="pt-BR" dirty="0" smtClean="0"/>
              <a:t>();</a:t>
            </a:r>
            <a:r>
              <a:rPr lang="pt-BR" dirty="0"/>
              <a:t>		</a:t>
            </a:r>
          </a:p>
          <a:p>
            <a:pPr lvl="1"/>
            <a:r>
              <a:rPr lang="pt-BR" dirty="0" err="1" smtClean="0"/>
              <a:t>System.</a:t>
            </a:r>
            <a:r>
              <a:rPr lang="pt-BR" i="1" dirty="0" err="1" smtClean="0"/>
              <a:t>out</a:t>
            </a:r>
            <a:r>
              <a:rPr lang="pt-BR" dirty="0" err="1" smtClean="0"/>
              <a:t>.println</a:t>
            </a:r>
            <a:r>
              <a:rPr lang="pt-BR" dirty="0"/>
              <a:t>("Entre com o Comprimento do "+nome);</a:t>
            </a:r>
          </a:p>
          <a:p>
            <a:pPr lvl="1"/>
            <a:r>
              <a:rPr lang="pt-BR" b="1" dirty="0" err="1" smtClean="0"/>
              <a:t>this</a:t>
            </a:r>
            <a:r>
              <a:rPr lang="pt-BR" dirty="0" err="1" smtClean="0"/>
              <a:t>.comprimento</a:t>
            </a:r>
            <a:r>
              <a:rPr lang="pt-BR" dirty="0" smtClean="0"/>
              <a:t> </a:t>
            </a:r>
            <a:r>
              <a:rPr lang="pt-BR" dirty="0"/>
              <a:t>= </a:t>
            </a:r>
            <a:r>
              <a:rPr lang="pt-BR" dirty="0" err="1"/>
              <a:t>sc.nextFloat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Número de Patas do "+nome);</a:t>
            </a:r>
          </a:p>
          <a:p>
            <a:pPr lvl="1"/>
            <a:r>
              <a:rPr lang="pt-BR" b="1" dirty="0" err="1" smtClean="0"/>
              <a:t>this</a:t>
            </a:r>
            <a:r>
              <a:rPr lang="pt-BR" dirty="0" err="1" smtClean="0"/>
              <a:t>.num_patas</a:t>
            </a:r>
            <a:r>
              <a:rPr lang="pt-BR" dirty="0" smtClean="0"/>
              <a:t> </a:t>
            </a:r>
            <a:r>
              <a:rPr lang="pt-BR" dirty="0"/>
              <a:t>= </a:t>
            </a:r>
            <a:r>
              <a:rPr lang="pt-BR" dirty="0" err="1"/>
              <a:t>sc.nextInt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Cor do "+nome);</a:t>
            </a:r>
          </a:p>
          <a:p>
            <a:pPr lvl="1"/>
            <a:r>
              <a:rPr lang="pt-BR" b="1" dirty="0" err="1" smtClean="0"/>
              <a:t>this</a:t>
            </a:r>
            <a:r>
              <a:rPr lang="pt-BR" dirty="0" err="1" smtClean="0"/>
              <a:t>.cor</a:t>
            </a:r>
            <a:r>
              <a:rPr lang="pt-BR" dirty="0" smtClean="0"/>
              <a:t> </a:t>
            </a:r>
            <a:r>
              <a:rPr lang="pt-BR" dirty="0"/>
              <a:t>= </a:t>
            </a:r>
            <a:r>
              <a:rPr lang="pt-BR" dirty="0" err="1" smtClean="0"/>
              <a:t>sc.next</a:t>
            </a:r>
            <a:r>
              <a:rPr lang="pt-BR" dirty="0" smtClean="0"/>
              <a:t>();</a:t>
            </a:r>
            <a:endParaRPr lang="pt-BR" dirty="0"/>
          </a:p>
          <a:p>
            <a:pPr lvl="1"/>
            <a:r>
              <a:rPr lang="pt-BR" dirty="0" err="1" smtClean="0"/>
              <a:t>System.</a:t>
            </a:r>
            <a:r>
              <a:rPr lang="pt-BR" i="1" dirty="0" err="1" smtClean="0"/>
              <a:t>out</a:t>
            </a:r>
            <a:r>
              <a:rPr lang="pt-BR" dirty="0" err="1" smtClean="0"/>
              <a:t>.println</a:t>
            </a:r>
            <a:r>
              <a:rPr lang="pt-BR" dirty="0"/>
              <a:t>("Entre com o Ambiente do "+nome);</a:t>
            </a:r>
          </a:p>
          <a:p>
            <a:pPr lvl="1"/>
            <a:r>
              <a:rPr lang="pt-BR" dirty="0"/>
              <a:t> </a:t>
            </a:r>
            <a:r>
              <a:rPr lang="pt-BR" dirty="0" err="1" smtClean="0"/>
              <a:t>t</a:t>
            </a:r>
            <a:r>
              <a:rPr lang="pt-BR" b="1" dirty="0" err="1" smtClean="0"/>
              <a:t>his</a:t>
            </a:r>
            <a:r>
              <a:rPr lang="pt-BR" dirty="0" err="1" smtClean="0"/>
              <a:t>.ambiente</a:t>
            </a:r>
            <a:r>
              <a:rPr lang="pt-BR" dirty="0" smtClean="0"/>
              <a:t> </a:t>
            </a:r>
            <a:r>
              <a:rPr lang="pt-BR" dirty="0"/>
              <a:t>= </a:t>
            </a:r>
            <a:r>
              <a:rPr lang="pt-BR" dirty="0" err="1" smtClean="0"/>
              <a:t>sc.next</a:t>
            </a:r>
            <a:r>
              <a:rPr lang="pt-BR" dirty="0" smtClean="0"/>
              <a:t>();</a:t>
            </a:r>
            <a:endParaRPr lang="pt-BR" dirty="0"/>
          </a:p>
          <a:p>
            <a:pPr lvl="1"/>
            <a:r>
              <a:rPr lang="pt-BR" dirty="0"/>
              <a:t> </a:t>
            </a:r>
            <a:r>
              <a:rPr lang="pt-BR" dirty="0" err="1" smtClean="0"/>
              <a:t>System.</a:t>
            </a:r>
            <a:r>
              <a:rPr lang="pt-BR" i="1" dirty="0" err="1" smtClean="0"/>
              <a:t>out</a:t>
            </a:r>
            <a:r>
              <a:rPr lang="pt-BR" dirty="0" err="1" smtClean="0"/>
              <a:t>.println</a:t>
            </a:r>
            <a:r>
              <a:rPr lang="pt-BR" dirty="0"/>
              <a:t>("Entre com o Velocidade do "+nome);</a:t>
            </a:r>
          </a:p>
          <a:p>
            <a:pPr lvl="1"/>
            <a:r>
              <a:rPr lang="pt-BR" dirty="0"/>
              <a:t> </a:t>
            </a:r>
            <a:r>
              <a:rPr lang="pt-BR" b="1" dirty="0" err="1" smtClean="0"/>
              <a:t>this</a:t>
            </a:r>
            <a:r>
              <a:rPr lang="pt-BR" dirty="0" err="1" smtClean="0"/>
              <a:t>.velocidade</a:t>
            </a:r>
            <a:r>
              <a:rPr lang="pt-BR" dirty="0" smtClean="0"/>
              <a:t> </a:t>
            </a:r>
            <a:r>
              <a:rPr lang="pt-BR" dirty="0"/>
              <a:t>= </a:t>
            </a:r>
            <a:r>
              <a:rPr lang="pt-BR" dirty="0" err="1"/>
              <a:t>sc.nextFloat</a:t>
            </a:r>
            <a:r>
              <a:rPr lang="pt-BR" dirty="0"/>
              <a:t>();</a:t>
            </a:r>
          </a:p>
          <a:p>
            <a:r>
              <a:rPr lang="pt-BR" dirty="0"/>
              <a:t>}</a:t>
            </a:r>
          </a:p>
        </p:txBody>
      </p:sp>
    </p:spTree>
    <p:extLst>
      <p:ext uri="{BB962C8B-B14F-4D97-AF65-F5344CB8AC3E}">
        <p14:creationId xmlns:p14="http://schemas.microsoft.com/office/powerpoint/2010/main" val="159948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69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262676" y="1628800"/>
            <a:ext cx="8606435"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a:t>Peixe:</a:t>
            </a:r>
          </a:p>
          <a:p>
            <a:r>
              <a:rPr lang="pt-BR" b="1" dirty="0" smtClean="0"/>
              <a:t>                  </a:t>
            </a:r>
            <a:r>
              <a:rPr lang="pt-BR" b="1" dirty="0" err="1" smtClean="0"/>
              <a:t>public</a:t>
            </a:r>
            <a:r>
              <a:rPr lang="pt-BR" dirty="0" smtClean="0"/>
              <a:t> </a:t>
            </a:r>
            <a:r>
              <a:rPr lang="pt-BR" b="1" dirty="0" err="1"/>
              <a:t>void</a:t>
            </a:r>
            <a:r>
              <a:rPr lang="pt-BR" dirty="0"/>
              <a:t> </a:t>
            </a:r>
            <a:r>
              <a:rPr lang="pt-BR" dirty="0" err="1"/>
              <a:t>pegarDados</a:t>
            </a:r>
            <a:r>
              <a:rPr lang="pt-BR" dirty="0"/>
              <a:t>(){</a:t>
            </a:r>
          </a:p>
          <a:p>
            <a:r>
              <a:rPr lang="pt-BR" dirty="0"/>
              <a:t>       	</a:t>
            </a:r>
            <a:r>
              <a:rPr lang="pt-BR" dirty="0" smtClean="0"/>
              <a:t>	</a:t>
            </a:r>
            <a:r>
              <a:rPr lang="pt-BR" b="1" dirty="0" err="1" smtClean="0">
                <a:solidFill>
                  <a:schemeClr val="accent2"/>
                </a:solidFill>
              </a:rPr>
              <a:t>super.</a:t>
            </a:r>
            <a:r>
              <a:rPr lang="pt-BR" dirty="0" err="1" smtClean="0"/>
              <a:t>pegarDados</a:t>
            </a:r>
            <a:r>
              <a:rPr lang="pt-BR" dirty="0"/>
              <a:t>();</a:t>
            </a:r>
          </a:p>
          <a:p>
            <a:r>
              <a:rPr lang="pt-BR" dirty="0"/>
              <a:t>		</a:t>
            </a:r>
            <a:r>
              <a:rPr lang="pt-BR" dirty="0" err="1"/>
              <a:t>System.</a:t>
            </a:r>
            <a:r>
              <a:rPr lang="pt-BR" i="1" dirty="0" err="1"/>
              <a:t>out</a:t>
            </a:r>
            <a:r>
              <a:rPr lang="pt-BR" dirty="0" err="1"/>
              <a:t>.println</a:t>
            </a:r>
            <a:r>
              <a:rPr lang="pt-BR" dirty="0" smtClean="0"/>
              <a:t>("</a:t>
            </a:r>
            <a:r>
              <a:rPr lang="pt-BR" dirty="0"/>
              <a:t>Entre com o </a:t>
            </a:r>
            <a:r>
              <a:rPr lang="pt-BR" dirty="0" err="1"/>
              <a:t>caracteristica</a:t>
            </a:r>
            <a:r>
              <a:rPr lang="pt-BR" dirty="0"/>
              <a:t> do "+</a:t>
            </a:r>
            <a:r>
              <a:rPr lang="pt-BR" dirty="0" err="1"/>
              <a:t>getNome</a:t>
            </a:r>
            <a:r>
              <a:rPr lang="pt-BR" dirty="0"/>
              <a:t>());</a:t>
            </a:r>
          </a:p>
          <a:p>
            <a:r>
              <a:rPr lang="pt-BR" dirty="0"/>
              <a:t>		</a:t>
            </a:r>
            <a:r>
              <a:rPr lang="en-US" b="1" dirty="0" err="1"/>
              <a:t>this</a:t>
            </a:r>
            <a:r>
              <a:rPr lang="en-US" dirty="0" err="1"/>
              <a:t>.caracteristica</a:t>
            </a:r>
            <a:r>
              <a:rPr lang="en-US" dirty="0"/>
              <a:t> </a:t>
            </a:r>
            <a:r>
              <a:rPr lang="en-US" dirty="0" smtClean="0"/>
              <a:t>=</a:t>
            </a:r>
            <a:r>
              <a:rPr lang="en-US" b="1" dirty="0" smtClean="0"/>
              <a:t>new</a:t>
            </a:r>
            <a:r>
              <a:rPr lang="en-US" dirty="0" smtClean="0"/>
              <a:t> </a:t>
            </a:r>
            <a:r>
              <a:rPr lang="en-US" dirty="0"/>
              <a:t>Scanner(System.</a:t>
            </a:r>
            <a:r>
              <a:rPr lang="en-US" i="1" dirty="0"/>
              <a:t>in</a:t>
            </a:r>
            <a:r>
              <a:rPr lang="en-US" dirty="0"/>
              <a:t>).</a:t>
            </a:r>
            <a:r>
              <a:rPr lang="en-US" dirty="0" err="1"/>
              <a:t>nextLine</a:t>
            </a:r>
            <a:r>
              <a:rPr lang="en-US" dirty="0"/>
              <a:t>();</a:t>
            </a:r>
            <a:endParaRPr lang="pt-BR" dirty="0"/>
          </a:p>
          <a:p>
            <a:r>
              <a:rPr lang="en-US" dirty="0"/>
              <a:t>	</a:t>
            </a:r>
            <a:r>
              <a:rPr lang="pt-BR" dirty="0"/>
              <a:t>}</a:t>
            </a:r>
          </a:p>
          <a:p>
            <a:r>
              <a:rPr lang="pt-BR" dirty="0"/>
              <a:t>Mamífero:	</a:t>
            </a:r>
          </a:p>
          <a:p>
            <a:r>
              <a:rPr lang="pt-BR" dirty="0"/>
              <a:t>	</a:t>
            </a:r>
            <a:r>
              <a:rPr lang="pt-BR" b="1" dirty="0" err="1"/>
              <a:t>public</a:t>
            </a:r>
            <a:r>
              <a:rPr lang="pt-BR" dirty="0"/>
              <a:t> </a:t>
            </a:r>
            <a:r>
              <a:rPr lang="pt-BR" b="1" dirty="0" err="1"/>
              <a:t>void</a:t>
            </a:r>
            <a:r>
              <a:rPr lang="pt-BR" dirty="0"/>
              <a:t> </a:t>
            </a:r>
            <a:r>
              <a:rPr lang="pt-BR" dirty="0" err="1"/>
              <a:t>pegarDados</a:t>
            </a:r>
            <a:r>
              <a:rPr lang="pt-BR" dirty="0"/>
              <a:t>(){</a:t>
            </a:r>
          </a:p>
          <a:p>
            <a:r>
              <a:rPr lang="pt-BR" dirty="0"/>
              <a:t>		</a:t>
            </a:r>
            <a:r>
              <a:rPr lang="pt-BR" b="1" dirty="0" err="1">
                <a:solidFill>
                  <a:schemeClr val="accent2"/>
                </a:solidFill>
              </a:rPr>
              <a:t>super</a:t>
            </a:r>
            <a:r>
              <a:rPr lang="pt-BR" dirty="0" err="1"/>
              <a:t>.pegarDados</a:t>
            </a:r>
            <a:r>
              <a:rPr lang="pt-BR" dirty="0"/>
              <a:t>();</a:t>
            </a:r>
          </a:p>
          <a:p>
            <a:r>
              <a:rPr lang="pt-BR" dirty="0"/>
              <a:t>		</a:t>
            </a:r>
            <a:r>
              <a:rPr lang="pt-BR" dirty="0" err="1"/>
              <a:t>System.</a:t>
            </a:r>
            <a:r>
              <a:rPr lang="pt-BR" i="1" dirty="0" err="1"/>
              <a:t>out</a:t>
            </a:r>
            <a:r>
              <a:rPr lang="pt-BR" dirty="0" err="1"/>
              <a:t>.println</a:t>
            </a:r>
            <a:r>
              <a:rPr lang="pt-BR" dirty="0" smtClean="0"/>
              <a:t>("</a:t>
            </a:r>
            <a:r>
              <a:rPr lang="pt-BR" dirty="0"/>
              <a:t>Entre com o alimento do "+</a:t>
            </a:r>
            <a:r>
              <a:rPr lang="pt-BR" dirty="0" err="1"/>
              <a:t>getNome</a:t>
            </a:r>
            <a:r>
              <a:rPr lang="pt-BR" dirty="0"/>
              <a:t>());</a:t>
            </a:r>
          </a:p>
          <a:p>
            <a:r>
              <a:rPr lang="pt-BR" dirty="0"/>
              <a:t>		</a:t>
            </a:r>
            <a:r>
              <a:rPr lang="en-US" b="1" dirty="0" err="1"/>
              <a:t>this</a:t>
            </a:r>
            <a:r>
              <a:rPr lang="en-US" dirty="0" err="1"/>
              <a:t>.alimento</a:t>
            </a:r>
            <a:r>
              <a:rPr lang="en-US" dirty="0"/>
              <a:t> = </a:t>
            </a:r>
            <a:r>
              <a:rPr lang="en-US" b="1" dirty="0"/>
              <a:t>new</a:t>
            </a:r>
            <a:r>
              <a:rPr lang="en-US" dirty="0"/>
              <a:t> Scanner(System.</a:t>
            </a:r>
            <a:r>
              <a:rPr lang="en-US" i="1" dirty="0"/>
              <a:t>in</a:t>
            </a:r>
            <a:r>
              <a:rPr lang="en-US" dirty="0"/>
              <a:t>).</a:t>
            </a:r>
            <a:r>
              <a:rPr lang="en-US" dirty="0" err="1"/>
              <a:t>nextLine</a:t>
            </a:r>
            <a:r>
              <a:rPr lang="en-US" dirty="0"/>
              <a:t>();</a:t>
            </a:r>
            <a:endParaRPr lang="pt-BR" dirty="0"/>
          </a:p>
          <a:p>
            <a:r>
              <a:rPr lang="en-US" dirty="0"/>
              <a:t>	}</a:t>
            </a:r>
            <a:endParaRPr lang="pt-BR" dirty="0"/>
          </a:p>
        </p:txBody>
      </p:sp>
    </p:spTree>
    <p:extLst>
      <p:ext uri="{BB962C8B-B14F-4D97-AF65-F5344CB8AC3E}">
        <p14:creationId xmlns:p14="http://schemas.microsoft.com/office/powerpoint/2010/main" val="6763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graphicFrame>
        <p:nvGraphicFramePr>
          <p:cNvPr id="2" name="Diagrama 1"/>
          <p:cNvGraphicFramePr/>
          <p:nvPr>
            <p:extLst>
              <p:ext uri="{D42A27DB-BD31-4B8C-83A1-F6EECF244321}">
                <p14:modId xmlns:p14="http://schemas.microsoft.com/office/powerpoint/2010/main" val="1916057707"/>
              </p:ext>
            </p:extLst>
          </p:nvPr>
        </p:nvGraphicFramePr>
        <p:xfrm>
          <a:off x="747192" y="2649176"/>
          <a:ext cx="3744416" cy="1493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tângulo 2"/>
          <p:cNvSpPr/>
          <p:nvPr/>
        </p:nvSpPr>
        <p:spPr>
          <a:xfrm>
            <a:off x="3956237" y="2780928"/>
            <a:ext cx="3960440" cy="1323439"/>
          </a:xfrm>
          <a:prstGeom prst="rect">
            <a:avLst/>
          </a:prstGeom>
        </p:spPr>
        <p:txBody>
          <a:bodyPr wrap="square">
            <a:spAutoFit/>
          </a:bodyPr>
          <a:lstStyle/>
          <a:p>
            <a:pPr algn="just"/>
            <a:r>
              <a:rPr lang="pt-BR" sz="1600" dirty="0">
                <a:solidFill>
                  <a:schemeClr val="tx2">
                    <a:lumMod val="75000"/>
                    <a:lumOff val="25000"/>
                  </a:schemeClr>
                </a:solidFill>
              </a:rPr>
              <a:t>A </a:t>
            </a:r>
            <a:r>
              <a:rPr lang="pt-BR" sz="1600" b="1" dirty="0">
                <a:solidFill>
                  <a:schemeClr val="tx2">
                    <a:lumMod val="75000"/>
                    <a:lumOff val="25000"/>
                  </a:schemeClr>
                </a:solidFill>
              </a:rPr>
              <a:t>JVM</a:t>
            </a:r>
            <a:r>
              <a:rPr lang="pt-BR" sz="1600" dirty="0">
                <a:solidFill>
                  <a:schemeClr val="tx2">
                    <a:lumMod val="75000"/>
                    <a:lumOff val="25000"/>
                  </a:schemeClr>
                </a:solidFill>
              </a:rPr>
              <a:t> é a máquina virtual responsável por interpretar e executar o código Java compilado (</a:t>
            </a:r>
            <a:r>
              <a:rPr lang="pt-BR" sz="1600" b="1" dirty="0">
                <a:solidFill>
                  <a:schemeClr val="tx2">
                    <a:lumMod val="75000"/>
                    <a:lumOff val="25000"/>
                  </a:schemeClr>
                </a:solidFill>
              </a:rPr>
              <a:t>bytecode</a:t>
            </a:r>
            <a:r>
              <a:rPr lang="pt-BR" sz="1600" dirty="0">
                <a:solidFill>
                  <a:schemeClr val="tx2">
                    <a:lumMod val="75000"/>
                    <a:lumOff val="25000"/>
                  </a:schemeClr>
                </a:solidFill>
              </a:rPr>
              <a:t>) e portanto são provedoras de formas e meios de o aplicativo conversar com o sistema operacional.</a:t>
            </a:r>
          </a:p>
        </p:txBody>
      </p:sp>
      <p:graphicFrame>
        <p:nvGraphicFramePr>
          <p:cNvPr id="8" name="Diagrama 7"/>
          <p:cNvGraphicFramePr/>
          <p:nvPr>
            <p:extLst>
              <p:ext uri="{D42A27DB-BD31-4B8C-83A1-F6EECF244321}">
                <p14:modId xmlns:p14="http://schemas.microsoft.com/office/powerpoint/2010/main" val="571980411"/>
              </p:ext>
            </p:extLst>
          </p:nvPr>
        </p:nvGraphicFramePr>
        <p:xfrm>
          <a:off x="899592" y="2801576"/>
          <a:ext cx="3744416" cy="14937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Espaço Reservado para Número de Slide 12"/>
          <p:cNvSpPr>
            <a:spLocks noGrp="1"/>
          </p:cNvSpPr>
          <p:nvPr>
            <p:ph type="sldNum" sz="quarter" idx="12"/>
          </p:nvPr>
        </p:nvSpPr>
        <p:spPr/>
        <p:txBody>
          <a:bodyPr/>
          <a:lstStyle/>
          <a:p>
            <a:fld id="{D957C912-26D7-4E98-9CF3-5E4B8600EDFC}" type="slidenum">
              <a:rPr lang="pt-BR" smtClean="0"/>
              <a:t>7</a:t>
            </a:fld>
            <a:endParaRPr lang="pt-BR"/>
          </a:p>
        </p:txBody>
      </p:sp>
      <p:sp>
        <p:nvSpPr>
          <p:cNvPr id="14" name="Espaço Reservado para Rodapé 13"/>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36377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Graphic spid="8"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251520" y="1988840"/>
            <a:ext cx="8606435" cy="3139321"/>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err="1"/>
              <a:t>Classe</a:t>
            </a:r>
            <a:r>
              <a:rPr lang="en-US" dirty="0"/>
              <a:t> </a:t>
            </a:r>
            <a:r>
              <a:rPr lang="en-US" dirty="0" err="1"/>
              <a:t>teste</a:t>
            </a:r>
            <a:r>
              <a:rPr lang="en-US" dirty="0"/>
              <a:t>: </a:t>
            </a:r>
            <a:endParaRPr lang="pt-BR" dirty="0"/>
          </a:p>
          <a:p>
            <a:r>
              <a:rPr lang="en-US" b="1" dirty="0"/>
              <a:t>public</a:t>
            </a:r>
            <a:r>
              <a:rPr lang="en-US" dirty="0"/>
              <a:t> </a:t>
            </a:r>
            <a:r>
              <a:rPr lang="en-US" b="1" dirty="0"/>
              <a:t>class</a:t>
            </a:r>
            <a:r>
              <a:rPr lang="en-US" dirty="0"/>
              <a:t> </a:t>
            </a:r>
            <a:r>
              <a:rPr lang="en-US" dirty="0" err="1"/>
              <a:t>AnimalTeste</a:t>
            </a:r>
            <a:r>
              <a:rPr lang="en-US" dirty="0"/>
              <a:t>{</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endParaRPr lang="pt-BR" dirty="0"/>
          </a:p>
          <a:p>
            <a:r>
              <a:rPr lang="en-US" dirty="0"/>
              <a:t>		</a:t>
            </a:r>
            <a:r>
              <a:rPr lang="pt-BR" b="1" dirty="0">
                <a:solidFill>
                  <a:schemeClr val="bg2">
                    <a:lumMod val="25000"/>
                  </a:schemeClr>
                </a:solidFill>
              </a:rPr>
              <a:t>Animal camelo = new </a:t>
            </a:r>
            <a:r>
              <a:rPr lang="pt-BR" b="1" dirty="0" err="1">
                <a:solidFill>
                  <a:schemeClr val="bg2">
                    <a:lumMod val="25000"/>
                  </a:schemeClr>
                </a:solidFill>
              </a:rPr>
              <a:t>Mamifero</a:t>
            </a:r>
            <a:r>
              <a:rPr lang="pt-BR" b="1" dirty="0">
                <a:solidFill>
                  <a:schemeClr val="bg2">
                    <a:lumMod val="25000"/>
                  </a:schemeClr>
                </a:solidFill>
              </a:rPr>
              <a:t>();</a:t>
            </a:r>
          </a:p>
          <a:p>
            <a:r>
              <a:rPr lang="pt-BR" dirty="0"/>
              <a:t>		</a:t>
            </a:r>
            <a:r>
              <a:rPr lang="pt-BR" dirty="0" err="1"/>
              <a:t>camelo.</a:t>
            </a:r>
            <a:r>
              <a:rPr lang="pt-BR" b="1" dirty="0" err="1">
                <a:solidFill>
                  <a:schemeClr val="accent6">
                    <a:lumMod val="75000"/>
                  </a:schemeClr>
                </a:solidFill>
              </a:rPr>
              <a:t>pegarDados</a:t>
            </a:r>
            <a:r>
              <a:rPr lang="pt-BR" dirty="0"/>
              <a:t>();</a:t>
            </a:r>
          </a:p>
          <a:p>
            <a:r>
              <a:rPr lang="pt-BR" dirty="0"/>
              <a:t>		</a:t>
            </a:r>
            <a:r>
              <a:rPr lang="pt-BR" b="1" dirty="0">
                <a:solidFill>
                  <a:schemeClr val="bg2">
                    <a:lumMod val="25000"/>
                  </a:schemeClr>
                </a:solidFill>
              </a:rPr>
              <a:t>Animal </a:t>
            </a:r>
            <a:r>
              <a:rPr lang="pt-BR" b="1" dirty="0" err="1">
                <a:solidFill>
                  <a:schemeClr val="bg2">
                    <a:lumMod val="25000"/>
                  </a:schemeClr>
                </a:solidFill>
              </a:rPr>
              <a:t>tubarao</a:t>
            </a:r>
            <a:r>
              <a:rPr lang="pt-BR" b="1" dirty="0">
                <a:solidFill>
                  <a:schemeClr val="bg2">
                    <a:lumMod val="25000"/>
                  </a:schemeClr>
                </a:solidFill>
              </a:rPr>
              <a:t> = new Peixe();</a:t>
            </a:r>
          </a:p>
          <a:p>
            <a:r>
              <a:rPr lang="pt-BR" dirty="0"/>
              <a:t>		</a:t>
            </a:r>
            <a:r>
              <a:rPr lang="pt-BR" dirty="0" err="1"/>
              <a:t>tubarao.</a:t>
            </a:r>
            <a:r>
              <a:rPr lang="pt-BR" b="1" dirty="0" err="1">
                <a:solidFill>
                  <a:schemeClr val="accent6">
                    <a:lumMod val="75000"/>
                  </a:schemeClr>
                </a:solidFill>
              </a:rPr>
              <a:t>pegarDados</a:t>
            </a:r>
            <a:r>
              <a:rPr lang="pt-BR" dirty="0"/>
              <a:t>();</a:t>
            </a:r>
          </a:p>
          <a:p>
            <a:r>
              <a:rPr lang="pt-BR" dirty="0"/>
              <a:t>		</a:t>
            </a:r>
          </a:p>
          <a:p>
            <a:r>
              <a:rPr lang="pt-BR" dirty="0"/>
              <a:t>	}	</a:t>
            </a:r>
          </a:p>
          <a:p>
            <a:r>
              <a:rPr lang="pt-BR" dirty="0"/>
              <a:t>}</a:t>
            </a:r>
          </a:p>
        </p:txBody>
      </p:sp>
    </p:spTree>
    <p:extLst>
      <p:ext uri="{BB962C8B-B14F-4D97-AF65-F5344CB8AC3E}">
        <p14:creationId xmlns:p14="http://schemas.microsoft.com/office/powerpoint/2010/main" val="216421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144016" y="980728"/>
            <a:ext cx="889248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pt-BR" b="1" dirty="0" smtClean="0">
                <a:solidFill>
                  <a:schemeClr val="accent3">
                    <a:lumMod val="50000"/>
                  </a:schemeClr>
                </a:solidFill>
              </a:rPr>
              <a:t>	Problema</a:t>
            </a:r>
            <a:r>
              <a:rPr lang="pt-BR" b="1" dirty="0">
                <a:solidFill>
                  <a:schemeClr val="accent3">
                    <a:lumMod val="50000"/>
                  </a:schemeClr>
                </a:solidFill>
              </a:rPr>
              <a:t>: </a:t>
            </a:r>
            <a:r>
              <a:rPr lang="pt-BR" dirty="0"/>
              <a:t>Como mostrar os dados? Resp.: Crie um método em cada classe. Sobrescreva o método </a:t>
            </a:r>
            <a:r>
              <a:rPr lang="pt-BR" b="1" dirty="0" err="1"/>
              <a:t>toString</a:t>
            </a:r>
            <a:r>
              <a:rPr lang="pt-BR" b="1" dirty="0"/>
              <a:t>()</a:t>
            </a:r>
            <a:r>
              <a:rPr lang="pt-BR" dirty="0"/>
              <a:t> da Classe </a:t>
            </a:r>
            <a:r>
              <a:rPr lang="pt-BR" dirty="0" err="1"/>
              <a:t>Object</a:t>
            </a:r>
            <a:r>
              <a:rPr lang="pt-BR" dirty="0"/>
              <a:t>.</a:t>
            </a:r>
          </a:p>
        </p:txBody>
      </p:sp>
      <p:sp>
        <p:nvSpPr>
          <p:cNvPr id="11" name="Retângulo 10"/>
          <p:cNvSpPr/>
          <p:nvPr/>
        </p:nvSpPr>
        <p:spPr>
          <a:xfrm>
            <a:off x="185401" y="1700808"/>
            <a:ext cx="8707079"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a:t>Animal:</a:t>
            </a:r>
          </a:p>
          <a:p>
            <a:r>
              <a:rPr lang="pt-BR" dirty="0" smtClean="0"/>
              <a:t>                 @</a:t>
            </a:r>
            <a:r>
              <a:rPr lang="pt-BR" dirty="0" err="1"/>
              <a:t>Override</a:t>
            </a:r>
            <a:endParaRPr lang="pt-BR" dirty="0"/>
          </a:p>
          <a:p>
            <a:r>
              <a:rPr lang="pt-BR" dirty="0"/>
              <a:t>	</a:t>
            </a:r>
            <a:r>
              <a:rPr lang="pt-BR" b="1" dirty="0" err="1"/>
              <a:t>public</a:t>
            </a:r>
            <a:r>
              <a:rPr lang="pt-BR" b="1" dirty="0"/>
              <a:t> String </a:t>
            </a:r>
            <a:r>
              <a:rPr lang="pt-BR" b="1" dirty="0" err="1"/>
              <a:t>toString</a:t>
            </a:r>
            <a:r>
              <a:rPr lang="pt-BR" b="1" dirty="0"/>
              <a:t>() {</a:t>
            </a:r>
          </a:p>
          <a:p>
            <a:r>
              <a:rPr lang="pt-BR" dirty="0"/>
              <a:t>	</a:t>
            </a:r>
            <a:r>
              <a:rPr lang="pt-BR" dirty="0" smtClean="0"/>
              <a:t>  </a:t>
            </a:r>
            <a:r>
              <a:rPr lang="pt-BR" b="1" dirty="0" smtClean="0"/>
              <a:t> </a:t>
            </a:r>
            <a:r>
              <a:rPr lang="pt-BR" b="1" dirty="0" err="1" smtClean="0"/>
              <a:t>return</a:t>
            </a:r>
            <a:r>
              <a:rPr lang="pt-BR" dirty="0" smtClean="0"/>
              <a:t> </a:t>
            </a:r>
            <a:r>
              <a:rPr lang="pt-BR" dirty="0"/>
              <a:t>"nome=" + nome </a:t>
            </a:r>
            <a:r>
              <a:rPr lang="pt-BR" dirty="0" smtClean="0"/>
              <a:t> +", </a:t>
            </a:r>
            <a:r>
              <a:rPr lang="pt-BR" dirty="0"/>
              <a:t>comprimento=" + </a:t>
            </a:r>
            <a:r>
              <a:rPr lang="pt-BR" dirty="0" smtClean="0"/>
              <a:t>comprimento + </a:t>
            </a:r>
            <a:r>
              <a:rPr lang="pt-BR" dirty="0"/>
              <a:t>", </a:t>
            </a:r>
            <a:r>
              <a:rPr lang="pt-BR" dirty="0" err="1"/>
              <a:t>num_patas</a:t>
            </a:r>
            <a:r>
              <a:rPr lang="pt-BR" dirty="0"/>
              <a:t>=" + </a:t>
            </a:r>
            <a:r>
              <a:rPr lang="pt-BR" dirty="0" err="1"/>
              <a:t>num_patas</a:t>
            </a:r>
            <a:r>
              <a:rPr lang="pt-BR" dirty="0"/>
              <a:t> </a:t>
            </a:r>
            <a:r>
              <a:rPr lang="pt-BR" dirty="0" smtClean="0"/>
              <a:t> </a:t>
            </a:r>
            <a:r>
              <a:rPr lang="pt-BR" dirty="0"/>
              <a:t>+ ", cor=" + cor </a:t>
            </a:r>
            <a:r>
              <a:rPr lang="pt-BR" dirty="0" smtClean="0"/>
              <a:t>  </a:t>
            </a:r>
            <a:r>
              <a:rPr lang="pt-BR" dirty="0"/>
              <a:t>+ ", ambiente="+ ambiente </a:t>
            </a:r>
            <a:r>
              <a:rPr lang="pt-BR" dirty="0" smtClean="0"/>
              <a:t> </a:t>
            </a:r>
            <a:r>
              <a:rPr lang="pt-BR" dirty="0"/>
              <a:t>+ ", velocidade=" + velocidade;</a:t>
            </a:r>
          </a:p>
          <a:p>
            <a:r>
              <a:rPr lang="en-US" dirty="0" smtClean="0"/>
              <a:t>                  </a:t>
            </a:r>
            <a:r>
              <a:rPr lang="en-US" b="1" dirty="0" smtClean="0"/>
              <a:t>}</a:t>
            </a:r>
            <a:endParaRPr lang="pt-BR" b="1" dirty="0"/>
          </a:p>
          <a:p>
            <a:r>
              <a:rPr lang="en-US" b="1" dirty="0" err="1"/>
              <a:t>Peixe</a:t>
            </a:r>
            <a:r>
              <a:rPr lang="en-US" b="1" dirty="0"/>
              <a:t>:</a:t>
            </a:r>
            <a:endParaRPr lang="pt-BR" b="1" dirty="0"/>
          </a:p>
          <a:p>
            <a:r>
              <a:rPr lang="en-US" dirty="0" smtClean="0"/>
              <a:t>                  @</a:t>
            </a:r>
            <a:r>
              <a:rPr lang="en-US" dirty="0"/>
              <a:t>Override</a:t>
            </a:r>
            <a:endParaRPr lang="pt-BR" dirty="0"/>
          </a:p>
          <a:p>
            <a:r>
              <a:rPr lang="en-US" dirty="0"/>
              <a:t>	</a:t>
            </a:r>
            <a:r>
              <a:rPr lang="en-US" b="1" dirty="0"/>
              <a:t>public String </a:t>
            </a:r>
            <a:r>
              <a:rPr lang="en-US" b="1" dirty="0" err="1"/>
              <a:t>toString</a:t>
            </a:r>
            <a:r>
              <a:rPr lang="en-US" b="1" dirty="0"/>
              <a:t>() {</a:t>
            </a:r>
            <a:endParaRPr lang="pt-BR" b="1" dirty="0"/>
          </a:p>
          <a:p>
            <a:r>
              <a:rPr lang="en-US" dirty="0"/>
              <a:t>	  </a:t>
            </a:r>
            <a:r>
              <a:rPr lang="en-US" b="1" dirty="0"/>
              <a:t> return </a:t>
            </a:r>
            <a:r>
              <a:rPr lang="en-US" dirty="0" err="1"/>
              <a:t>super.toString</a:t>
            </a:r>
            <a:r>
              <a:rPr lang="en-US" dirty="0"/>
              <a:t>() </a:t>
            </a:r>
            <a:r>
              <a:rPr lang="en-US" dirty="0" smtClean="0"/>
              <a:t> </a:t>
            </a:r>
            <a:r>
              <a:rPr lang="en-US" dirty="0"/>
              <a:t>+", </a:t>
            </a:r>
            <a:r>
              <a:rPr lang="en-US" dirty="0" err="1"/>
              <a:t>caracteristica</a:t>
            </a:r>
            <a:r>
              <a:rPr lang="en-US" dirty="0"/>
              <a:t>=" + </a:t>
            </a:r>
            <a:r>
              <a:rPr lang="en-US" dirty="0" err="1"/>
              <a:t>caracteristica</a:t>
            </a:r>
            <a:r>
              <a:rPr lang="en-US" dirty="0"/>
              <a:t>;</a:t>
            </a:r>
            <a:endParaRPr lang="pt-BR" dirty="0"/>
          </a:p>
          <a:p>
            <a:r>
              <a:rPr lang="en-US" dirty="0"/>
              <a:t>	</a:t>
            </a:r>
            <a:r>
              <a:rPr lang="en-US" b="1" dirty="0"/>
              <a:t>  </a:t>
            </a:r>
            <a:r>
              <a:rPr lang="en-US" b="1" dirty="0" smtClean="0"/>
              <a:t>}</a:t>
            </a:r>
            <a:endParaRPr lang="pt-BR" b="1" dirty="0"/>
          </a:p>
          <a:p>
            <a:r>
              <a:rPr lang="en-US" b="1" dirty="0" err="1"/>
              <a:t>Mamifero</a:t>
            </a:r>
            <a:r>
              <a:rPr lang="en-US" b="1" dirty="0"/>
              <a:t>:</a:t>
            </a:r>
            <a:endParaRPr lang="pt-BR" b="1" dirty="0"/>
          </a:p>
          <a:p>
            <a:r>
              <a:rPr lang="en-US" dirty="0" smtClean="0"/>
              <a:t>                 @</a:t>
            </a:r>
            <a:r>
              <a:rPr lang="en-US" dirty="0"/>
              <a:t>Override</a:t>
            </a:r>
            <a:endParaRPr lang="pt-BR" dirty="0"/>
          </a:p>
          <a:p>
            <a:r>
              <a:rPr lang="en-US" dirty="0"/>
              <a:t>	</a:t>
            </a:r>
            <a:r>
              <a:rPr lang="en-US" b="1" dirty="0"/>
              <a:t>public String </a:t>
            </a:r>
            <a:r>
              <a:rPr lang="en-US" b="1" dirty="0" err="1"/>
              <a:t>toString</a:t>
            </a:r>
            <a:r>
              <a:rPr lang="en-US" b="1" dirty="0"/>
              <a:t>() </a:t>
            </a:r>
            <a:r>
              <a:rPr lang="en-US" b="1" dirty="0" smtClean="0"/>
              <a:t>{</a:t>
            </a:r>
          </a:p>
          <a:p>
            <a:r>
              <a:rPr lang="en-US" dirty="0"/>
              <a:t>	 </a:t>
            </a:r>
            <a:r>
              <a:rPr lang="en-US" dirty="0" smtClean="0"/>
              <a:t>  </a:t>
            </a:r>
            <a:r>
              <a:rPr lang="en-US" b="1" dirty="0" smtClean="0"/>
              <a:t> return</a:t>
            </a:r>
            <a:r>
              <a:rPr lang="en-US" dirty="0" smtClean="0"/>
              <a:t> </a:t>
            </a:r>
            <a:r>
              <a:rPr lang="en-US" dirty="0" err="1"/>
              <a:t>super.toString</a:t>
            </a:r>
            <a:r>
              <a:rPr lang="en-US" dirty="0"/>
              <a:t>() +",</a:t>
            </a:r>
            <a:r>
              <a:rPr lang="en-US" dirty="0" err="1"/>
              <a:t>alimento</a:t>
            </a:r>
            <a:r>
              <a:rPr lang="en-US" dirty="0"/>
              <a:t>=" + </a:t>
            </a:r>
            <a:r>
              <a:rPr lang="en-US" dirty="0" err="1"/>
              <a:t>alimento</a:t>
            </a:r>
            <a:r>
              <a:rPr lang="en-US" dirty="0"/>
              <a:t>;</a:t>
            </a:r>
            <a:endParaRPr lang="pt-BR" dirty="0"/>
          </a:p>
          <a:p>
            <a:r>
              <a:rPr lang="en-US" dirty="0"/>
              <a:t>     </a:t>
            </a:r>
            <a:r>
              <a:rPr lang="en-US" dirty="0" smtClean="0"/>
              <a:t>          </a:t>
            </a:r>
            <a:r>
              <a:rPr lang="en-US" b="1" dirty="0" smtClean="0"/>
              <a:t> </a:t>
            </a:r>
            <a:r>
              <a:rPr lang="en-US" b="1" dirty="0"/>
              <a:t>}</a:t>
            </a:r>
            <a:endParaRPr lang="pt-BR" b="1" dirty="0"/>
          </a:p>
        </p:txBody>
      </p:sp>
    </p:spTree>
    <p:extLst>
      <p:ext uri="{BB962C8B-B14F-4D97-AF65-F5344CB8AC3E}">
        <p14:creationId xmlns:p14="http://schemas.microsoft.com/office/powerpoint/2010/main" val="16764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1547664" y="1556792"/>
            <a:ext cx="5976664"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dirty="0" err="1"/>
              <a:t>Classe</a:t>
            </a:r>
            <a:r>
              <a:rPr lang="en-US" dirty="0"/>
              <a:t> </a:t>
            </a:r>
            <a:r>
              <a:rPr lang="en-US" dirty="0" err="1"/>
              <a:t>teste</a:t>
            </a:r>
            <a:r>
              <a:rPr lang="en-US" dirty="0"/>
              <a:t>: </a:t>
            </a:r>
            <a:endParaRPr lang="pt-BR" dirty="0"/>
          </a:p>
          <a:p>
            <a:r>
              <a:rPr lang="en-US" b="1" dirty="0"/>
              <a:t>public</a:t>
            </a:r>
            <a:r>
              <a:rPr lang="en-US" dirty="0"/>
              <a:t> </a:t>
            </a:r>
            <a:r>
              <a:rPr lang="en-US" b="1" dirty="0"/>
              <a:t>class</a:t>
            </a:r>
            <a:r>
              <a:rPr lang="en-US" dirty="0"/>
              <a:t> </a:t>
            </a:r>
            <a:r>
              <a:rPr lang="en-US" dirty="0" err="1"/>
              <a:t>AnimalTeste</a:t>
            </a:r>
            <a:r>
              <a:rPr lang="en-US" dirty="0"/>
              <a:t>{</a:t>
            </a:r>
            <a:endParaRPr lang="pt-BR" dirty="0"/>
          </a:p>
          <a:p>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endParaRPr lang="pt-BR" dirty="0"/>
          </a:p>
          <a:p>
            <a:r>
              <a:rPr lang="en-US" dirty="0"/>
              <a:t>	</a:t>
            </a:r>
            <a:endParaRPr lang="pt-BR" dirty="0"/>
          </a:p>
          <a:p>
            <a:r>
              <a:rPr lang="en-US" dirty="0"/>
              <a:t>		</a:t>
            </a:r>
            <a:r>
              <a:rPr lang="pt-BR" b="1" dirty="0">
                <a:solidFill>
                  <a:schemeClr val="bg2">
                    <a:lumMod val="25000"/>
                  </a:schemeClr>
                </a:solidFill>
              </a:rPr>
              <a:t>Animal camelo = new </a:t>
            </a:r>
            <a:r>
              <a:rPr lang="pt-BR" b="1" dirty="0" err="1">
                <a:solidFill>
                  <a:schemeClr val="bg2">
                    <a:lumMod val="25000"/>
                  </a:schemeClr>
                </a:solidFill>
              </a:rPr>
              <a:t>Mamifero</a:t>
            </a:r>
            <a:r>
              <a:rPr lang="pt-BR" b="1" dirty="0">
                <a:solidFill>
                  <a:schemeClr val="bg2">
                    <a:lumMod val="25000"/>
                  </a:schemeClr>
                </a:solidFill>
              </a:rPr>
              <a:t>();</a:t>
            </a:r>
          </a:p>
          <a:p>
            <a:r>
              <a:rPr lang="pt-BR" dirty="0"/>
              <a:t>		</a:t>
            </a:r>
            <a:r>
              <a:rPr lang="pt-BR" dirty="0" err="1"/>
              <a:t>camelo.</a:t>
            </a:r>
            <a:r>
              <a:rPr lang="pt-BR" b="1" dirty="0" err="1">
                <a:solidFill>
                  <a:schemeClr val="accent6">
                    <a:lumMod val="75000"/>
                  </a:schemeClr>
                </a:solidFill>
              </a:rPr>
              <a:t>pegarDados</a:t>
            </a:r>
            <a:r>
              <a:rPr lang="pt-BR" dirty="0"/>
              <a:t>();</a:t>
            </a:r>
          </a:p>
          <a:p>
            <a:r>
              <a:rPr lang="pt-BR" dirty="0"/>
              <a:t>		</a:t>
            </a:r>
            <a:r>
              <a:rPr lang="pt-BR" b="1" dirty="0">
                <a:solidFill>
                  <a:schemeClr val="bg2">
                    <a:lumMod val="25000"/>
                  </a:schemeClr>
                </a:solidFill>
              </a:rPr>
              <a:t>Animal </a:t>
            </a:r>
            <a:r>
              <a:rPr lang="pt-BR" b="1" dirty="0" err="1">
                <a:solidFill>
                  <a:schemeClr val="bg2">
                    <a:lumMod val="25000"/>
                  </a:schemeClr>
                </a:solidFill>
              </a:rPr>
              <a:t>tubarao</a:t>
            </a:r>
            <a:r>
              <a:rPr lang="pt-BR" b="1" dirty="0">
                <a:solidFill>
                  <a:schemeClr val="bg2">
                    <a:lumMod val="25000"/>
                  </a:schemeClr>
                </a:solidFill>
              </a:rPr>
              <a:t> = new Peixe();</a:t>
            </a:r>
          </a:p>
          <a:p>
            <a:r>
              <a:rPr lang="pt-BR" dirty="0"/>
              <a:t>		</a:t>
            </a:r>
            <a:r>
              <a:rPr lang="pt-BR" dirty="0" err="1"/>
              <a:t>tubarao.</a:t>
            </a:r>
            <a:r>
              <a:rPr lang="pt-BR" b="1" dirty="0" err="1">
                <a:solidFill>
                  <a:schemeClr val="accent6">
                    <a:lumMod val="75000"/>
                  </a:schemeClr>
                </a:solidFill>
              </a:rPr>
              <a:t>pegarDados</a:t>
            </a:r>
            <a:r>
              <a:rPr lang="pt-BR" dirty="0" smtClean="0"/>
              <a:t>();</a:t>
            </a:r>
          </a:p>
          <a:p>
            <a:r>
              <a:rPr lang="pt-BR" dirty="0"/>
              <a:t> </a:t>
            </a:r>
          </a:p>
          <a:p>
            <a:r>
              <a:rPr lang="pt-BR" dirty="0"/>
              <a:t>		</a:t>
            </a:r>
            <a:r>
              <a:rPr lang="en-US" b="1" dirty="0" err="1"/>
              <a:t>System.</a:t>
            </a:r>
            <a:r>
              <a:rPr lang="en-US" b="1" i="1" dirty="0" err="1"/>
              <a:t>out</a:t>
            </a:r>
            <a:r>
              <a:rPr lang="en-US" b="1" dirty="0" err="1"/>
              <a:t>.println</a:t>
            </a:r>
            <a:r>
              <a:rPr lang="en-US" b="1" dirty="0"/>
              <a:t>(</a:t>
            </a:r>
            <a:r>
              <a:rPr lang="en-US" b="1" dirty="0" err="1"/>
              <a:t>camelo</a:t>
            </a:r>
            <a:r>
              <a:rPr lang="en-US" b="1" dirty="0"/>
              <a:t>);</a:t>
            </a:r>
            <a:endParaRPr lang="pt-BR" b="1" dirty="0"/>
          </a:p>
          <a:p>
            <a:r>
              <a:rPr lang="en-US" b="1" dirty="0"/>
              <a:t>		</a:t>
            </a:r>
            <a:r>
              <a:rPr lang="en-US" b="1" dirty="0" err="1"/>
              <a:t>System.</a:t>
            </a:r>
            <a:r>
              <a:rPr lang="en-US" b="1" i="1" dirty="0" err="1"/>
              <a:t>out</a:t>
            </a:r>
            <a:r>
              <a:rPr lang="en-US" b="1" dirty="0" err="1"/>
              <a:t>.println</a:t>
            </a:r>
            <a:r>
              <a:rPr lang="en-US" b="1" dirty="0"/>
              <a:t>(</a:t>
            </a:r>
            <a:r>
              <a:rPr lang="en-US" b="1" dirty="0" err="1"/>
              <a:t>tubarao</a:t>
            </a:r>
            <a:r>
              <a:rPr lang="en-US" b="1" dirty="0" smtClean="0"/>
              <a:t>);</a:t>
            </a:r>
            <a:endParaRPr lang="pt-BR" b="1" dirty="0"/>
          </a:p>
          <a:p>
            <a:r>
              <a:rPr lang="pt-BR" dirty="0"/>
              <a:t>		</a:t>
            </a:r>
          </a:p>
          <a:p>
            <a:r>
              <a:rPr lang="pt-BR" dirty="0"/>
              <a:t>	}	</a:t>
            </a:r>
          </a:p>
          <a:p>
            <a:r>
              <a:rPr lang="pt-BR" dirty="0"/>
              <a:t>}</a:t>
            </a:r>
          </a:p>
        </p:txBody>
      </p:sp>
    </p:spTree>
    <p:extLst>
      <p:ext uri="{BB962C8B-B14F-4D97-AF65-F5344CB8AC3E}">
        <p14:creationId xmlns:p14="http://schemas.microsoft.com/office/powerpoint/2010/main" val="11251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348755"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Interfaces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440268" y="1353542"/>
            <a:ext cx="8020164" cy="923330"/>
          </a:xfrm>
          <a:prstGeom prst="rect">
            <a:avLst/>
          </a:prstGeom>
        </p:spPr>
        <p:txBody>
          <a:bodyPr wrap="square">
            <a:spAutoFit/>
          </a:bodyPr>
          <a:lstStyle/>
          <a:p>
            <a:pPr algn="just"/>
            <a:r>
              <a:rPr lang="pt-BR" dirty="0" smtClean="0"/>
              <a:t>	Uma interface Java declara um conjunto de métodos. Um objeto que suporte uma interface deve possuir uma implementação para todo método declarado na interface. </a:t>
            </a:r>
            <a:endParaRPr lang="pt-BR" dirty="0"/>
          </a:p>
        </p:txBody>
      </p:sp>
      <p:sp>
        <p:nvSpPr>
          <p:cNvPr id="10" name="Retângulo 9"/>
          <p:cNvSpPr/>
          <p:nvPr/>
        </p:nvSpPr>
        <p:spPr>
          <a:xfrm>
            <a:off x="539552" y="2476053"/>
            <a:ext cx="7920880" cy="646331"/>
          </a:xfrm>
          <a:prstGeom prst="rect">
            <a:avLst/>
          </a:prstGeom>
        </p:spPr>
        <p:txBody>
          <a:bodyPr wrap="square">
            <a:spAutoFit/>
          </a:bodyPr>
          <a:lstStyle/>
          <a:p>
            <a:pPr algn="just"/>
            <a:r>
              <a:rPr lang="pt-BR" dirty="0" smtClean="0"/>
              <a:t>	Uma </a:t>
            </a:r>
            <a:r>
              <a:rPr lang="pt-BR" dirty="0"/>
              <a:t>interface costuma ser utilizada no lugar de uma classe abstract quando não há nenhuma implementação padrão a herdar.</a:t>
            </a:r>
          </a:p>
        </p:txBody>
      </p:sp>
      <p:sp>
        <p:nvSpPr>
          <p:cNvPr id="11" name="Retângulo 10"/>
          <p:cNvSpPr/>
          <p:nvPr/>
        </p:nvSpPr>
        <p:spPr>
          <a:xfrm>
            <a:off x="2339752" y="3319824"/>
            <a:ext cx="4572000" cy="147732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en-US" b="1" dirty="0"/>
              <a:t>public</a:t>
            </a:r>
            <a:r>
              <a:rPr lang="en-US" dirty="0"/>
              <a:t> </a:t>
            </a:r>
            <a:r>
              <a:rPr lang="en-US" b="1" dirty="0">
                <a:solidFill>
                  <a:schemeClr val="accent6">
                    <a:lumMod val="75000"/>
                  </a:schemeClr>
                </a:solidFill>
              </a:rPr>
              <a:t>interface</a:t>
            </a:r>
            <a:r>
              <a:rPr lang="en-US" dirty="0">
                <a:solidFill>
                  <a:schemeClr val="accent6">
                    <a:lumMod val="75000"/>
                  </a:schemeClr>
                </a:solidFill>
              </a:rPr>
              <a:t> </a:t>
            </a:r>
            <a:r>
              <a:rPr lang="en-US" dirty="0"/>
              <a:t>Animal {</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a:t>
            </a:r>
            <a:endParaRPr lang="pt-BR" dirty="0"/>
          </a:p>
          <a:p>
            <a:r>
              <a:rPr lang="en-US" dirty="0"/>
              <a:t>	</a:t>
            </a:r>
            <a:r>
              <a:rPr lang="en-US" b="1" dirty="0"/>
              <a:t>public</a:t>
            </a:r>
            <a:r>
              <a:rPr lang="en-US" dirty="0"/>
              <a:t> </a:t>
            </a:r>
            <a:r>
              <a:rPr lang="en-US" b="1" dirty="0"/>
              <a:t>void</a:t>
            </a:r>
            <a:r>
              <a:rPr lang="en-US" dirty="0"/>
              <a:t> </a:t>
            </a:r>
            <a:r>
              <a:rPr lang="en-US" dirty="0" err="1"/>
              <a:t>respirar</a:t>
            </a:r>
            <a:r>
              <a:rPr lang="en-US" dirty="0"/>
              <a:t>();</a:t>
            </a:r>
            <a:endParaRPr lang="pt-BR" dirty="0"/>
          </a:p>
          <a:p>
            <a:r>
              <a:rPr lang="pt-BR" dirty="0"/>
              <a:t>}</a:t>
            </a:r>
          </a:p>
        </p:txBody>
      </p:sp>
      <p:sp>
        <p:nvSpPr>
          <p:cNvPr id="13" name="Retângulo 12"/>
          <p:cNvSpPr/>
          <p:nvPr/>
        </p:nvSpPr>
        <p:spPr>
          <a:xfrm>
            <a:off x="539552" y="4953942"/>
            <a:ext cx="8020164" cy="923330"/>
          </a:xfrm>
          <a:prstGeom prst="rect">
            <a:avLst/>
          </a:prstGeom>
        </p:spPr>
        <p:txBody>
          <a:bodyPr wrap="square">
            <a:spAutoFit/>
          </a:bodyPr>
          <a:lstStyle/>
          <a:p>
            <a:pPr algn="just"/>
            <a:r>
              <a:rPr lang="pt-BR" dirty="0" smtClean="0"/>
              <a:t>	Para </a:t>
            </a:r>
            <a:r>
              <a:rPr lang="pt-BR" dirty="0"/>
              <a:t>utilizar uma interface, uma classe concreta deve especificar que implementa a interface e deve declarar nesta cada método com a assinatura especificada na sua declaração de interface. </a:t>
            </a:r>
          </a:p>
        </p:txBody>
      </p:sp>
    </p:spTree>
    <p:extLst>
      <p:ext uri="{BB962C8B-B14F-4D97-AF65-F5344CB8AC3E}">
        <p14:creationId xmlns:p14="http://schemas.microsoft.com/office/powerpoint/2010/main" val="120311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348755"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Interfaces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2" name="Retângulo 11"/>
          <p:cNvSpPr/>
          <p:nvPr/>
        </p:nvSpPr>
        <p:spPr>
          <a:xfrm>
            <a:off x="1115616" y="1556792"/>
            <a:ext cx="6984776"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a:t>public</a:t>
            </a:r>
            <a:r>
              <a:rPr lang="en-US" dirty="0"/>
              <a:t> </a:t>
            </a:r>
            <a:r>
              <a:rPr lang="en-US" b="1" dirty="0"/>
              <a:t>class</a:t>
            </a:r>
            <a:r>
              <a:rPr lang="en-US" dirty="0"/>
              <a:t> </a:t>
            </a:r>
            <a:r>
              <a:rPr lang="en-US" dirty="0" err="1"/>
              <a:t>Cachorro</a:t>
            </a:r>
            <a:r>
              <a:rPr lang="en-US" dirty="0"/>
              <a:t> </a:t>
            </a:r>
            <a:r>
              <a:rPr lang="en-US" b="1" dirty="0"/>
              <a:t>implements</a:t>
            </a:r>
            <a:r>
              <a:rPr lang="en-US" dirty="0"/>
              <a:t> Animal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gritar</a:t>
            </a:r>
            <a:r>
              <a:rPr lang="en-US" dirty="0"/>
              <a:t>(){</a:t>
            </a:r>
            <a:endParaRPr lang="pt-BR" dirty="0"/>
          </a:p>
          <a:p>
            <a:r>
              <a:rPr lang="en-US" dirty="0"/>
              <a:t>		</a:t>
            </a:r>
            <a:r>
              <a:rPr lang="en-US" dirty="0" err="1"/>
              <a:t>System.</a:t>
            </a:r>
            <a:r>
              <a:rPr lang="en-US" i="1" dirty="0" err="1"/>
              <a:t>out</a:t>
            </a:r>
            <a:r>
              <a:rPr lang="en-US" dirty="0" err="1"/>
              <a:t>.println</a:t>
            </a:r>
            <a:r>
              <a:rPr lang="en-US" dirty="0"/>
              <a:t>("</a:t>
            </a:r>
            <a:r>
              <a:rPr lang="en-US" dirty="0" err="1"/>
              <a:t>AuAuAu</a:t>
            </a:r>
            <a:r>
              <a:rPr lang="en-US" dirty="0"/>
              <a:t>!!");</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andar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cão</a:t>
            </a:r>
            <a:r>
              <a:rPr lang="en-US" dirty="0"/>
              <a:t> </a:t>
            </a:r>
            <a:r>
              <a:rPr lang="en-US" dirty="0" err="1"/>
              <a:t>andando</a:t>
            </a:r>
            <a:r>
              <a:rPr lang="en-US" dirty="0"/>
              <a:t>!!");	</a:t>
            </a:r>
            <a:endParaRPr lang="pt-BR" dirty="0"/>
          </a:p>
          <a:p>
            <a:r>
              <a:rPr lang="en-US" dirty="0"/>
              <a:t>	}</a:t>
            </a:r>
            <a:endParaRPr lang="pt-BR" dirty="0"/>
          </a:p>
          <a:p>
            <a:r>
              <a:rPr lang="en-US" dirty="0"/>
              <a:t>	@Override</a:t>
            </a:r>
            <a:endParaRPr lang="pt-BR" dirty="0"/>
          </a:p>
          <a:p>
            <a:r>
              <a:rPr lang="en-US" dirty="0"/>
              <a:t>	</a:t>
            </a:r>
            <a:r>
              <a:rPr lang="en-US" b="1" dirty="0"/>
              <a:t>public</a:t>
            </a:r>
            <a:r>
              <a:rPr lang="en-US" dirty="0"/>
              <a:t> </a:t>
            </a:r>
            <a:r>
              <a:rPr lang="en-US" b="1" dirty="0"/>
              <a:t>void</a:t>
            </a:r>
            <a:r>
              <a:rPr lang="en-US" dirty="0"/>
              <a:t> </a:t>
            </a:r>
            <a:r>
              <a:rPr lang="en-US" dirty="0" err="1"/>
              <a:t>respirar</a:t>
            </a:r>
            <a:r>
              <a:rPr lang="en-US" dirty="0"/>
              <a:t>() {</a:t>
            </a:r>
            <a:endParaRPr lang="pt-BR" dirty="0"/>
          </a:p>
          <a:p>
            <a:r>
              <a:rPr lang="en-US" dirty="0"/>
              <a:t>		</a:t>
            </a:r>
            <a:r>
              <a:rPr lang="en-US" dirty="0" err="1"/>
              <a:t>System.</a:t>
            </a:r>
            <a:r>
              <a:rPr lang="en-US" i="1" dirty="0" err="1"/>
              <a:t>out</a:t>
            </a:r>
            <a:r>
              <a:rPr lang="en-US" dirty="0" err="1"/>
              <a:t>.println</a:t>
            </a:r>
            <a:r>
              <a:rPr lang="en-US" dirty="0"/>
              <a:t>("</a:t>
            </a:r>
            <a:r>
              <a:rPr lang="en-US" dirty="0" err="1"/>
              <a:t>cão</a:t>
            </a:r>
            <a:r>
              <a:rPr lang="en-US" dirty="0"/>
              <a:t> </a:t>
            </a:r>
            <a:r>
              <a:rPr lang="en-US" dirty="0" err="1"/>
              <a:t>respirando</a:t>
            </a:r>
            <a:r>
              <a:rPr lang="en-US" dirty="0"/>
              <a:t>!!");</a:t>
            </a:r>
            <a:endParaRPr lang="pt-BR" dirty="0"/>
          </a:p>
          <a:p>
            <a:r>
              <a:rPr lang="en-US" dirty="0"/>
              <a:t>	}</a:t>
            </a:r>
            <a:endParaRPr lang="pt-BR" dirty="0"/>
          </a:p>
          <a:p>
            <a:r>
              <a:rPr lang="en-US" dirty="0"/>
              <a:t>}</a:t>
            </a:r>
            <a:endParaRPr lang="pt-BR" dirty="0"/>
          </a:p>
        </p:txBody>
      </p:sp>
    </p:spTree>
    <p:extLst>
      <p:ext uri="{BB962C8B-B14F-4D97-AF65-F5344CB8AC3E}">
        <p14:creationId xmlns:p14="http://schemas.microsoft.com/office/powerpoint/2010/main" val="161318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468032" y="1628800"/>
            <a:ext cx="7920391" cy="1200329"/>
          </a:xfrm>
          <a:prstGeom prst="rect">
            <a:avLst/>
          </a:prstGeom>
        </p:spPr>
        <p:txBody>
          <a:bodyPr wrap="square">
            <a:spAutoFit/>
          </a:bodyPr>
          <a:lstStyle/>
          <a:p>
            <a:pPr lvl="0"/>
            <a:r>
              <a:rPr lang="pt-BR" dirty="0" smtClean="0"/>
              <a:t>	Crie </a:t>
            </a:r>
            <a:r>
              <a:rPr lang="pt-BR" dirty="0"/>
              <a:t>a interface Figura geométrica que deve conter os método:</a:t>
            </a:r>
          </a:p>
          <a:p>
            <a:r>
              <a:rPr lang="en-US" b="1" dirty="0" smtClean="0"/>
              <a:t>	public </a:t>
            </a:r>
            <a:r>
              <a:rPr lang="en-US" b="1" dirty="0"/>
              <a:t>double </a:t>
            </a:r>
            <a:r>
              <a:rPr lang="en-US" b="1" dirty="0" err="1"/>
              <a:t>calcularArea</a:t>
            </a:r>
            <a:r>
              <a:rPr lang="en-US" b="1" dirty="0"/>
              <a:t>();</a:t>
            </a:r>
            <a:endParaRPr lang="pt-BR" dirty="0"/>
          </a:p>
          <a:p>
            <a:r>
              <a:rPr lang="en-US" b="1" dirty="0" smtClean="0"/>
              <a:t>	public </a:t>
            </a:r>
            <a:r>
              <a:rPr lang="en-US" b="1" dirty="0"/>
              <a:t>String </a:t>
            </a:r>
            <a:r>
              <a:rPr lang="en-US" b="1" dirty="0" err="1"/>
              <a:t>getInformacao</a:t>
            </a:r>
            <a:r>
              <a:rPr lang="en-US" b="1" dirty="0"/>
              <a:t>();</a:t>
            </a:r>
            <a:endParaRPr lang="pt-BR" dirty="0"/>
          </a:p>
          <a:p>
            <a:r>
              <a:rPr lang="pt-BR" b="1" dirty="0" smtClean="0"/>
              <a:t>	</a:t>
            </a:r>
            <a:r>
              <a:rPr lang="pt-BR" b="1" dirty="0" err="1" smtClean="0"/>
              <a:t>public</a:t>
            </a:r>
            <a:r>
              <a:rPr lang="pt-BR" b="1" dirty="0" smtClean="0"/>
              <a:t> </a:t>
            </a:r>
            <a:r>
              <a:rPr lang="pt-BR" b="1" dirty="0" err="1"/>
              <a:t>void</a:t>
            </a:r>
            <a:r>
              <a:rPr lang="pt-BR" b="1" dirty="0"/>
              <a:t> </a:t>
            </a:r>
            <a:r>
              <a:rPr lang="pt-BR" b="1" dirty="0" err="1"/>
              <a:t>pegaDados</a:t>
            </a:r>
            <a:r>
              <a:rPr lang="pt-BR" b="1" dirty="0"/>
              <a:t>();</a:t>
            </a:r>
            <a:endParaRPr lang="pt-BR" dirty="0"/>
          </a:p>
        </p:txBody>
      </p:sp>
      <p:sp>
        <p:nvSpPr>
          <p:cNvPr id="10" name="Retângulo 9"/>
          <p:cNvSpPr/>
          <p:nvPr/>
        </p:nvSpPr>
        <p:spPr>
          <a:xfrm>
            <a:off x="2286000" y="3284984"/>
            <a:ext cx="4572000" cy="203132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dirty="0" err="1"/>
              <a:t>public</a:t>
            </a:r>
            <a:r>
              <a:rPr lang="pt-BR" dirty="0"/>
              <a:t> interface </a:t>
            </a:r>
            <a:r>
              <a:rPr lang="pt-BR" dirty="0" err="1"/>
              <a:t>FiguraGeometrica</a:t>
            </a:r>
            <a:r>
              <a:rPr lang="pt-BR" dirty="0"/>
              <a:t> {</a:t>
            </a:r>
          </a:p>
          <a:p>
            <a:pPr lvl="1"/>
            <a:endParaRPr lang="pt-BR" dirty="0"/>
          </a:p>
          <a:p>
            <a:pPr lvl="1"/>
            <a:r>
              <a:rPr lang="pt-BR" dirty="0" err="1"/>
              <a:t>public</a:t>
            </a:r>
            <a:r>
              <a:rPr lang="pt-BR" dirty="0"/>
              <a:t> </a:t>
            </a:r>
            <a:r>
              <a:rPr lang="pt-BR" dirty="0" err="1"/>
              <a:t>double</a:t>
            </a:r>
            <a:r>
              <a:rPr lang="pt-BR" dirty="0"/>
              <a:t> </a:t>
            </a:r>
            <a:r>
              <a:rPr lang="pt-BR" dirty="0" err="1"/>
              <a:t>calcularArea</a:t>
            </a:r>
            <a:r>
              <a:rPr lang="pt-BR" dirty="0"/>
              <a:t>();</a:t>
            </a:r>
          </a:p>
          <a:p>
            <a:pPr lvl="1"/>
            <a:r>
              <a:rPr lang="pt-BR" dirty="0" err="1"/>
              <a:t>public</a:t>
            </a:r>
            <a:r>
              <a:rPr lang="pt-BR" dirty="0"/>
              <a:t> String </a:t>
            </a:r>
            <a:r>
              <a:rPr lang="pt-BR" dirty="0" err="1"/>
              <a:t>getInformacao</a:t>
            </a:r>
            <a:r>
              <a:rPr lang="pt-BR" dirty="0"/>
              <a:t>();</a:t>
            </a:r>
          </a:p>
          <a:p>
            <a:pPr lvl="1"/>
            <a:r>
              <a:rPr lang="pt-BR" dirty="0" err="1"/>
              <a:t>public</a:t>
            </a:r>
            <a:r>
              <a:rPr lang="pt-BR" dirty="0"/>
              <a:t> </a:t>
            </a:r>
            <a:r>
              <a:rPr lang="pt-BR" dirty="0" err="1"/>
              <a:t>void</a:t>
            </a:r>
            <a:r>
              <a:rPr lang="pt-BR" dirty="0"/>
              <a:t> </a:t>
            </a:r>
            <a:r>
              <a:rPr lang="pt-BR" dirty="0" err="1"/>
              <a:t>pegaDados</a:t>
            </a:r>
            <a:r>
              <a:rPr lang="pt-BR" dirty="0"/>
              <a:t>();</a:t>
            </a:r>
          </a:p>
          <a:p>
            <a:endParaRPr lang="pt-BR" dirty="0"/>
          </a:p>
          <a:p>
            <a:r>
              <a:rPr lang="pt-BR" dirty="0"/>
              <a:t>}</a:t>
            </a:r>
          </a:p>
        </p:txBody>
      </p:sp>
    </p:spTree>
    <p:extLst>
      <p:ext uri="{BB962C8B-B14F-4D97-AF65-F5344CB8AC3E}">
        <p14:creationId xmlns:p14="http://schemas.microsoft.com/office/powerpoint/2010/main" val="89599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540040" y="1124744"/>
            <a:ext cx="8064408" cy="1200329"/>
          </a:xfrm>
          <a:prstGeom prst="rect">
            <a:avLst/>
          </a:prstGeom>
        </p:spPr>
        <p:txBody>
          <a:bodyPr wrap="square">
            <a:spAutoFit/>
          </a:bodyPr>
          <a:lstStyle/>
          <a:p>
            <a:pPr lvl="0" algn="just"/>
            <a:r>
              <a:rPr lang="pt-BR" dirty="0" smtClean="0"/>
              <a:t>	Crie </a:t>
            </a:r>
            <a:r>
              <a:rPr lang="pt-BR" dirty="0"/>
              <a:t>a classe </a:t>
            </a:r>
            <a:r>
              <a:rPr lang="pt-BR" b="1" dirty="0"/>
              <a:t>Quadrado</a:t>
            </a:r>
            <a:r>
              <a:rPr lang="pt-BR" dirty="0"/>
              <a:t> que deve implementar a interface figura </a:t>
            </a:r>
            <a:r>
              <a:rPr lang="pt-BR" dirty="0" err="1"/>
              <a:t>Geometrica</a:t>
            </a:r>
            <a:r>
              <a:rPr lang="pt-BR" dirty="0"/>
              <a:t> e sobrescrever o método </a:t>
            </a:r>
            <a:r>
              <a:rPr lang="pt-BR" dirty="0" err="1"/>
              <a:t>calcularArea</a:t>
            </a:r>
            <a:r>
              <a:rPr lang="pt-BR" dirty="0"/>
              <a:t>(). Esta classe deve contar o atributo </a:t>
            </a:r>
            <a:r>
              <a:rPr lang="pt-BR" dirty="0" err="1"/>
              <a:t>tamanholado</a:t>
            </a:r>
            <a:r>
              <a:rPr lang="pt-BR" dirty="0"/>
              <a:t>.</a:t>
            </a:r>
          </a:p>
          <a:p>
            <a:pPr algn="just"/>
            <a:r>
              <a:rPr lang="pt-BR" b="1" dirty="0" smtClean="0"/>
              <a:t>	</a:t>
            </a:r>
            <a:r>
              <a:rPr lang="pt-BR" b="1" dirty="0" err="1" smtClean="0"/>
              <a:t>calcularArea</a:t>
            </a:r>
            <a:r>
              <a:rPr lang="pt-BR" b="1" dirty="0" smtClean="0"/>
              <a:t> </a:t>
            </a:r>
            <a:r>
              <a:rPr lang="pt-BR" b="1" dirty="0"/>
              <a:t>-&gt; </a:t>
            </a:r>
            <a:r>
              <a:rPr lang="pt-BR" b="1" dirty="0" err="1"/>
              <a:t>tamanhaLado</a:t>
            </a:r>
            <a:r>
              <a:rPr lang="pt-BR" b="1" dirty="0"/>
              <a:t> * </a:t>
            </a:r>
            <a:r>
              <a:rPr lang="pt-BR" b="1" dirty="0" err="1"/>
              <a:t>tamanhoLado</a:t>
            </a:r>
            <a:endParaRPr lang="pt-BR" dirty="0"/>
          </a:p>
        </p:txBody>
      </p:sp>
      <p:sp>
        <p:nvSpPr>
          <p:cNvPr id="12" name="Retângulo 11"/>
          <p:cNvSpPr/>
          <p:nvPr/>
        </p:nvSpPr>
        <p:spPr>
          <a:xfrm>
            <a:off x="540040" y="2492896"/>
            <a:ext cx="8064408" cy="34163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Quadrado </a:t>
            </a:r>
            <a:r>
              <a:rPr lang="pt-BR" b="1" dirty="0" err="1">
                <a:solidFill>
                  <a:schemeClr val="accent6">
                    <a:lumMod val="75000"/>
                  </a:schemeClr>
                </a:solidFill>
              </a:rPr>
              <a:t>implements</a:t>
            </a:r>
            <a:r>
              <a:rPr lang="pt-BR" b="1" dirty="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lado</a:t>
            </a:r>
            <a:r>
              <a:rPr lang="pt-BR" b="1" dirty="0" smtClean="0"/>
              <a:t>;</a:t>
            </a:r>
            <a:endParaRPr lang="pt-BR" b="1"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a:t>lado*lado</a:t>
            </a:r>
            <a:r>
              <a:rPr lang="pt-BR" dirty="0" smtClean="0"/>
              <a:t>;  }</a:t>
            </a:r>
            <a:endParaRPr lang="pt-BR"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a:t>String </a:t>
            </a:r>
            <a:r>
              <a:rPr lang="pt-BR" b="1" dirty="0" err="1"/>
              <a:t>getInformacao</a:t>
            </a:r>
            <a:r>
              <a:rPr lang="pt-BR" b="1" dirty="0"/>
              <a:t>() </a:t>
            </a:r>
            <a:r>
              <a:rPr lang="pt-BR" dirty="0" smtClean="0"/>
              <a:t>{ </a:t>
            </a:r>
            <a:r>
              <a:rPr lang="pt-BR" dirty="0" err="1" smtClean="0"/>
              <a:t>return</a:t>
            </a:r>
            <a:r>
              <a:rPr lang="pt-BR" dirty="0" smtClean="0"/>
              <a:t> </a:t>
            </a:r>
            <a:r>
              <a:rPr lang="pt-BR" dirty="0"/>
              <a:t>"Quadrado</a:t>
            </a:r>
            <a:r>
              <a:rPr lang="pt-BR" dirty="0" smtClean="0"/>
              <a:t>"; }</a:t>
            </a:r>
            <a:endParaRPr lang="pt-BR" dirty="0"/>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pPr lvl="2"/>
            <a:r>
              <a:rPr lang="pt-BR" dirty="0" err="1"/>
              <a:t>System.out.println</a:t>
            </a:r>
            <a:r>
              <a:rPr lang="pt-BR" dirty="0"/>
              <a:t>("Entre com o lado do Quadrado: ");</a:t>
            </a:r>
          </a:p>
          <a:p>
            <a:pPr lvl="2"/>
            <a:r>
              <a:rPr lang="pt-BR" dirty="0"/>
              <a:t>lado = (new Scanner(System.in)).</a:t>
            </a:r>
            <a:r>
              <a:rPr lang="pt-BR" dirty="0" err="1"/>
              <a:t>nextDouble</a:t>
            </a:r>
            <a:r>
              <a:rPr lang="pt-BR" dirty="0"/>
              <a:t>();</a:t>
            </a:r>
          </a:p>
          <a:p>
            <a:pPr lvl="1"/>
            <a:r>
              <a:rPr lang="pt-BR" dirty="0" smtClean="0"/>
              <a:t>}</a:t>
            </a:r>
            <a:endParaRPr lang="pt-BR" dirty="0"/>
          </a:p>
          <a:p>
            <a:r>
              <a:rPr lang="pt-BR" dirty="0"/>
              <a:t>}</a:t>
            </a:r>
          </a:p>
        </p:txBody>
      </p:sp>
    </p:spTree>
    <p:extLst>
      <p:ext uri="{BB962C8B-B14F-4D97-AF65-F5344CB8AC3E}">
        <p14:creationId xmlns:p14="http://schemas.microsoft.com/office/powerpoint/2010/main" val="135486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540040" y="1916832"/>
            <a:ext cx="8064408"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smtClean="0"/>
              <a:t>Triangulo</a:t>
            </a:r>
            <a:r>
              <a:rPr lang="pt-BR" dirty="0" smtClean="0"/>
              <a:t> </a:t>
            </a:r>
            <a:r>
              <a:rPr lang="pt-BR" b="1" dirty="0" err="1" smtClean="0">
                <a:solidFill>
                  <a:schemeClr val="accent6">
                    <a:lumMod val="75000"/>
                  </a:schemeClr>
                </a:solidFill>
              </a:rPr>
              <a:t>implements</a:t>
            </a:r>
            <a:r>
              <a:rPr lang="pt-BR" b="1" dirty="0" smtClean="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a:t>
            </a:r>
            <a:r>
              <a:rPr lang="pt-BR" b="1" dirty="0" err="1"/>
              <a:t>base,altura</a:t>
            </a:r>
            <a:r>
              <a:rPr lang="pt-BR" b="1" dirty="0" smtClean="0"/>
              <a:t>;</a:t>
            </a:r>
          </a:p>
          <a:p>
            <a:pPr lvl="1"/>
            <a:r>
              <a:rPr lang="pt-BR" dirty="0" smtClean="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a:t>(base * altura)/2</a:t>
            </a:r>
            <a:r>
              <a:rPr lang="pt-BR" dirty="0" smtClean="0"/>
              <a:t>; }</a:t>
            </a:r>
            <a:endParaRPr lang="pt-BR" dirty="0"/>
          </a:p>
          <a:p>
            <a:pPr lvl="1"/>
            <a:r>
              <a:rPr lang="pt-BR" dirty="0"/>
              <a:t>@</a:t>
            </a:r>
            <a:r>
              <a:rPr lang="pt-BR" dirty="0" err="1" smtClean="0"/>
              <a:t>Override</a:t>
            </a:r>
            <a:endParaRPr lang="pt-BR" dirty="0"/>
          </a:p>
          <a:p>
            <a:pPr lvl="1"/>
            <a:r>
              <a:rPr lang="pt-BR" b="1" dirty="0" err="1" smtClean="0"/>
              <a:t>public</a:t>
            </a:r>
            <a:r>
              <a:rPr lang="pt-BR" b="1" dirty="0" smtClean="0"/>
              <a:t> </a:t>
            </a:r>
            <a:r>
              <a:rPr lang="pt-BR" b="1" dirty="0"/>
              <a:t>String </a:t>
            </a:r>
            <a:r>
              <a:rPr lang="pt-BR" b="1" dirty="0" err="1"/>
              <a:t>getInformacao</a:t>
            </a:r>
            <a:r>
              <a:rPr lang="pt-BR" b="1" dirty="0"/>
              <a:t>() </a:t>
            </a:r>
            <a:r>
              <a:rPr lang="pt-BR" dirty="0" smtClean="0"/>
              <a:t>{ </a:t>
            </a:r>
            <a:r>
              <a:rPr lang="pt-BR" dirty="0" err="1" smtClean="0"/>
              <a:t>return</a:t>
            </a:r>
            <a:r>
              <a:rPr lang="pt-BR" dirty="0" smtClean="0"/>
              <a:t> "Triangulo"; }</a:t>
            </a:r>
            <a:endParaRPr lang="pt-BR" dirty="0"/>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pPr lvl="2"/>
            <a:r>
              <a:rPr lang="pt-BR" dirty="0" smtClean="0"/>
              <a:t>Scanner </a:t>
            </a:r>
            <a:r>
              <a:rPr lang="pt-BR" dirty="0" err="1" smtClean="0"/>
              <a:t>sc</a:t>
            </a:r>
            <a:r>
              <a:rPr lang="pt-BR" dirty="0" smtClean="0"/>
              <a:t> = new Scanner(System.</a:t>
            </a:r>
            <a:r>
              <a:rPr lang="pt-BR" i="1" dirty="0" smtClean="0"/>
              <a:t>in);</a:t>
            </a:r>
          </a:p>
          <a:p>
            <a:pPr lvl="2"/>
            <a:r>
              <a:rPr lang="pt-BR" dirty="0" err="1" smtClean="0"/>
              <a:t>System.</a:t>
            </a:r>
            <a:r>
              <a:rPr lang="pt-BR" i="1" dirty="0" err="1" smtClean="0"/>
              <a:t>out.println</a:t>
            </a:r>
            <a:r>
              <a:rPr lang="pt-BR" i="1" dirty="0" smtClean="0"/>
              <a:t>("Entre com a altura do Triangulo: ");</a:t>
            </a:r>
          </a:p>
          <a:p>
            <a:pPr lvl="2"/>
            <a:r>
              <a:rPr lang="pt-BR" dirty="0" smtClean="0"/>
              <a:t>altura = </a:t>
            </a:r>
            <a:r>
              <a:rPr lang="pt-BR" dirty="0" err="1" smtClean="0"/>
              <a:t>sc.nextDouble</a:t>
            </a:r>
            <a:r>
              <a:rPr lang="pt-BR" dirty="0" smtClean="0"/>
              <a:t>();</a:t>
            </a:r>
          </a:p>
          <a:p>
            <a:pPr lvl="2"/>
            <a:r>
              <a:rPr lang="pt-BR" dirty="0" err="1" smtClean="0"/>
              <a:t>System.</a:t>
            </a:r>
            <a:r>
              <a:rPr lang="pt-BR" i="1" dirty="0" err="1" smtClean="0"/>
              <a:t>out.println</a:t>
            </a:r>
            <a:r>
              <a:rPr lang="pt-BR" i="1" dirty="0" smtClean="0"/>
              <a:t>("Entre com a base do Triangulo: ");</a:t>
            </a:r>
          </a:p>
          <a:p>
            <a:pPr lvl="1"/>
            <a:r>
              <a:rPr lang="pt-BR" dirty="0" smtClean="0"/>
              <a:t>	base = </a:t>
            </a:r>
            <a:r>
              <a:rPr lang="pt-BR" dirty="0" err="1" smtClean="0"/>
              <a:t>sc.nextDouble</a:t>
            </a:r>
            <a:r>
              <a:rPr lang="pt-BR" dirty="0" smtClean="0"/>
              <a:t>();</a:t>
            </a:r>
          </a:p>
          <a:p>
            <a:pPr lvl="1"/>
            <a:r>
              <a:rPr lang="pt-BR" dirty="0" smtClean="0"/>
              <a:t>}</a:t>
            </a:r>
          </a:p>
          <a:p>
            <a:r>
              <a:rPr lang="pt-BR" dirty="0" smtClean="0"/>
              <a:t>}</a:t>
            </a:r>
            <a:endParaRPr lang="pt-BR" dirty="0"/>
          </a:p>
        </p:txBody>
      </p:sp>
      <p:sp>
        <p:nvSpPr>
          <p:cNvPr id="13" name="Retângulo 12"/>
          <p:cNvSpPr/>
          <p:nvPr/>
        </p:nvSpPr>
        <p:spPr>
          <a:xfrm>
            <a:off x="179512" y="980728"/>
            <a:ext cx="8856984" cy="923330"/>
          </a:xfrm>
          <a:prstGeom prst="rect">
            <a:avLst/>
          </a:prstGeom>
        </p:spPr>
        <p:txBody>
          <a:bodyPr wrap="square">
            <a:spAutoFit/>
          </a:bodyPr>
          <a:lstStyle/>
          <a:p>
            <a:pPr lvl="0" algn="just"/>
            <a:r>
              <a:rPr lang="pt-BR" dirty="0" smtClean="0"/>
              <a:t>	Crie </a:t>
            </a:r>
            <a:r>
              <a:rPr lang="pt-BR" dirty="0"/>
              <a:t>a classe Triangulo que deve implementar a interface </a:t>
            </a:r>
            <a:r>
              <a:rPr lang="pt-BR" dirty="0" err="1"/>
              <a:t>figuraGeometrica</a:t>
            </a:r>
            <a:r>
              <a:rPr lang="pt-BR" dirty="0"/>
              <a:t> e sobrescrever o método </a:t>
            </a:r>
            <a:r>
              <a:rPr lang="pt-BR" dirty="0" err="1"/>
              <a:t>calcularArea</a:t>
            </a:r>
            <a:r>
              <a:rPr lang="pt-BR" dirty="0"/>
              <a:t>(). Esta classe deve conter os atributos base e altura.</a:t>
            </a:r>
          </a:p>
          <a:p>
            <a:pPr algn="just"/>
            <a:r>
              <a:rPr lang="pt-BR" b="1" dirty="0" smtClean="0"/>
              <a:t>	</a:t>
            </a:r>
            <a:r>
              <a:rPr lang="pt-BR" b="1" dirty="0" err="1" smtClean="0"/>
              <a:t>calcularArea</a:t>
            </a:r>
            <a:r>
              <a:rPr lang="pt-BR" b="1" dirty="0" smtClean="0"/>
              <a:t> </a:t>
            </a:r>
            <a:r>
              <a:rPr lang="pt-BR" b="1" dirty="0"/>
              <a:t>-&gt; (base*altura)/2</a:t>
            </a:r>
            <a:endParaRPr lang="pt-BR" dirty="0"/>
          </a:p>
        </p:txBody>
      </p:sp>
    </p:spTree>
    <p:extLst>
      <p:ext uri="{BB962C8B-B14F-4D97-AF65-F5344CB8AC3E}">
        <p14:creationId xmlns:p14="http://schemas.microsoft.com/office/powerpoint/2010/main" val="35451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510969" y="2492896"/>
            <a:ext cx="8064408" cy="341632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smtClean="0"/>
              <a:t>Circulo </a:t>
            </a:r>
            <a:r>
              <a:rPr lang="pt-BR" b="1" dirty="0" err="1" smtClean="0">
                <a:solidFill>
                  <a:schemeClr val="accent6">
                    <a:lumMod val="75000"/>
                  </a:schemeClr>
                </a:solidFill>
              </a:rPr>
              <a:t>implements</a:t>
            </a:r>
            <a:r>
              <a:rPr lang="pt-BR" b="1" dirty="0" smtClean="0">
                <a:solidFill>
                  <a:schemeClr val="accent6">
                    <a:lumMod val="75000"/>
                  </a:schemeClr>
                </a:solidFill>
              </a:rPr>
              <a:t> </a:t>
            </a:r>
            <a:r>
              <a:rPr lang="pt-BR" b="1" dirty="0" err="1"/>
              <a:t>FiguraGeometrica</a:t>
            </a:r>
            <a:r>
              <a:rPr lang="pt-BR" b="1" dirty="0"/>
              <a:t> </a:t>
            </a:r>
            <a:r>
              <a:rPr lang="pt-BR" b="1" dirty="0" smtClean="0"/>
              <a:t>{</a:t>
            </a:r>
            <a:endParaRPr lang="pt-BR" b="1" dirty="0"/>
          </a:p>
          <a:p>
            <a:pPr lvl="1"/>
            <a:r>
              <a:rPr lang="pt-BR" b="1" dirty="0" err="1"/>
              <a:t>public</a:t>
            </a:r>
            <a:r>
              <a:rPr lang="pt-BR" b="1" dirty="0"/>
              <a:t> </a:t>
            </a:r>
            <a:r>
              <a:rPr lang="pt-BR" b="1" dirty="0" err="1"/>
              <a:t>double</a:t>
            </a:r>
            <a:r>
              <a:rPr lang="pt-BR" b="1" dirty="0"/>
              <a:t> raio</a:t>
            </a:r>
            <a:r>
              <a:rPr lang="pt-BR" b="1" dirty="0" smtClean="0"/>
              <a:t>;</a:t>
            </a:r>
          </a:p>
          <a:p>
            <a:pPr lvl="1"/>
            <a:r>
              <a:rPr lang="pt-BR" dirty="0" smtClean="0"/>
              <a:t>@</a:t>
            </a:r>
            <a:r>
              <a:rPr lang="pt-BR" dirty="0" err="1" smtClean="0"/>
              <a:t>Override</a:t>
            </a:r>
            <a:endParaRPr lang="pt-BR" dirty="0"/>
          </a:p>
          <a:p>
            <a:pPr lvl="1"/>
            <a:r>
              <a:rPr lang="pt-BR" b="1" dirty="0" err="1" smtClean="0"/>
              <a:t>public</a:t>
            </a:r>
            <a:r>
              <a:rPr lang="pt-BR" b="1" dirty="0" smtClean="0"/>
              <a:t> </a:t>
            </a:r>
            <a:r>
              <a:rPr lang="pt-BR" b="1" dirty="0" err="1"/>
              <a:t>double</a:t>
            </a:r>
            <a:r>
              <a:rPr lang="pt-BR" b="1" dirty="0"/>
              <a:t> </a:t>
            </a:r>
            <a:r>
              <a:rPr lang="pt-BR" b="1" dirty="0" err="1"/>
              <a:t>calcularArea</a:t>
            </a:r>
            <a:r>
              <a:rPr lang="pt-BR" b="1" dirty="0"/>
              <a:t>() </a:t>
            </a:r>
            <a:r>
              <a:rPr lang="pt-BR" dirty="0" smtClean="0"/>
              <a:t>{ </a:t>
            </a:r>
            <a:r>
              <a:rPr lang="pt-BR" dirty="0" err="1" smtClean="0"/>
              <a:t>return</a:t>
            </a:r>
            <a:r>
              <a:rPr lang="pt-BR" dirty="0" smtClean="0"/>
              <a:t> </a:t>
            </a:r>
            <a:r>
              <a:rPr lang="pt-BR" dirty="0" err="1" smtClean="0"/>
              <a:t>Math.</a:t>
            </a:r>
            <a:r>
              <a:rPr lang="pt-BR" i="1" dirty="0" err="1" smtClean="0"/>
              <a:t>PI</a:t>
            </a:r>
            <a:r>
              <a:rPr lang="pt-BR" i="1" dirty="0" smtClean="0"/>
              <a:t>*raio*raio;</a:t>
            </a:r>
            <a:r>
              <a:rPr lang="pt-BR" dirty="0" smtClean="0"/>
              <a:t> }</a:t>
            </a:r>
            <a:endParaRPr lang="pt-BR" dirty="0"/>
          </a:p>
          <a:p>
            <a:pPr lvl="1"/>
            <a:r>
              <a:rPr lang="pt-BR" dirty="0"/>
              <a:t>@</a:t>
            </a:r>
            <a:r>
              <a:rPr lang="pt-BR" dirty="0" err="1"/>
              <a:t>Override</a:t>
            </a:r>
            <a:endParaRPr lang="pt-BR" dirty="0"/>
          </a:p>
          <a:p>
            <a:pPr lvl="1"/>
            <a:r>
              <a:rPr lang="pt-BR" b="1" dirty="0" err="1"/>
              <a:t>public</a:t>
            </a:r>
            <a:r>
              <a:rPr lang="pt-BR" b="1" dirty="0"/>
              <a:t> String </a:t>
            </a:r>
            <a:r>
              <a:rPr lang="pt-BR" b="1" dirty="0" err="1"/>
              <a:t>getInformacao</a:t>
            </a:r>
            <a:r>
              <a:rPr lang="pt-BR" b="1" dirty="0"/>
              <a:t>() </a:t>
            </a:r>
            <a:r>
              <a:rPr lang="pt-BR" dirty="0"/>
              <a:t>{ </a:t>
            </a:r>
            <a:r>
              <a:rPr lang="pt-BR" dirty="0" err="1"/>
              <a:t>return</a:t>
            </a:r>
            <a:r>
              <a:rPr lang="pt-BR" dirty="0"/>
              <a:t> "Circulo"; }</a:t>
            </a:r>
          </a:p>
          <a:p>
            <a:pPr lvl="1"/>
            <a:r>
              <a:rPr lang="pt-BR" dirty="0"/>
              <a:t>@</a:t>
            </a:r>
            <a:r>
              <a:rPr lang="pt-BR" dirty="0" err="1"/>
              <a:t>Override</a:t>
            </a:r>
            <a:endParaRPr lang="pt-BR" b="1" dirty="0"/>
          </a:p>
          <a:p>
            <a:pPr lvl="1"/>
            <a:r>
              <a:rPr lang="pt-BR" b="1" dirty="0" err="1"/>
              <a:t>public</a:t>
            </a:r>
            <a:r>
              <a:rPr lang="pt-BR" b="1" dirty="0"/>
              <a:t> </a:t>
            </a:r>
            <a:r>
              <a:rPr lang="pt-BR" b="1" dirty="0" err="1"/>
              <a:t>void</a:t>
            </a:r>
            <a:r>
              <a:rPr lang="pt-BR" b="1" dirty="0"/>
              <a:t> </a:t>
            </a:r>
            <a:r>
              <a:rPr lang="pt-BR" b="1" dirty="0" err="1"/>
              <a:t>pegaDados</a:t>
            </a:r>
            <a:r>
              <a:rPr lang="pt-BR" b="1" dirty="0"/>
              <a:t>() </a:t>
            </a:r>
            <a:r>
              <a:rPr lang="pt-BR" dirty="0"/>
              <a:t>{</a:t>
            </a:r>
          </a:p>
          <a:p>
            <a:r>
              <a:rPr lang="pt-BR" dirty="0"/>
              <a:t>	</a:t>
            </a:r>
            <a:r>
              <a:rPr lang="pt-BR" dirty="0" err="1"/>
              <a:t>System.</a:t>
            </a:r>
            <a:r>
              <a:rPr lang="pt-BR" i="1" dirty="0" err="1"/>
              <a:t>out.println</a:t>
            </a:r>
            <a:r>
              <a:rPr lang="pt-BR" i="1" dirty="0"/>
              <a:t>("Entre com o raio do Circulo: ");</a:t>
            </a:r>
          </a:p>
          <a:p>
            <a:r>
              <a:rPr lang="pt-BR" dirty="0"/>
              <a:t>	raio = (new Scanner(System.</a:t>
            </a:r>
            <a:r>
              <a:rPr lang="pt-BR" i="1" dirty="0"/>
              <a:t>in)).</a:t>
            </a:r>
            <a:r>
              <a:rPr lang="pt-BR" i="1" dirty="0" err="1"/>
              <a:t>nextDouble</a:t>
            </a:r>
            <a:r>
              <a:rPr lang="pt-BR" i="1" dirty="0"/>
              <a:t>();</a:t>
            </a:r>
          </a:p>
          <a:p>
            <a:r>
              <a:rPr lang="pt-BR" b="1" i="1" dirty="0"/>
              <a:t>          </a:t>
            </a:r>
            <a:r>
              <a:rPr lang="pt-BR" dirty="0"/>
              <a:t>}</a:t>
            </a:r>
          </a:p>
          <a:p>
            <a:r>
              <a:rPr lang="pt-BR" dirty="0" smtClean="0"/>
              <a:t>}</a:t>
            </a:r>
            <a:endParaRPr lang="pt-BR" dirty="0"/>
          </a:p>
        </p:txBody>
      </p:sp>
      <p:sp>
        <p:nvSpPr>
          <p:cNvPr id="12" name="Retângulo 11"/>
          <p:cNvSpPr/>
          <p:nvPr/>
        </p:nvSpPr>
        <p:spPr>
          <a:xfrm>
            <a:off x="510969" y="1196752"/>
            <a:ext cx="8064408" cy="923330"/>
          </a:xfrm>
          <a:prstGeom prst="rect">
            <a:avLst/>
          </a:prstGeom>
        </p:spPr>
        <p:txBody>
          <a:bodyPr wrap="square">
            <a:spAutoFit/>
          </a:bodyPr>
          <a:lstStyle/>
          <a:p>
            <a:pPr lvl="0" algn="just"/>
            <a:r>
              <a:rPr lang="pt-BR" dirty="0" smtClean="0"/>
              <a:t>	Crie </a:t>
            </a:r>
            <a:r>
              <a:rPr lang="pt-BR" dirty="0"/>
              <a:t>a classe Circulo que deve implementar a interface </a:t>
            </a:r>
            <a:r>
              <a:rPr lang="pt-BR" dirty="0" err="1"/>
              <a:t>FiguraGeometrica</a:t>
            </a:r>
            <a:r>
              <a:rPr lang="pt-BR" dirty="0"/>
              <a:t> e sobrescrever o método </a:t>
            </a:r>
            <a:r>
              <a:rPr lang="pt-BR" dirty="0" err="1"/>
              <a:t>calcularArea</a:t>
            </a:r>
            <a:r>
              <a:rPr lang="pt-BR" dirty="0"/>
              <a:t>(). Esta classe deve conter o atributo raio.</a:t>
            </a:r>
          </a:p>
          <a:p>
            <a:pPr algn="just"/>
            <a:r>
              <a:rPr lang="pt-BR" b="1" dirty="0" smtClean="0"/>
              <a:t>	</a:t>
            </a:r>
            <a:r>
              <a:rPr lang="pt-BR" b="1" dirty="0" err="1" smtClean="0"/>
              <a:t>calcularArea</a:t>
            </a:r>
            <a:r>
              <a:rPr lang="pt-BR" b="1" dirty="0" smtClean="0"/>
              <a:t> </a:t>
            </a:r>
            <a:r>
              <a:rPr lang="pt-BR" b="1" dirty="0"/>
              <a:t>-&gt; </a:t>
            </a:r>
            <a:r>
              <a:rPr lang="pt-BR" b="1" dirty="0" err="1"/>
              <a:t>Math.Pi</a:t>
            </a:r>
            <a:r>
              <a:rPr lang="pt-BR" b="1" dirty="0"/>
              <a:t>*raio*raio</a:t>
            </a:r>
            <a:endParaRPr lang="pt-BR" dirty="0"/>
          </a:p>
        </p:txBody>
      </p:sp>
    </p:spTree>
    <p:extLst>
      <p:ext uri="{BB962C8B-B14F-4D97-AF65-F5344CB8AC3E}">
        <p14:creationId xmlns:p14="http://schemas.microsoft.com/office/powerpoint/2010/main" val="416137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181337" cy="461665"/>
          </a:xfrm>
          <a:prstGeom prst="rect">
            <a:avLst/>
          </a:prstGeom>
          <a:noFill/>
        </p:spPr>
        <p:txBody>
          <a:bodyPr wrap="none" rtlCol="0">
            <a:spAutoFit/>
          </a:bodyPr>
          <a:lstStyle/>
          <a:p>
            <a:r>
              <a:rPr lang="pt-BR" sz="2400" dirty="0">
                <a:effectLst>
                  <a:outerShdw blurRad="50800" dist="38100" dir="2700000" algn="tl" rotWithShape="0">
                    <a:prstClr val="black">
                      <a:alpha val="40000"/>
                    </a:prstClr>
                  </a:outerShdw>
                </a:effectLst>
              </a:rPr>
              <a:t>Orientação a Objetos </a:t>
            </a:r>
            <a:r>
              <a:rPr lang="pt-BR" sz="2400" dirty="0" smtClean="0">
                <a:effectLst>
                  <a:outerShdw blurRad="50800" dist="38100" dir="2700000" algn="tl" rotWithShape="0">
                    <a:prstClr val="black">
                      <a:alpha val="40000"/>
                    </a:prstClr>
                  </a:outerShdw>
                </a:effectLst>
              </a:rPr>
              <a:t>– Exemplo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79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251520" y="1628800"/>
            <a:ext cx="8568952" cy="397031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UsaFiguraGeometrica</a:t>
            </a:r>
            <a:r>
              <a:rPr lang="pt-BR" b="1" dirty="0"/>
              <a:t> {</a:t>
            </a:r>
          </a:p>
          <a:p>
            <a:endParaRPr lang="pt-BR" dirty="0"/>
          </a:p>
          <a:p>
            <a:pPr lvl="1"/>
            <a:r>
              <a:rPr lang="en-US" b="1" dirty="0"/>
              <a:t>public static void main(String[] </a:t>
            </a:r>
            <a:r>
              <a:rPr lang="en-US" b="1" dirty="0" err="1"/>
              <a:t>args</a:t>
            </a:r>
            <a:r>
              <a:rPr lang="en-US" b="1" dirty="0"/>
              <a:t>) {</a:t>
            </a:r>
          </a:p>
          <a:p>
            <a:pPr lvl="1"/>
            <a:endParaRPr lang="pt-BR" dirty="0"/>
          </a:p>
          <a:p>
            <a:pPr lvl="2"/>
            <a:r>
              <a:rPr lang="pt-BR" b="1" dirty="0" err="1"/>
              <a:t>FiguraGeometrica</a:t>
            </a:r>
            <a:r>
              <a:rPr lang="pt-BR" b="1" dirty="0"/>
              <a:t> </a:t>
            </a:r>
            <a:r>
              <a:rPr lang="pt-BR" b="1" dirty="0" err="1"/>
              <a:t>fig</a:t>
            </a:r>
            <a:r>
              <a:rPr lang="pt-BR" b="1" dirty="0"/>
              <a:t>[] ={ new Circulo(), new Quadrado(), new Triangulo()};</a:t>
            </a:r>
          </a:p>
          <a:p>
            <a:pPr lvl="2"/>
            <a:endParaRPr lang="pt-BR" dirty="0"/>
          </a:p>
          <a:p>
            <a:pPr lvl="2"/>
            <a:r>
              <a:rPr lang="pt-BR" b="1" dirty="0"/>
              <a:t>for(</a:t>
            </a:r>
            <a:r>
              <a:rPr lang="pt-BR" b="1" dirty="0" err="1"/>
              <a:t>FiguraGeometrica</a:t>
            </a:r>
            <a:r>
              <a:rPr lang="pt-BR" b="1" dirty="0"/>
              <a:t> </a:t>
            </a:r>
            <a:r>
              <a:rPr lang="pt-BR" b="1" dirty="0" err="1"/>
              <a:t>fg</a:t>
            </a:r>
            <a:r>
              <a:rPr lang="pt-BR" b="1" dirty="0"/>
              <a:t> : </a:t>
            </a:r>
            <a:r>
              <a:rPr lang="pt-BR" b="1" dirty="0" err="1"/>
              <a:t>fig</a:t>
            </a:r>
            <a:r>
              <a:rPr lang="pt-BR" b="1" dirty="0"/>
              <a:t>) </a:t>
            </a:r>
            <a:r>
              <a:rPr lang="pt-BR" b="1" dirty="0" err="1"/>
              <a:t>fg.pegaDados</a:t>
            </a:r>
            <a:r>
              <a:rPr lang="pt-BR" b="1" dirty="0"/>
              <a:t>();</a:t>
            </a:r>
          </a:p>
          <a:p>
            <a:pPr lvl="2"/>
            <a:endParaRPr lang="pt-BR" dirty="0"/>
          </a:p>
          <a:p>
            <a:pPr lvl="2"/>
            <a:r>
              <a:rPr lang="pt-BR" b="1" dirty="0"/>
              <a:t>for(</a:t>
            </a:r>
            <a:r>
              <a:rPr lang="pt-BR" b="1" dirty="0" err="1"/>
              <a:t>FiguraGeometrica</a:t>
            </a:r>
            <a:r>
              <a:rPr lang="pt-BR" b="1" dirty="0"/>
              <a:t> </a:t>
            </a:r>
            <a:r>
              <a:rPr lang="pt-BR" b="1" dirty="0" err="1"/>
              <a:t>fg</a:t>
            </a:r>
            <a:r>
              <a:rPr lang="pt-BR" b="1" dirty="0"/>
              <a:t> : </a:t>
            </a:r>
            <a:r>
              <a:rPr lang="pt-BR" b="1" dirty="0" err="1"/>
              <a:t>fig</a:t>
            </a:r>
            <a:r>
              <a:rPr lang="pt-BR" b="1" dirty="0"/>
              <a:t>)</a:t>
            </a:r>
          </a:p>
          <a:p>
            <a:pPr lvl="2"/>
            <a:r>
              <a:rPr lang="pt-BR" dirty="0" err="1"/>
              <a:t>System.</a:t>
            </a:r>
            <a:r>
              <a:rPr lang="pt-BR" i="1" dirty="0" err="1"/>
              <a:t>out.println</a:t>
            </a:r>
            <a:r>
              <a:rPr lang="pt-BR" i="1" dirty="0"/>
              <a:t>("Área do "+</a:t>
            </a:r>
            <a:r>
              <a:rPr lang="pt-BR" b="1" i="1" dirty="0" err="1"/>
              <a:t>fg.getInformacao</a:t>
            </a:r>
            <a:r>
              <a:rPr lang="pt-BR" b="1" i="1" dirty="0"/>
              <a:t>()</a:t>
            </a:r>
            <a:r>
              <a:rPr lang="pt-BR" i="1" dirty="0"/>
              <a:t>+": "+</a:t>
            </a:r>
            <a:r>
              <a:rPr lang="pt-BR" b="1" i="1" dirty="0" err="1"/>
              <a:t>fg.calcularArea</a:t>
            </a:r>
            <a:r>
              <a:rPr lang="pt-BR" b="1" i="1" dirty="0"/>
              <a:t>()</a:t>
            </a:r>
            <a:r>
              <a:rPr lang="pt-BR" i="1" dirty="0"/>
              <a:t>);</a:t>
            </a:r>
          </a:p>
          <a:p>
            <a:pPr lvl="1"/>
            <a:endParaRPr lang="pt-BR" dirty="0"/>
          </a:p>
          <a:p>
            <a:pPr lvl="1"/>
            <a:endParaRPr lang="pt-BR" dirty="0"/>
          </a:p>
          <a:p>
            <a:pPr lvl="1"/>
            <a:r>
              <a:rPr lang="pt-BR" dirty="0"/>
              <a:t>}</a:t>
            </a:r>
          </a:p>
          <a:p>
            <a:r>
              <a:rPr lang="pt-BR" dirty="0"/>
              <a:t>}</a:t>
            </a:r>
          </a:p>
        </p:txBody>
      </p:sp>
    </p:spTree>
    <p:extLst>
      <p:ext uri="{BB962C8B-B14F-4D97-AF65-F5344CB8AC3E}">
        <p14:creationId xmlns:p14="http://schemas.microsoft.com/office/powerpoint/2010/main" val="284936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graphicFrame>
        <p:nvGraphicFramePr>
          <p:cNvPr id="9" name="Diagrama 8"/>
          <p:cNvGraphicFramePr/>
          <p:nvPr>
            <p:extLst>
              <p:ext uri="{D42A27DB-BD31-4B8C-83A1-F6EECF244321}">
                <p14:modId xmlns:p14="http://schemas.microsoft.com/office/powerpoint/2010/main" val="1131173875"/>
              </p:ext>
            </p:extLst>
          </p:nvPr>
        </p:nvGraphicFramePr>
        <p:xfrm>
          <a:off x="323528" y="2204864"/>
          <a:ext cx="3744416" cy="1493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a 9"/>
          <p:cNvGraphicFramePr/>
          <p:nvPr>
            <p:extLst>
              <p:ext uri="{D42A27DB-BD31-4B8C-83A1-F6EECF244321}">
                <p14:modId xmlns:p14="http://schemas.microsoft.com/office/powerpoint/2010/main" val="4019034239"/>
              </p:ext>
            </p:extLst>
          </p:nvPr>
        </p:nvGraphicFramePr>
        <p:xfrm>
          <a:off x="475928" y="2357264"/>
          <a:ext cx="3744416" cy="14937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Retângulo 10"/>
          <p:cNvSpPr/>
          <p:nvPr/>
        </p:nvSpPr>
        <p:spPr>
          <a:xfrm>
            <a:off x="4067944" y="2420888"/>
            <a:ext cx="4176464" cy="1569660"/>
          </a:xfrm>
          <a:prstGeom prst="rect">
            <a:avLst/>
          </a:prstGeom>
        </p:spPr>
        <p:txBody>
          <a:bodyPr wrap="square">
            <a:spAutoFit/>
          </a:bodyPr>
          <a:lstStyle/>
          <a:p>
            <a:pPr algn="just"/>
            <a:r>
              <a:rPr lang="pt-BR" sz="1600" dirty="0">
                <a:solidFill>
                  <a:schemeClr val="tx2">
                    <a:lumMod val="75000"/>
                    <a:lumOff val="25000"/>
                  </a:schemeClr>
                </a:solidFill>
              </a:rPr>
              <a:t>O </a:t>
            </a:r>
            <a:r>
              <a:rPr lang="pt-BR" sz="1600" b="1" dirty="0">
                <a:solidFill>
                  <a:schemeClr val="tx2">
                    <a:lumMod val="75000"/>
                    <a:lumOff val="25000"/>
                  </a:schemeClr>
                </a:solidFill>
              </a:rPr>
              <a:t>JDK</a:t>
            </a:r>
            <a:r>
              <a:rPr lang="pt-BR" sz="1600" dirty="0">
                <a:solidFill>
                  <a:schemeClr val="tx2">
                    <a:lumMod val="75000"/>
                    <a:lumOff val="25000"/>
                  </a:schemeClr>
                </a:solidFill>
              </a:rPr>
              <a:t> é um kit para desenvolvedores que contém o </a:t>
            </a:r>
            <a:r>
              <a:rPr lang="pt-BR" sz="1600" b="1" dirty="0">
                <a:solidFill>
                  <a:schemeClr val="tx2">
                    <a:lumMod val="75000"/>
                    <a:lumOff val="25000"/>
                  </a:schemeClr>
                </a:solidFill>
              </a:rPr>
              <a:t>JRE</a:t>
            </a:r>
            <a:r>
              <a:rPr lang="pt-BR" sz="1600" dirty="0">
                <a:solidFill>
                  <a:schemeClr val="tx2">
                    <a:lumMod val="75000"/>
                    <a:lumOff val="25000"/>
                  </a:schemeClr>
                </a:solidFill>
              </a:rPr>
              <a:t> e também tem tudo o que é necessário para compilar o código, ou seja, entenda </a:t>
            </a:r>
            <a:r>
              <a:rPr lang="pt-BR" sz="1600" b="1" dirty="0">
                <a:solidFill>
                  <a:schemeClr val="tx2">
                    <a:lumMod val="75000"/>
                    <a:lumOff val="25000"/>
                  </a:schemeClr>
                </a:solidFill>
              </a:rPr>
              <a:t>JDK</a:t>
            </a:r>
            <a:r>
              <a:rPr lang="pt-BR" sz="1600" dirty="0">
                <a:solidFill>
                  <a:schemeClr val="tx2">
                    <a:lumMod val="75000"/>
                    <a:lumOff val="25000"/>
                  </a:schemeClr>
                </a:solidFill>
              </a:rPr>
              <a:t> como kit para quem vai fazer o código e também rodá-lo, e o </a:t>
            </a:r>
            <a:r>
              <a:rPr lang="pt-BR" sz="1600" b="1" dirty="0">
                <a:solidFill>
                  <a:schemeClr val="tx2">
                    <a:lumMod val="75000"/>
                    <a:lumOff val="25000"/>
                  </a:schemeClr>
                </a:solidFill>
              </a:rPr>
              <a:t>JRE</a:t>
            </a:r>
            <a:r>
              <a:rPr lang="pt-BR" sz="1600" dirty="0">
                <a:solidFill>
                  <a:schemeClr val="tx2">
                    <a:lumMod val="75000"/>
                    <a:lumOff val="25000"/>
                  </a:schemeClr>
                </a:solidFill>
              </a:rPr>
              <a:t> para quem vai rodá-lo apenas. </a:t>
            </a:r>
          </a:p>
        </p:txBody>
      </p:sp>
      <p:sp>
        <p:nvSpPr>
          <p:cNvPr id="12" name="Retângulo 11"/>
          <p:cNvSpPr/>
          <p:nvPr/>
        </p:nvSpPr>
        <p:spPr>
          <a:xfrm>
            <a:off x="1080120" y="4149080"/>
            <a:ext cx="7164288" cy="830997"/>
          </a:xfrm>
          <a:prstGeom prst="rect">
            <a:avLst/>
          </a:prstGeom>
        </p:spPr>
        <p:txBody>
          <a:bodyPr wrap="square">
            <a:spAutoFit/>
          </a:bodyPr>
          <a:lstStyle/>
          <a:p>
            <a:pPr algn="just"/>
            <a:r>
              <a:rPr lang="pt-BR" sz="1600" dirty="0">
                <a:solidFill>
                  <a:schemeClr val="tx2">
                    <a:lumMod val="75000"/>
                    <a:lumOff val="25000"/>
                  </a:schemeClr>
                </a:solidFill>
              </a:rPr>
              <a:t>O usuário final só precisa baixar o </a:t>
            </a:r>
            <a:r>
              <a:rPr lang="pt-BR" sz="1600" b="1" dirty="0">
                <a:solidFill>
                  <a:schemeClr val="tx2">
                    <a:lumMod val="75000"/>
                    <a:lumOff val="25000"/>
                  </a:schemeClr>
                </a:solidFill>
              </a:rPr>
              <a:t>JRE</a:t>
            </a:r>
            <a:r>
              <a:rPr lang="pt-BR" sz="1600" dirty="0">
                <a:solidFill>
                  <a:schemeClr val="tx2">
                    <a:lumMod val="75000"/>
                    <a:lumOff val="25000"/>
                  </a:schemeClr>
                </a:solidFill>
              </a:rPr>
              <a:t>. Agora o desenvolvedor precisa escolher entre algumas plataformas e cada um dessas(</a:t>
            </a:r>
            <a:r>
              <a:rPr lang="pt-BR" sz="1600" b="1" dirty="0">
                <a:solidFill>
                  <a:schemeClr val="tx2">
                    <a:lumMod val="75000"/>
                    <a:lumOff val="25000"/>
                  </a:schemeClr>
                </a:solidFill>
              </a:rPr>
              <a:t>JSE, JEE, JME</a:t>
            </a:r>
            <a:r>
              <a:rPr lang="pt-BR" sz="1600" dirty="0">
                <a:solidFill>
                  <a:schemeClr val="tx2">
                    <a:lumMod val="75000"/>
                    <a:lumOff val="25000"/>
                  </a:schemeClr>
                </a:solidFill>
              </a:rPr>
              <a:t>) tem seus kits para desenvolvedores, no caso do J2SE, que é o mais 'básico' o kit é o JDK. </a:t>
            </a:r>
          </a:p>
        </p:txBody>
      </p:sp>
      <p:sp>
        <p:nvSpPr>
          <p:cNvPr id="13" name="Espaço Reservado para Número de Slide 12"/>
          <p:cNvSpPr>
            <a:spLocks noGrp="1"/>
          </p:cNvSpPr>
          <p:nvPr>
            <p:ph type="sldNum" sz="quarter" idx="12"/>
          </p:nvPr>
        </p:nvSpPr>
        <p:spPr/>
        <p:txBody>
          <a:bodyPr/>
          <a:lstStyle/>
          <a:p>
            <a:fld id="{D957C912-26D7-4E98-9CF3-5E4B8600EDFC}" type="slidenum">
              <a:rPr lang="pt-BR" smtClean="0"/>
              <a:t>8</a:t>
            </a:fld>
            <a:endParaRPr lang="pt-BR"/>
          </a:p>
        </p:txBody>
      </p:sp>
      <p:sp>
        <p:nvSpPr>
          <p:cNvPr id="14" name="Espaço Reservado para Rodapé 13"/>
          <p:cNvSpPr>
            <a:spLocks noGrp="1"/>
          </p:cNvSpPr>
          <p:nvPr>
            <p:ph type="ftr" sz="quarter" idx="11"/>
          </p:nvPr>
        </p:nvSpPr>
        <p:spPr/>
        <p:txBody>
          <a:bodyPr/>
          <a:lstStyle/>
          <a:p>
            <a:r>
              <a:rPr lang="pt-BR" smtClean="0"/>
              <a:t>Java Orientação a Objetos</a:t>
            </a:r>
            <a:endParaRPr lang="pt-BR"/>
          </a:p>
        </p:txBody>
      </p:sp>
    </p:spTree>
    <p:extLst>
      <p:ext uri="{BB962C8B-B14F-4D97-AF65-F5344CB8AC3E}">
        <p14:creationId xmlns:p14="http://schemas.microsoft.com/office/powerpoint/2010/main" val="19573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000" fill="hold"/>
                                        <p:tgtEl>
                                          <p:spTgt spid="11"/>
                                        </p:tgtEl>
                                        <p:attrNameLst>
                                          <p:attrName>ppt_x</p:attrName>
                                        </p:attrNameLst>
                                      </p:cBhvr>
                                      <p:tavLst>
                                        <p:tav tm="0">
                                          <p:val>
                                            <p:strVal val="1+#ppt_w/2"/>
                                          </p:val>
                                        </p:tav>
                                        <p:tav tm="100000">
                                          <p:val>
                                            <p:strVal val="#ppt_x"/>
                                          </p:val>
                                        </p:tav>
                                      </p:tavLst>
                                    </p:anim>
                                    <p:anim calcmode="lin" valueType="num">
                                      <p:cBhvr additive="base">
                                        <p:cTn id="17" dur="10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Genéricos e Coleções</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2" y="6011996"/>
            <a:ext cx="5598586" cy="738664"/>
          </a:xfrm>
        </p:spPr>
        <p:txBody>
          <a:bodyPr/>
          <a:lstStyle/>
          <a:p>
            <a:r>
              <a:rPr lang="pt-BR" sz="2400" b="0" dirty="0" smtClean="0">
                <a:solidFill>
                  <a:schemeClr val="bg1">
                    <a:lumMod val="50000"/>
                  </a:schemeClr>
                </a:solidFill>
                <a:latin typeface="Georgia" pitchFamily="18" charset="0"/>
              </a:rPr>
              <a:t>Aprendendo o conceito de classes e métodos genéricos e conhecendo coleções de dados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29727195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945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Genéricos – Um Estudo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683567" y="1628800"/>
            <a:ext cx="7808181" cy="1200329"/>
          </a:xfrm>
          <a:prstGeom prst="rect">
            <a:avLst/>
          </a:prstGeom>
        </p:spPr>
        <p:txBody>
          <a:bodyPr wrap="square">
            <a:spAutoFit/>
          </a:bodyPr>
          <a:lstStyle/>
          <a:p>
            <a:pPr algn="just"/>
            <a:r>
              <a:rPr lang="pt-BR" dirty="0" smtClean="0"/>
              <a:t>	Métodos </a:t>
            </a:r>
            <a:r>
              <a:rPr lang="pt-BR" dirty="0"/>
              <a:t>genéricos ou classes genéricas permitem que programadores especifiquem, com uma única declaração de método, um conjunto de métodos relacionados ou, com uma única declaração de classe, um conjunto de tipos relacionados, respectivamente.</a:t>
            </a:r>
          </a:p>
        </p:txBody>
      </p:sp>
      <p:sp>
        <p:nvSpPr>
          <p:cNvPr id="11" name="Retângulo 10"/>
          <p:cNvSpPr/>
          <p:nvPr/>
        </p:nvSpPr>
        <p:spPr>
          <a:xfrm>
            <a:off x="683568" y="3231434"/>
            <a:ext cx="7808180" cy="923330"/>
          </a:xfrm>
          <a:prstGeom prst="rect">
            <a:avLst/>
          </a:prstGeom>
        </p:spPr>
        <p:txBody>
          <a:bodyPr wrap="square">
            <a:spAutoFit/>
          </a:bodyPr>
          <a:lstStyle/>
          <a:p>
            <a:pPr algn="just"/>
            <a:r>
              <a:rPr lang="pt-BR" dirty="0" smtClean="0"/>
              <a:t>	Métodos </a:t>
            </a:r>
            <a:r>
              <a:rPr lang="pt-BR" dirty="0"/>
              <a:t>e classes genéricas estão entre as capacidades mais poderosas do Java para reutilização de software com segurança de tipo em tempo de compilação.</a:t>
            </a:r>
          </a:p>
        </p:txBody>
      </p:sp>
      <p:sp>
        <p:nvSpPr>
          <p:cNvPr id="12" name="Retângulo 11"/>
          <p:cNvSpPr/>
          <p:nvPr/>
        </p:nvSpPr>
        <p:spPr>
          <a:xfrm>
            <a:off x="683568" y="4599586"/>
            <a:ext cx="7808180" cy="646331"/>
          </a:xfrm>
          <a:prstGeom prst="rect">
            <a:avLst/>
          </a:prstGeom>
        </p:spPr>
        <p:txBody>
          <a:bodyPr wrap="square">
            <a:spAutoFit/>
          </a:bodyPr>
          <a:lstStyle/>
          <a:p>
            <a:r>
              <a:rPr lang="pt-BR" dirty="0" smtClean="0"/>
              <a:t>	Métodos </a:t>
            </a:r>
            <a:r>
              <a:rPr lang="pt-BR" dirty="0"/>
              <a:t>sobrecarregados são frequentemente utilizados para realizar operações semelhantes em tipos diferentes de dados. </a:t>
            </a:r>
            <a:r>
              <a:rPr lang="en-US" dirty="0" err="1"/>
              <a:t>Exemplo</a:t>
            </a:r>
            <a:r>
              <a:rPr lang="en-US" dirty="0"/>
              <a:t>:</a:t>
            </a:r>
            <a:endParaRPr lang="pt-BR" dirty="0"/>
          </a:p>
        </p:txBody>
      </p:sp>
    </p:spTree>
    <p:extLst>
      <p:ext uri="{BB962C8B-B14F-4D97-AF65-F5344CB8AC3E}">
        <p14:creationId xmlns:p14="http://schemas.microsoft.com/office/powerpoint/2010/main" val="24872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945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Genéricos – Um Estudo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Retângulo 13"/>
          <p:cNvSpPr/>
          <p:nvPr/>
        </p:nvSpPr>
        <p:spPr>
          <a:xfrm>
            <a:off x="1627216" y="1196752"/>
            <a:ext cx="5904921"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 </a:t>
            </a:r>
            <a:r>
              <a:rPr lang="en-US" b="1" dirty="0"/>
              <a:t>static void </a:t>
            </a:r>
            <a:r>
              <a:rPr lang="en-US" b="1" dirty="0" err="1"/>
              <a:t>printArray</a:t>
            </a:r>
            <a:r>
              <a:rPr lang="en-US" b="1" dirty="0"/>
              <a:t>(</a:t>
            </a:r>
            <a:r>
              <a:rPr lang="en-US" b="1" dirty="0">
                <a:solidFill>
                  <a:srgbClr val="FF0000"/>
                </a:solidFill>
              </a:rPr>
              <a:t>Integer</a:t>
            </a:r>
            <a:r>
              <a:rPr lang="en-US" b="1" dirty="0"/>
              <a:t>[] </a:t>
            </a:r>
            <a:r>
              <a:rPr lang="en-US" b="1" dirty="0" err="1"/>
              <a:t>inputArray</a:t>
            </a:r>
            <a:r>
              <a:rPr lang="en-US" b="1" dirty="0"/>
              <a:t>){</a:t>
            </a:r>
          </a:p>
          <a:p>
            <a:pPr lvl="1"/>
            <a:r>
              <a:rPr lang="pt-BR" b="1" dirty="0"/>
              <a:t>for(</a:t>
            </a:r>
            <a:r>
              <a:rPr lang="pt-BR" b="1" dirty="0" err="1">
                <a:solidFill>
                  <a:srgbClr val="FF0000"/>
                </a:solidFill>
              </a:rPr>
              <a:t>Integer</a:t>
            </a:r>
            <a:r>
              <a:rPr lang="pt-BR" b="1" dirty="0">
                <a:solidFill>
                  <a:srgbClr val="FF0000"/>
                </a:solidFill>
              </a:rPr>
              <a:t>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Double</a:t>
            </a:r>
            <a:r>
              <a:rPr lang="en-US" b="1" dirty="0"/>
              <a:t>[] </a:t>
            </a:r>
            <a:r>
              <a:rPr lang="en-US" b="1" dirty="0" err="1"/>
              <a:t>inputArray</a:t>
            </a:r>
            <a:r>
              <a:rPr lang="en-US" b="1" dirty="0"/>
              <a:t>){</a:t>
            </a:r>
          </a:p>
          <a:p>
            <a:pPr lvl="1"/>
            <a:r>
              <a:rPr lang="pt-BR" b="1" dirty="0"/>
              <a:t>for(</a:t>
            </a:r>
            <a:r>
              <a:rPr lang="pt-BR" b="1" dirty="0">
                <a:solidFill>
                  <a:srgbClr val="FF0000"/>
                </a:solidFill>
              </a:rPr>
              <a:t>Double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Character</a:t>
            </a:r>
            <a:r>
              <a:rPr lang="en-US" b="1" dirty="0"/>
              <a:t>[] </a:t>
            </a:r>
            <a:r>
              <a:rPr lang="en-US" b="1" dirty="0" err="1"/>
              <a:t>inputArray</a:t>
            </a:r>
            <a:r>
              <a:rPr lang="en-US" b="1" dirty="0"/>
              <a:t>){</a:t>
            </a:r>
          </a:p>
          <a:p>
            <a:pPr lvl="1"/>
            <a:r>
              <a:rPr lang="pt-BR" b="1" dirty="0"/>
              <a:t>for(</a:t>
            </a:r>
            <a:r>
              <a:rPr lang="pt-BR" b="1" dirty="0" err="1">
                <a:solidFill>
                  <a:srgbClr val="FF0000"/>
                </a:solidFill>
              </a:rPr>
              <a:t>Character</a:t>
            </a:r>
            <a:r>
              <a:rPr lang="pt-BR" b="1" dirty="0"/>
              <a:t> 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smtClean="0"/>
              <a:t>}</a:t>
            </a:r>
            <a:endParaRPr lang="pt-BR" dirty="0"/>
          </a:p>
        </p:txBody>
      </p:sp>
    </p:spTree>
    <p:extLst>
      <p:ext uri="{BB962C8B-B14F-4D97-AF65-F5344CB8AC3E}">
        <p14:creationId xmlns:p14="http://schemas.microsoft.com/office/powerpoint/2010/main" val="17833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945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Genéricos – Um Estudo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9" name="Retângulo 8"/>
          <p:cNvSpPr/>
          <p:nvPr/>
        </p:nvSpPr>
        <p:spPr>
          <a:xfrm>
            <a:off x="395536" y="1268760"/>
            <a:ext cx="5904921" cy="480131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t>public </a:t>
            </a:r>
            <a:r>
              <a:rPr lang="en-US" b="1" dirty="0"/>
              <a:t>static void </a:t>
            </a:r>
            <a:r>
              <a:rPr lang="en-US" b="1" dirty="0" err="1"/>
              <a:t>printArray</a:t>
            </a:r>
            <a:r>
              <a:rPr lang="en-US" b="1" dirty="0"/>
              <a:t>(</a:t>
            </a:r>
            <a:r>
              <a:rPr lang="en-US" b="1" dirty="0">
                <a:solidFill>
                  <a:srgbClr val="FF0000"/>
                </a:solidFill>
              </a:rPr>
              <a:t>Integer</a:t>
            </a:r>
            <a:r>
              <a:rPr lang="en-US" b="1" dirty="0"/>
              <a:t>[] </a:t>
            </a:r>
            <a:r>
              <a:rPr lang="en-US" b="1" dirty="0" err="1"/>
              <a:t>inputArray</a:t>
            </a:r>
            <a:r>
              <a:rPr lang="en-US" b="1" dirty="0"/>
              <a:t>){</a:t>
            </a:r>
          </a:p>
          <a:p>
            <a:pPr lvl="1"/>
            <a:r>
              <a:rPr lang="pt-BR" b="1" dirty="0"/>
              <a:t>for(</a:t>
            </a:r>
            <a:r>
              <a:rPr lang="pt-BR" b="1" dirty="0" err="1">
                <a:solidFill>
                  <a:srgbClr val="FF0000"/>
                </a:solidFill>
              </a:rPr>
              <a:t>Integer</a:t>
            </a:r>
            <a:r>
              <a:rPr lang="pt-BR" b="1" dirty="0">
                <a:solidFill>
                  <a:srgbClr val="FF0000"/>
                </a:solidFill>
              </a:rPr>
              <a:t>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Double</a:t>
            </a:r>
            <a:r>
              <a:rPr lang="en-US" b="1" dirty="0"/>
              <a:t>[] </a:t>
            </a:r>
            <a:r>
              <a:rPr lang="en-US" b="1" dirty="0" err="1"/>
              <a:t>inputArray</a:t>
            </a:r>
            <a:r>
              <a:rPr lang="en-US" b="1" dirty="0"/>
              <a:t>){</a:t>
            </a:r>
          </a:p>
          <a:p>
            <a:pPr lvl="1"/>
            <a:r>
              <a:rPr lang="pt-BR" b="1" dirty="0"/>
              <a:t>for(</a:t>
            </a:r>
            <a:r>
              <a:rPr lang="pt-BR" b="1" dirty="0">
                <a:solidFill>
                  <a:srgbClr val="FF0000"/>
                </a:solidFill>
              </a:rPr>
              <a:t>Double </a:t>
            </a:r>
            <a:r>
              <a:rPr lang="pt-BR" b="1" dirty="0"/>
              <a:t>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a:t>}</a:t>
            </a:r>
          </a:p>
          <a:p>
            <a:endParaRPr lang="pt-BR" dirty="0"/>
          </a:p>
          <a:p>
            <a:r>
              <a:rPr lang="en-US" b="1" dirty="0"/>
              <a:t>public static void </a:t>
            </a:r>
            <a:r>
              <a:rPr lang="en-US" b="1" dirty="0" err="1"/>
              <a:t>printArray</a:t>
            </a:r>
            <a:r>
              <a:rPr lang="en-US" b="1" dirty="0"/>
              <a:t>(</a:t>
            </a:r>
            <a:r>
              <a:rPr lang="en-US" b="1" dirty="0">
                <a:solidFill>
                  <a:srgbClr val="FF0000"/>
                </a:solidFill>
              </a:rPr>
              <a:t>Character</a:t>
            </a:r>
            <a:r>
              <a:rPr lang="en-US" b="1" dirty="0"/>
              <a:t>[] </a:t>
            </a:r>
            <a:r>
              <a:rPr lang="en-US" b="1" dirty="0" err="1"/>
              <a:t>inputArray</a:t>
            </a:r>
            <a:r>
              <a:rPr lang="en-US" b="1" dirty="0"/>
              <a:t>){</a:t>
            </a:r>
          </a:p>
          <a:p>
            <a:pPr lvl="1"/>
            <a:r>
              <a:rPr lang="pt-BR" b="1" dirty="0"/>
              <a:t>for(</a:t>
            </a:r>
            <a:r>
              <a:rPr lang="pt-BR" b="1" dirty="0" err="1">
                <a:solidFill>
                  <a:srgbClr val="FF0000"/>
                </a:solidFill>
              </a:rPr>
              <a:t>Character</a:t>
            </a:r>
            <a:r>
              <a:rPr lang="pt-BR" b="1" dirty="0"/>
              <a:t> e: </a:t>
            </a:r>
            <a:r>
              <a:rPr lang="pt-BR" b="1" dirty="0" err="1"/>
              <a:t>inputArray</a:t>
            </a:r>
            <a:r>
              <a:rPr lang="pt-BR" b="1" dirty="0"/>
              <a:t>) </a:t>
            </a:r>
          </a:p>
          <a:p>
            <a:pPr lvl="1"/>
            <a:r>
              <a:rPr lang="pt-BR" dirty="0" err="1"/>
              <a:t>System.</a:t>
            </a:r>
            <a:r>
              <a:rPr lang="pt-BR" i="1" dirty="0" err="1"/>
              <a:t>out.print</a:t>
            </a:r>
            <a:r>
              <a:rPr lang="pt-BR" i="1" dirty="0"/>
              <a:t>(" "+e);</a:t>
            </a:r>
          </a:p>
          <a:p>
            <a:pPr lvl="1"/>
            <a:r>
              <a:rPr lang="pt-BR" dirty="0" err="1"/>
              <a:t>System.</a:t>
            </a:r>
            <a:r>
              <a:rPr lang="pt-BR" i="1" dirty="0" err="1"/>
              <a:t>out.println</a:t>
            </a:r>
            <a:r>
              <a:rPr lang="pt-BR" i="1" dirty="0"/>
              <a:t>();</a:t>
            </a:r>
          </a:p>
          <a:p>
            <a:r>
              <a:rPr lang="pt-BR" dirty="0" smtClean="0"/>
              <a:t>}</a:t>
            </a:r>
            <a:endParaRPr lang="pt-BR" dirty="0"/>
          </a:p>
        </p:txBody>
      </p:sp>
      <p:sp>
        <p:nvSpPr>
          <p:cNvPr id="10" name="Retângulo 9"/>
          <p:cNvSpPr/>
          <p:nvPr/>
        </p:nvSpPr>
        <p:spPr>
          <a:xfrm>
            <a:off x="3635896" y="2238256"/>
            <a:ext cx="5256583" cy="2585323"/>
          </a:xfrm>
          <a:prstGeom prst="rect">
            <a:avLst/>
          </a:prstGeom>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Genericos</a:t>
            </a:r>
            <a:r>
              <a:rPr lang="pt-BR" b="1" dirty="0"/>
              <a:t> {</a:t>
            </a:r>
          </a:p>
          <a:p>
            <a:endParaRPr lang="pt-BR" dirty="0"/>
          </a:p>
          <a:p>
            <a:pPr lvl="1"/>
            <a:r>
              <a:rPr lang="pt-BR" b="1" dirty="0" err="1"/>
              <a:t>public</a:t>
            </a:r>
            <a:r>
              <a:rPr lang="pt-BR" b="1" dirty="0"/>
              <a:t> </a:t>
            </a:r>
            <a:r>
              <a:rPr lang="pt-BR" b="1" dirty="0" err="1"/>
              <a:t>static</a:t>
            </a:r>
            <a:r>
              <a:rPr lang="pt-BR" b="1" dirty="0"/>
              <a:t> </a:t>
            </a:r>
            <a:r>
              <a:rPr lang="pt-BR" b="1" dirty="0">
                <a:solidFill>
                  <a:srgbClr val="FF0000"/>
                </a:solidFill>
              </a:rPr>
              <a:t>&lt;E&gt; </a:t>
            </a:r>
            <a:r>
              <a:rPr lang="pt-BR" b="1" dirty="0" err="1"/>
              <a:t>void</a:t>
            </a:r>
            <a:r>
              <a:rPr lang="pt-BR" b="1" dirty="0"/>
              <a:t> </a:t>
            </a:r>
            <a:r>
              <a:rPr lang="pt-BR" b="1" dirty="0" err="1"/>
              <a:t>printArray</a:t>
            </a:r>
            <a:r>
              <a:rPr lang="pt-BR" b="1" dirty="0"/>
              <a:t> (</a:t>
            </a:r>
            <a:r>
              <a:rPr lang="pt-BR" b="1" dirty="0">
                <a:solidFill>
                  <a:srgbClr val="FF0000"/>
                </a:solidFill>
              </a:rPr>
              <a:t>E</a:t>
            </a:r>
            <a:r>
              <a:rPr lang="pt-BR" b="1" dirty="0"/>
              <a:t>[] </a:t>
            </a:r>
            <a:r>
              <a:rPr lang="pt-BR" b="1" dirty="0" err="1"/>
              <a:t>inputArray</a:t>
            </a:r>
            <a:r>
              <a:rPr lang="pt-BR" b="1" dirty="0"/>
              <a:t>){</a:t>
            </a:r>
          </a:p>
          <a:p>
            <a:pPr lvl="2"/>
            <a:r>
              <a:rPr lang="pt-BR" b="1" dirty="0"/>
              <a:t>for (</a:t>
            </a:r>
            <a:r>
              <a:rPr lang="pt-BR" b="1" dirty="0">
                <a:solidFill>
                  <a:srgbClr val="FF0000"/>
                </a:solidFill>
              </a:rPr>
              <a:t>E</a:t>
            </a:r>
            <a:r>
              <a:rPr lang="pt-BR" b="1" dirty="0"/>
              <a:t> </a:t>
            </a:r>
            <a:r>
              <a:rPr lang="pt-BR" b="1" dirty="0" err="1"/>
              <a:t>e</a:t>
            </a:r>
            <a:r>
              <a:rPr lang="pt-BR" b="1" dirty="0"/>
              <a:t> : </a:t>
            </a:r>
            <a:r>
              <a:rPr lang="pt-BR" b="1" dirty="0" err="1"/>
              <a:t>inputArray</a:t>
            </a:r>
            <a:r>
              <a:rPr lang="pt-BR" b="1" dirty="0"/>
              <a:t>)</a:t>
            </a:r>
          </a:p>
          <a:p>
            <a:pPr lvl="2"/>
            <a:r>
              <a:rPr lang="pt-BR" dirty="0" err="1"/>
              <a:t>System.</a:t>
            </a:r>
            <a:r>
              <a:rPr lang="pt-BR" i="1" dirty="0" err="1"/>
              <a:t>out.println</a:t>
            </a:r>
            <a:r>
              <a:rPr lang="pt-BR" i="1" dirty="0"/>
              <a:t>(" "+e);</a:t>
            </a:r>
          </a:p>
          <a:p>
            <a:pPr lvl="2"/>
            <a:r>
              <a:rPr lang="pt-BR" dirty="0" err="1"/>
              <a:t>System.</a:t>
            </a:r>
            <a:r>
              <a:rPr lang="pt-BR" i="1" dirty="0" err="1"/>
              <a:t>out.println</a:t>
            </a:r>
            <a:r>
              <a:rPr lang="pt-BR" i="1" dirty="0"/>
              <a:t>();</a:t>
            </a:r>
          </a:p>
          <a:p>
            <a:pPr lvl="1"/>
            <a:r>
              <a:rPr lang="pt-BR" dirty="0"/>
              <a:t>}</a:t>
            </a:r>
          </a:p>
          <a:p>
            <a:endParaRPr lang="pt-BR" dirty="0"/>
          </a:p>
          <a:p>
            <a:r>
              <a:rPr lang="pt-BR" dirty="0"/>
              <a:t>}</a:t>
            </a:r>
          </a:p>
        </p:txBody>
      </p:sp>
      <p:cxnSp>
        <p:nvCxnSpPr>
          <p:cNvPr id="11" name="Conector de seta reta 10"/>
          <p:cNvCxnSpPr/>
          <p:nvPr/>
        </p:nvCxnSpPr>
        <p:spPr>
          <a:xfrm>
            <a:off x="2051720" y="1772816"/>
            <a:ext cx="2016224" cy="115212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Conector de seta reta 11"/>
          <p:cNvCxnSpPr/>
          <p:nvPr/>
        </p:nvCxnSpPr>
        <p:spPr>
          <a:xfrm>
            <a:off x="2051720" y="3429000"/>
            <a:ext cx="2016224" cy="10191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Conector de seta reta 12"/>
          <p:cNvCxnSpPr/>
          <p:nvPr/>
        </p:nvCxnSpPr>
        <p:spPr>
          <a:xfrm flipV="1">
            <a:off x="2267744" y="4077072"/>
            <a:ext cx="1800200" cy="9361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527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0945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Genéricos – Um Estudo</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84</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Retângulo 13"/>
          <p:cNvSpPr/>
          <p:nvPr/>
        </p:nvSpPr>
        <p:spPr>
          <a:xfrm>
            <a:off x="1405174" y="1772816"/>
            <a:ext cx="6299174" cy="2308324"/>
          </a:xfrm>
          <a:prstGeom prst="rect">
            <a:avLst/>
          </a:prstGeom>
        </p:spPr>
        <p:txBody>
          <a:bodyPr wrap="square">
            <a:spAutoFit/>
          </a:bodyPr>
          <a:lstStyle/>
          <a:p>
            <a:pPr algn="just"/>
            <a:r>
              <a:rPr lang="pt-BR" dirty="0" smtClean="0"/>
              <a:t>	Se </a:t>
            </a:r>
            <a:r>
              <a:rPr lang="pt-BR" dirty="0"/>
              <a:t>as operações realizadas por vários métodos sobrecarregados forem idênticas para cada tipo de argumento, os métodos sobrecarregados podem ser codificados mais compacta e convenientemente com um método genérico</a:t>
            </a:r>
            <a:r>
              <a:rPr lang="pt-BR" dirty="0" smtClean="0"/>
              <a:t>.</a:t>
            </a:r>
          </a:p>
          <a:p>
            <a:pPr algn="just"/>
            <a:endParaRPr lang="pt-BR" dirty="0"/>
          </a:p>
          <a:p>
            <a:pPr algn="just"/>
            <a:r>
              <a:rPr lang="pt-BR" dirty="0" smtClean="0"/>
              <a:t>	Pode-se </a:t>
            </a:r>
            <a:r>
              <a:rPr lang="pt-BR" dirty="0"/>
              <a:t>escrever uma única declaração de método genérico que pode ser chamada com argumentos de tipos diferentes.</a:t>
            </a:r>
          </a:p>
        </p:txBody>
      </p:sp>
      <p:sp>
        <p:nvSpPr>
          <p:cNvPr id="15" name="Retângulo 14"/>
          <p:cNvSpPr/>
          <p:nvPr/>
        </p:nvSpPr>
        <p:spPr>
          <a:xfrm>
            <a:off x="1926122" y="4283804"/>
            <a:ext cx="5202833" cy="369332"/>
          </a:xfrm>
          <a:prstGeom prst="rect">
            <a:avLst/>
          </a:prstGeom>
        </p:spPr>
        <p:txBody>
          <a:bodyPr wrap="square">
            <a:spAutoFit/>
          </a:bodyPr>
          <a:lstStyle/>
          <a:p>
            <a:r>
              <a:rPr lang="en-US" b="1" dirty="0"/>
              <a:t>public</a:t>
            </a:r>
            <a:r>
              <a:rPr lang="en-US" dirty="0"/>
              <a:t> </a:t>
            </a:r>
            <a:r>
              <a:rPr lang="en-US" b="1" dirty="0"/>
              <a:t>static</a:t>
            </a:r>
            <a:r>
              <a:rPr lang="en-US" dirty="0"/>
              <a:t> </a:t>
            </a:r>
            <a:r>
              <a:rPr lang="en-US" b="1" dirty="0">
                <a:solidFill>
                  <a:srgbClr val="FF0000"/>
                </a:solidFill>
              </a:rPr>
              <a:t>&lt;E&gt; </a:t>
            </a:r>
            <a:r>
              <a:rPr lang="en-US" b="1" dirty="0"/>
              <a:t>void</a:t>
            </a:r>
            <a:r>
              <a:rPr lang="en-US" dirty="0"/>
              <a:t> </a:t>
            </a:r>
            <a:r>
              <a:rPr lang="en-US" dirty="0" err="1" smtClean="0"/>
              <a:t>nomeMetodo</a:t>
            </a:r>
            <a:r>
              <a:rPr lang="en-US" dirty="0" smtClean="0"/>
              <a:t> </a:t>
            </a:r>
            <a:r>
              <a:rPr lang="en-US" dirty="0"/>
              <a:t>(</a:t>
            </a:r>
            <a:r>
              <a:rPr lang="en-US" dirty="0" smtClean="0">
                <a:solidFill>
                  <a:srgbClr val="FF0000"/>
                </a:solidFill>
              </a:rPr>
              <a:t>E</a:t>
            </a:r>
            <a:r>
              <a:rPr lang="en-US" dirty="0" smtClean="0"/>
              <a:t> </a:t>
            </a:r>
            <a:r>
              <a:rPr lang="en-US" dirty="0" err="1" smtClean="0">
                <a:solidFill>
                  <a:srgbClr val="FF0000"/>
                </a:solidFill>
              </a:rPr>
              <a:t>parâmetro</a:t>
            </a:r>
            <a:r>
              <a:rPr lang="en-US" dirty="0" smtClean="0"/>
              <a:t>)</a:t>
            </a:r>
            <a:endParaRPr lang="pt-BR" dirty="0"/>
          </a:p>
        </p:txBody>
      </p:sp>
    </p:spTree>
    <p:extLst>
      <p:ext uri="{BB962C8B-B14F-4D97-AF65-F5344CB8AC3E}">
        <p14:creationId xmlns:p14="http://schemas.microsoft.com/office/powerpoint/2010/main" val="41432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129779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409369" y="1340768"/>
            <a:ext cx="4572000" cy="1200329"/>
          </a:xfrm>
          <a:prstGeom prst="rect">
            <a:avLst/>
          </a:prstGeom>
        </p:spPr>
        <p:txBody>
          <a:bodyPr>
            <a:spAutoFit/>
          </a:bodyPr>
          <a:lstStyle/>
          <a:p>
            <a:pPr algn="just"/>
            <a:r>
              <a:rPr lang="pt-BR" dirty="0" smtClean="0"/>
              <a:t>	Com </a:t>
            </a:r>
            <a:r>
              <a:rPr lang="pt-BR" dirty="0"/>
              <a:t>as coleções, os programadores utilizam estruturas de dados existentes, sem se preocupar com a maneira como elas são implementadas.</a:t>
            </a:r>
          </a:p>
        </p:txBody>
      </p:sp>
      <p:sp>
        <p:nvSpPr>
          <p:cNvPr id="11" name="Retângulo 10"/>
          <p:cNvSpPr/>
          <p:nvPr/>
        </p:nvSpPr>
        <p:spPr>
          <a:xfrm>
            <a:off x="3959932" y="2253924"/>
            <a:ext cx="4572000" cy="923330"/>
          </a:xfrm>
          <a:prstGeom prst="rect">
            <a:avLst/>
          </a:prstGeom>
        </p:spPr>
        <p:txBody>
          <a:bodyPr>
            <a:spAutoFit/>
          </a:bodyPr>
          <a:lstStyle/>
          <a:p>
            <a:pPr algn="just"/>
            <a:r>
              <a:rPr lang="pt-BR" dirty="0" smtClean="0"/>
              <a:t>	Uma </a:t>
            </a:r>
            <a:r>
              <a:rPr lang="pt-BR" dirty="0"/>
              <a:t>coleção é uma estrutura de dados que pode armazenar referencias a outros objetos. </a:t>
            </a:r>
          </a:p>
        </p:txBody>
      </p:sp>
      <p:grpSp>
        <p:nvGrpSpPr>
          <p:cNvPr id="8" name="Grupo 7"/>
          <p:cNvGrpSpPr/>
          <p:nvPr/>
        </p:nvGrpSpPr>
        <p:grpSpPr>
          <a:xfrm>
            <a:off x="2411760" y="3406052"/>
            <a:ext cx="4206164" cy="2592288"/>
            <a:chOff x="2411760" y="3406052"/>
            <a:chExt cx="4206164" cy="2592288"/>
          </a:xfrm>
        </p:grpSpPr>
        <p:pic>
          <p:nvPicPr>
            <p:cNvPr id="12" name="Imagem 11" descr="http://ltiwww.epfl.ch/sJava/version2/Introduction/Collections/ccinterf.gif"/>
            <p:cNvPicPr/>
            <p:nvPr/>
          </p:nvPicPr>
          <p:blipFill>
            <a:blip r:embed="rId5">
              <a:grayscl/>
              <a:extLst>
                <a:ext uri="{BEBA8EAE-BF5A-486C-A8C5-ECC9F3942E4B}">
                  <a14:imgProps xmlns:a14="http://schemas.microsoft.com/office/drawing/2010/main">
                    <a14:imgLayer r:embed="rId6">
                      <a14:imgEffect>
                        <a14:backgroundRemoval t="0" b="100000" l="0" r="100000">
                          <a14:foregroundMark x1="20044" y1="11905" x2="41630" y2="4422"/>
                          <a14:foregroundMark x1="42291" y1="17687" x2="17401" y2="340"/>
                          <a14:foregroundMark x1="72467" y1="19728" x2="98458" y2="3401"/>
                          <a14:foregroundMark x1="98899" y1="18027" x2="72687" y2="1020"/>
                          <a14:foregroundMark x1="94273" y1="49320" x2="87445" y2="49320"/>
                          <a14:foregroundMark x1="1101" y1="81633" x2="26432" y2="97279"/>
                          <a14:foregroundMark x1="26872" y1="82653" x2="441" y2="97619"/>
                          <a14:foregroundMark x1="8590" y1="84014" x2="21806" y2="81633"/>
                          <a14:foregroundMark x1="24890" y1="85034" x2="26211" y2="94218"/>
                          <a14:foregroundMark x1="23128" y1="96599" x2="5286" y2="94558"/>
                          <a14:foregroundMark x1="38546" y1="12585" x2="17841" y2="10204"/>
                          <a14:foregroundMark x1="38987" y1="18707" x2="18062" y2="13605"/>
                          <a14:foregroundMark x1="35463" y1="42857" x2="50661" y2="55782"/>
                          <a14:foregroundMark x1="10132" y1="42857" x2="26872" y2="53741"/>
                          <a14:backgroundMark x1="4846" y1="19728" x2="11894" y2="29252"/>
                          <a14:backgroundMark x1="57930" y1="19728" x2="65639" y2="51701"/>
                        </a14:backgroundRemoval>
                      </a14:imgEffect>
                    </a14:imgLayer>
                  </a14:imgProps>
                </a:ext>
                <a:ext uri="{28A0092B-C50C-407E-A947-70E740481C1C}">
                  <a14:useLocalDpi xmlns:a14="http://schemas.microsoft.com/office/drawing/2010/main" val="0"/>
                </a:ext>
              </a:extLst>
            </a:blip>
            <a:srcRect/>
            <a:stretch>
              <a:fillRect/>
            </a:stretch>
          </p:blipFill>
          <p:spPr bwMode="auto">
            <a:xfrm>
              <a:off x="2411760" y="3406052"/>
              <a:ext cx="4206164" cy="2592288"/>
            </a:xfrm>
            <a:prstGeom prst="rect">
              <a:avLst/>
            </a:prstGeom>
            <a:noFill/>
            <a:ln>
              <a:noFill/>
            </a:ln>
          </p:spPr>
        </p:pic>
        <p:cxnSp>
          <p:nvCxnSpPr>
            <p:cNvPr id="13" name="Conector reto 12"/>
            <p:cNvCxnSpPr/>
            <p:nvPr/>
          </p:nvCxnSpPr>
          <p:spPr>
            <a:xfrm>
              <a:off x="3779912" y="3861048"/>
              <a:ext cx="360040" cy="576064"/>
            </a:xfrm>
            <a:prstGeom prst="line">
              <a:avLst/>
            </a:prstGeom>
          </p:spPr>
          <p:style>
            <a:lnRef idx="2">
              <a:schemeClr val="dk1"/>
            </a:lnRef>
            <a:fillRef idx="0">
              <a:schemeClr val="dk1"/>
            </a:fillRef>
            <a:effectRef idx="1">
              <a:schemeClr val="dk1"/>
            </a:effectRef>
            <a:fontRef idx="minor">
              <a:schemeClr val="tx1"/>
            </a:fontRef>
          </p:style>
        </p:cxnSp>
        <p:cxnSp>
          <p:nvCxnSpPr>
            <p:cNvPr id="16" name="Conector reto 15"/>
            <p:cNvCxnSpPr/>
            <p:nvPr/>
          </p:nvCxnSpPr>
          <p:spPr>
            <a:xfrm flipH="1">
              <a:off x="3203848" y="3861048"/>
              <a:ext cx="432048" cy="576064"/>
            </a:xfrm>
            <a:prstGeom prst="line">
              <a:avLst/>
            </a:prstGeom>
          </p:spPr>
          <p:style>
            <a:lnRef idx="2">
              <a:schemeClr val="dk1"/>
            </a:lnRef>
            <a:fillRef idx="0">
              <a:schemeClr val="dk1"/>
            </a:fillRef>
            <a:effectRef idx="1">
              <a:schemeClr val="dk1"/>
            </a:effectRef>
            <a:fontRef idx="minor">
              <a:schemeClr val="tx1"/>
            </a:fontRef>
          </p:style>
        </p:cxnSp>
        <p:cxnSp>
          <p:nvCxnSpPr>
            <p:cNvPr id="17" name="Conector reto 16"/>
            <p:cNvCxnSpPr/>
            <p:nvPr/>
          </p:nvCxnSpPr>
          <p:spPr>
            <a:xfrm flipH="1">
              <a:off x="2987824" y="4941168"/>
              <a:ext cx="216024" cy="504056"/>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to 17"/>
            <p:cNvCxnSpPr/>
            <p:nvPr/>
          </p:nvCxnSpPr>
          <p:spPr>
            <a:xfrm>
              <a:off x="6012160" y="3861048"/>
              <a:ext cx="0" cy="576064"/>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14664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213876"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Listas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9" name="Retângulo 18"/>
          <p:cNvSpPr/>
          <p:nvPr/>
        </p:nvSpPr>
        <p:spPr>
          <a:xfrm>
            <a:off x="1384710" y="1340768"/>
            <a:ext cx="6299174" cy="2308324"/>
          </a:xfrm>
          <a:prstGeom prst="rect">
            <a:avLst/>
          </a:prstGeom>
        </p:spPr>
        <p:txBody>
          <a:bodyPr wrap="square">
            <a:spAutoFit/>
          </a:bodyPr>
          <a:lstStyle/>
          <a:p>
            <a:pPr algn="just"/>
            <a:r>
              <a:rPr lang="pt-BR" dirty="0" smtClean="0"/>
              <a:t>	Uma </a:t>
            </a:r>
            <a:r>
              <a:rPr lang="pt-BR" dirty="0"/>
              <a:t>lista é uma </a:t>
            </a:r>
            <a:r>
              <a:rPr lang="pt-BR" dirty="0" err="1"/>
              <a:t>collection</a:t>
            </a:r>
            <a:r>
              <a:rPr lang="pt-BR" dirty="0"/>
              <a:t> ordenada que pode conter elementos duplicados. A interface </a:t>
            </a:r>
            <a:r>
              <a:rPr lang="pt-BR" dirty="0" err="1"/>
              <a:t>List</a:t>
            </a:r>
            <a:r>
              <a:rPr lang="pt-BR" dirty="0"/>
              <a:t> é implementada por várias classes, incluídas as classes </a:t>
            </a:r>
            <a:r>
              <a:rPr lang="pt-BR" dirty="0" err="1"/>
              <a:t>ArrayList</a:t>
            </a:r>
            <a:r>
              <a:rPr lang="pt-BR" dirty="0"/>
              <a:t>, </a:t>
            </a:r>
            <a:r>
              <a:rPr lang="pt-BR" dirty="0" err="1"/>
              <a:t>LinkedList</a:t>
            </a:r>
            <a:r>
              <a:rPr lang="pt-BR" dirty="0"/>
              <a:t> e Vector.</a:t>
            </a:r>
          </a:p>
          <a:p>
            <a:pPr algn="just"/>
            <a:r>
              <a:rPr lang="pt-BR" dirty="0" smtClean="0"/>
              <a:t>	A </a:t>
            </a:r>
            <a:r>
              <a:rPr lang="pt-BR" dirty="0"/>
              <a:t>classe </a:t>
            </a:r>
            <a:r>
              <a:rPr lang="pt-BR" b="1" dirty="0" err="1"/>
              <a:t>Arraylist</a:t>
            </a:r>
            <a:r>
              <a:rPr lang="pt-BR" dirty="0"/>
              <a:t> e classe vector são implementações de </a:t>
            </a:r>
            <a:r>
              <a:rPr lang="pt-BR" dirty="0" err="1"/>
              <a:t>arrays</a:t>
            </a:r>
            <a:r>
              <a:rPr lang="pt-BR" dirty="0"/>
              <a:t> redimensionáveis de </a:t>
            </a:r>
            <a:r>
              <a:rPr lang="pt-BR" dirty="0" err="1"/>
              <a:t>List</a:t>
            </a:r>
            <a:r>
              <a:rPr lang="pt-BR" dirty="0"/>
              <a:t>.</a:t>
            </a:r>
          </a:p>
          <a:p>
            <a:pPr algn="just"/>
            <a:r>
              <a:rPr lang="pt-BR" dirty="0" smtClean="0"/>
              <a:t>	A </a:t>
            </a:r>
            <a:r>
              <a:rPr lang="pt-BR" dirty="0"/>
              <a:t>classe </a:t>
            </a:r>
            <a:r>
              <a:rPr lang="pt-BR" b="1" dirty="0" err="1"/>
              <a:t>LinkedList</a:t>
            </a:r>
            <a:r>
              <a:rPr lang="pt-BR" dirty="0"/>
              <a:t> é uma implementação de Lista encadeada da </a:t>
            </a:r>
            <a:r>
              <a:rPr lang="pt-BR" dirty="0" err="1"/>
              <a:t>list</a:t>
            </a:r>
            <a:r>
              <a:rPr lang="pt-BR" dirty="0"/>
              <a:t>. </a:t>
            </a:r>
            <a:r>
              <a:rPr lang="pt-BR" dirty="0" err="1"/>
              <a:t>LinkedList</a:t>
            </a:r>
            <a:r>
              <a:rPr lang="pt-BR" dirty="0"/>
              <a:t> podem ser utilizadas para criar pilhas, filas, arvores e deques.</a:t>
            </a:r>
          </a:p>
        </p:txBody>
      </p:sp>
      <p:sp>
        <p:nvSpPr>
          <p:cNvPr id="20" name="Retângulo 19"/>
          <p:cNvSpPr/>
          <p:nvPr/>
        </p:nvSpPr>
        <p:spPr>
          <a:xfrm>
            <a:off x="2267744" y="4167051"/>
            <a:ext cx="4680520" cy="1477328"/>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a:t>//declaração sem </a:t>
            </a:r>
            <a:r>
              <a:rPr lang="pt-BR" dirty="0" err="1"/>
              <a:t>generics</a:t>
            </a:r>
            <a:endParaRPr lang="pt-BR" dirty="0"/>
          </a:p>
          <a:p>
            <a:r>
              <a:rPr lang="pt-BR" b="1" dirty="0" err="1"/>
              <a:t>List</a:t>
            </a:r>
            <a:r>
              <a:rPr lang="pt-BR" dirty="0"/>
              <a:t> </a:t>
            </a:r>
            <a:r>
              <a:rPr lang="pt-BR" dirty="0" err="1"/>
              <a:t>listaQualquer</a:t>
            </a:r>
            <a:r>
              <a:rPr lang="pt-BR" dirty="0"/>
              <a:t> = </a:t>
            </a:r>
            <a:r>
              <a:rPr lang="pt-BR" b="1" dirty="0"/>
              <a:t>new </a:t>
            </a:r>
            <a:r>
              <a:rPr lang="pt-BR" b="1" dirty="0" err="1"/>
              <a:t>LinkedList</a:t>
            </a:r>
            <a:r>
              <a:rPr lang="pt-BR" b="1" dirty="0"/>
              <a:t>();</a:t>
            </a:r>
          </a:p>
          <a:p>
            <a:endParaRPr lang="pt-BR" dirty="0"/>
          </a:p>
          <a:p>
            <a:r>
              <a:rPr lang="pt-BR" dirty="0"/>
              <a:t>//declaração com </a:t>
            </a:r>
            <a:r>
              <a:rPr lang="pt-BR" dirty="0" err="1"/>
              <a:t>generics</a:t>
            </a:r>
            <a:endParaRPr lang="pt-BR" dirty="0"/>
          </a:p>
          <a:p>
            <a:r>
              <a:rPr lang="pt-BR" b="1" dirty="0" err="1"/>
              <a:t>List</a:t>
            </a:r>
            <a:r>
              <a:rPr lang="pt-BR" b="1" dirty="0"/>
              <a:t>&lt;String&gt; </a:t>
            </a:r>
            <a:r>
              <a:rPr lang="pt-BR" dirty="0"/>
              <a:t>nomes = </a:t>
            </a:r>
            <a:r>
              <a:rPr lang="pt-BR" b="1" dirty="0"/>
              <a:t>new </a:t>
            </a:r>
            <a:r>
              <a:rPr lang="pt-BR" b="1" dirty="0" err="1"/>
              <a:t>LinkedList</a:t>
            </a:r>
            <a:r>
              <a:rPr lang="pt-BR" b="1" dirty="0"/>
              <a:t>&lt;String&gt;();</a:t>
            </a:r>
            <a:endParaRPr lang="pt-BR" dirty="0"/>
          </a:p>
        </p:txBody>
      </p:sp>
    </p:spTree>
    <p:extLst>
      <p:ext uri="{BB962C8B-B14F-4D97-AF65-F5344CB8AC3E}">
        <p14:creationId xmlns:p14="http://schemas.microsoft.com/office/powerpoint/2010/main" val="421538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213876"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Listas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tângulo 7"/>
          <p:cNvSpPr/>
          <p:nvPr/>
        </p:nvSpPr>
        <p:spPr>
          <a:xfrm>
            <a:off x="288031" y="1340768"/>
            <a:ext cx="4716015" cy="452431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a:t>//adicionando dois nomes</a:t>
            </a:r>
          </a:p>
          <a:p>
            <a:r>
              <a:rPr lang="pt-BR" b="1" dirty="0" err="1"/>
              <a:t>nomes.add</a:t>
            </a:r>
            <a:r>
              <a:rPr lang="pt-BR" b="1" dirty="0"/>
              <a:t>("Ana");</a:t>
            </a:r>
          </a:p>
          <a:p>
            <a:r>
              <a:rPr lang="pt-BR" b="1" dirty="0" err="1"/>
              <a:t>nomes.add</a:t>
            </a:r>
            <a:r>
              <a:rPr lang="pt-BR" b="1" dirty="0"/>
              <a:t>("Fábio");</a:t>
            </a:r>
          </a:p>
          <a:p>
            <a:r>
              <a:rPr lang="pt-BR" dirty="0"/>
              <a:t>//mostrando o nome 0</a:t>
            </a:r>
          </a:p>
          <a:p>
            <a:r>
              <a:rPr lang="pt-BR" dirty="0" err="1"/>
              <a:t>System.</a:t>
            </a:r>
            <a:r>
              <a:rPr lang="pt-BR" i="1" dirty="0" err="1"/>
              <a:t>out.println</a:t>
            </a:r>
            <a:r>
              <a:rPr lang="pt-BR" i="1" dirty="0"/>
              <a:t>(</a:t>
            </a:r>
            <a:r>
              <a:rPr lang="pt-BR" b="1" i="1" dirty="0" err="1"/>
              <a:t>nomes.get</a:t>
            </a:r>
            <a:r>
              <a:rPr lang="pt-BR" b="1" i="1" dirty="0"/>
              <a:t>(0)</a:t>
            </a:r>
            <a:r>
              <a:rPr lang="pt-BR" i="1" dirty="0"/>
              <a:t>);</a:t>
            </a:r>
          </a:p>
          <a:p>
            <a:r>
              <a:rPr lang="pt-BR" dirty="0"/>
              <a:t>//mostrando toda a lista</a:t>
            </a:r>
          </a:p>
          <a:p>
            <a:r>
              <a:rPr lang="pt-BR" dirty="0" err="1"/>
              <a:t>System.</a:t>
            </a:r>
            <a:r>
              <a:rPr lang="pt-BR" i="1" dirty="0" err="1"/>
              <a:t>out.println</a:t>
            </a:r>
            <a:r>
              <a:rPr lang="pt-BR" i="1" dirty="0"/>
              <a:t>(</a:t>
            </a:r>
            <a:r>
              <a:rPr lang="pt-BR" b="1" i="1" dirty="0" err="1"/>
              <a:t>nomes.toString</a:t>
            </a:r>
            <a:r>
              <a:rPr lang="pt-BR" b="1" i="1" dirty="0"/>
              <a:t>()</a:t>
            </a:r>
            <a:r>
              <a:rPr lang="pt-BR" i="1" dirty="0"/>
              <a:t>);</a:t>
            </a:r>
          </a:p>
          <a:p>
            <a:r>
              <a:rPr lang="pt-BR" dirty="0"/>
              <a:t>//removendo e mostrando o </a:t>
            </a:r>
            <a:r>
              <a:rPr lang="pt-BR" dirty="0" err="1"/>
              <a:t>noem</a:t>
            </a:r>
            <a:r>
              <a:rPr lang="pt-BR" dirty="0"/>
              <a:t> na posição 0</a:t>
            </a:r>
          </a:p>
          <a:p>
            <a:r>
              <a:rPr lang="pt-BR" dirty="0" err="1"/>
              <a:t>System.</a:t>
            </a:r>
            <a:r>
              <a:rPr lang="pt-BR" i="1" dirty="0" err="1"/>
              <a:t>out.println</a:t>
            </a:r>
            <a:r>
              <a:rPr lang="pt-BR" i="1" dirty="0"/>
              <a:t>(</a:t>
            </a:r>
            <a:r>
              <a:rPr lang="pt-BR" b="1" i="1" dirty="0" err="1"/>
              <a:t>nomes.remove</a:t>
            </a:r>
            <a:r>
              <a:rPr lang="pt-BR" b="1" i="1" dirty="0"/>
              <a:t>(0)</a:t>
            </a:r>
            <a:r>
              <a:rPr lang="pt-BR" i="1" dirty="0"/>
              <a:t>);</a:t>
            </a:r>
          </a:p>
          <a:p>
            <a:r>
              <a:rPr lang="pt-BR" dirty="0"/>
              <a:t>//mostrando toda a lista depois da remoção</a:t>
            </a:r>
          </a:p>
          <a:p>
            <a:r>
              <a:rPr lang="pt-BR" dirty="0" err="1"/>
              <a:t>System.</a:t>
            </a:r>
            <a:r>
              <a:rPr lang="pt-BR" i="1" dirty="0" err="1"/>
              <a:t>out.println</a:t>
            </a:r>
            <a:r>
              <a:rPr lang="pt-BR" i="1" dirty="0"/>
              <a:t>(</a:t>
            </a:r>
            <a:r>
              <a:rPr lang="pt-BR" b="1" i="1" dirty="0" err="1"/>
              <a:t>nomes.toString</a:t>
            </a:r>
            <a:r>
              <a:rPr lang="pt-BR" b="1" i="1" dirty="0"/>
              <a:t>()</a:t>
            </a:r>
            <a:r>
              <a:rPr lang="pt-BR" i="1" dirty="0"/>
              <a:t>);</a:t>
            </a:r>
          </a:p>
          <a:p>
            <a:endParaRPr lang="pt-BR" dirty="0"/>
          </a:p>
          <a:p>
            <a:r>
              <a:rPr lang="pt-BR" dirty="0"/>
              <a:t>//adicionando mais dois nomes</a:t>
            </a:r>
          </a:p>
          <a:p>
            <a:r>
              <a:rPr lang="pt-BR" b="1" dirty="0" err="1"/>
              <a:t>nomes.add</a:t>
            </a:r>
            <a:r>
              <a:rPr lang="pt-BR" b="1" dirty="0"/>
              <a:t>("Carlos");</a:t>
            </a:r>
          </a:p>
          <a:p>
            <a:r>
              <a:rPr lang="pt-BR" b="1" dirty="0" err="1"/>
              <a:t>nomes.add</a:t>
            </a:r>
            <a:r>
              <a:rPr lang="pt-BR" b="1" dirty="0"/>
              <a:t>("Alfredo");</a:t>
            </a:r>
          </a:p>
          <a:p>
            <a:r>
              <a:rPr lang="pt-BR" dirty="0" err="1"/>
              <a:t>System.</a:t>
            </a:r>
            <a:r>
              <a:rPr lang="pt-BR" i="1" dirty="0" err="1"/>
              <a:t>out.println</a:t>
            </a:r>
            <a:r>
              <a:rPr lang="pt-BR" i="1" dirty="0"/>
              <a:t>(</a:t>
            </a:r>
            <a:r>
              <a:rPr lang="pt-BR" b="1" i="1" dirty="0" err="1"/>
              <a:t>nomes.toString</a:t>
            </a:r>
            <a:r>
              <a:rPr lang="pt-BR" b="1" i="1" dirty="0"/>
              <a:t>()</a:t>
            </a:r>
            <a:r>
              <a:rPr lang="pt-BR" i="1" dirty="0"/>
              <a:t>);</a:t>
            </a:r>
          </a:p>
        </p:txBody>
      </p:sp>
      <p:sp>
        <p:nvSpPr>
          <p:cNvPr id="9" name="Retângulo 8"/>
          <p:cNvSpPr/>
          <p:nvPr/>
        </p:nvSpPr>
        <p:spPr>
          <a:xfrm>
            <a:off x="5076056" y="2199404"/>
            <a:ext cx="3888432" cy="203132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dirty="0"/>
              <a:t>//ordenando a lista</a:t>
            </a:r>
          </a:p>
          <a:p>
            <a:r>
              <a:rPr lang="pt-BR" b="1" dirty="0" err="1"/>
              <a:t>Collections.</a:t>
            </a:r>
            <a:r>
              <a:rPr lang="pt-BR" b="1" i="1" dirty="0" err="1"/>
              <a:t>sort</a:t>
            </a:r>
            <a:r>
              <a:rPr lang="pt-BR" b="1" i="1" dirty="0"/>
              <a:t>(nomes);</a:t>
            </a:r>
          </a:p>
          <a:p>
            <a:r>
              <a:rPr lang="pt-BR" dirty="0" err="1"/>
              <a:t>System.</a:t>
            </a:r>
            <a:r>
              <a:rPr lang="pt-BR" i="1" dirty="0" err="1"/>
              <a:t>out.println</a:t>
            </a:r>
            <a:r>
              <a:rPr lang="pt-BR" i="1" dirty="0"/>
              <a:t>(</a:t>
            </a:r>
            <a:r>
              <a:rPr lang="pt-BR" b="1" i="1" dirty="0" err="1"/>
              <a:t>nomes.toString</a:t>
            </a:r>
            <a:r>
              <a:rPr lang="pt-BR" b="1" i="1" dirty="0"/>
              <a:t>()</a:t>
            </a:r>
            <a:r>
              <a:rPr lang="pt-BR" i="1" dirty="0"/>
              <a:t>);</a:t>
            </a:r>
          </a:p>
          <a:p>
            <a:endParaRPr lang="pt-BR" dirty="0"/>
          </a:p>
          <a:p>
            <a:r>
              <a:rPr lang="pt-BR" dirty="0"/>
              <a:t>//misturando a lista</a:t>
            </a:r>
          </a:p>
          <a:p>
            <a:r>
              <a:rPr lang="pt-BR" b="1" dirty="0" err="1"/>
              <a:t>Collections.</a:t>
            </a:r>
            <a:r>
              <a:rPr lang="pt-BR" b="1" i="1" dirty="0" err="1"/>
              <a:t>shuffle</a:t>
            </a:r>
            <a:r>
              <a:rPr lang="pt-BR" b="1" i="1" dirty="0"/>
              <a:t>(nomes);</a:t>
            </a:r>
          </a:p>
          <a:p>
            <a:r>
              <a:rPr lang="pt-BR" dirty="0" err="1"/>
              <a:t>System.</a:t>
            </a:r>
            <a:r>
              <a:rPr lang="pt-BR" i="1" dirty="0" err="1"/>
              <a:t>out.println</a:t>
            </a:r>
            <a:r>
              <a:rPr lang="pt-BR" i="1" dirty="0"/>
              <a:t>(</a:t>
            </a:r>
            <a:r>
              <a:rPr lang="pt-BR" b="1" i="1" dirty="0" err="1"/>
              <a:t>nomes.toString</a:t>
            </a:r>
            <a:r>
              <a:rPr lang="pt-BR" b="1" i="1" dirty="0"/>
              <a:t>()</a:t>
            </a:r>
            <a:r>
              <a:rPr lang="pt-BR" i="1" dirty="0"/>
              <a:t>);</a:t>
            </a:r>
          </a:p>
        </p:txBody>
      </p:sp>
    </p:spTree>
    <p:extLst>
      <p:ext uri="{BB962C8B-B14F-4D97-AF65-F5344CB8AC3E}">
        <p14:creationId xmlns:p14="http://schemas.microsoft.com/office/powerpoint/2010/main" val="2313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tângulo 7"/>
          <p:cNvSpPr/>
          <p:nvPr/>
        </p:nvSpPr>
        <p:spPr>
          <a:xfrm>
            <a:off x="456224" y="1700808"/>
            <a:ext cx="8004207" cy="1200329"/>
          </a:xfrm>
          <a:prstGeom prst="rect">
            <a:avLst/>
          </a:prstGeom>
        </p:spPr>
        <p:txBody>
          <a:bodyPr wrap="square">
            <a:spAutoFit/>
          </a:bodyPr>
          <a:lstStyle/>
          <a:p>
            <a:pPr algn="just"/>
            <a:r>
              <a:rPr lang="pt-BR" dirty="0" smtClean="0"/>
              <a:t>	São </a:t>
            </a:r>
            <a:r>
              <a:rPr lang="pt-BR" dirty="0"/>
              <a:t>chamados de </a:t>
            </a:r>
            <a:r>
              <a:rPr lang="pt-BR" dirty="0" err="1"/>
              <a:t>array</a:t>
            </a:r>
            <a:r>
              <a:rPr lang="pt-BR" dirty="0"/>
              <a:t> associativos. </a:t>
            </a:r>
            <a:r>
              <a:rPr lang="pt-BR" dirty="0" err="1"/>
              <a:t>Maps</a:t>
            </a:r>
            <a:r>
              <a:rPr lang="pt-BR" dirty="0"/>
              <a:t> associam chaves aos valores e não podem conter chaves com duplicidade (cada chave pode mapear somente um valor, isso é chamado mapeamento um para um). O conteúdo de um </a:t>
            </a:r>
            <a:r>
              <a:rPr lang="pt-BR" dirty="0" err="1"/>
              <a:t>map</a:t>
            </a:r>
            <a:r>
              <a:rPr lang="pt-BR" dirty="0"/>
              <a:t> pode ser visto e manipulado como coleção.</a:t>
            </a:r>
          </a:p>
        </p:txBody>
      </p:sp>
      <p:sp>
        <p:nvSpPr>
          <p:cNvPr id="9" name="Retângulo 8"/>
          <p:cNvSpPr/>
          <p:nvPr/>
        </p:nvSpPr>
        <p:spPr>
          <a:xfrm>
            <a:off x="456224" y="3356992"/>
            <a:ext cx="8148224" cy="1754326"/>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Map</a:t>
            </a:r>
            <a:r>
              <a:rPr lang="pt-BR" b="1" dirty="0"/>
              <a:t>&lt;</a:t>
            </a:r>
            <a:r>
              <a:rPr lang="pt-BR" b="1" dirty="0" err="1"/>
              <a:t>Integer,String</a:t>
            </a:r>
            <a:r>
              <a:rPr lang="pt-BR" b="1" dirty="0"/>
              <a:t>&gt; mapa = new </a:t>
            </a:r>
            <a:r>
              <a:rPr lang="pt-BR" b="1" dirty="0" err="1"/>
              <a:t>HashMap</a:t>
            </a:r>
            <a:r>
              <a:rPr lang="pt-BR" b="1" dirty="0"/>
              <a:t>&lt;</a:t>
            </a:r>
            <a:r>
              <a:rPr lang="pt-BR" b="1" dirty="0" err="1"/>
              <a:t>Integer,String</a:t>
            </a:r>
            <a:r>
              <a:rPr lang="pt-BR" b="1" dirty="0"/>
              <a:t>&gt;();</a:t>
            </a:r>
          </a:p>
          <a:p>
            <a:r>
              <a:rPr lang="pt-BR" b="1" dirty="0" err="1"/>
              <a:t>mapa.put</a:t>
            </a:r>
            <a:r>
              <a:rPr lang="pt-BR" b="1" dirty="0"/>
              <a:t>(1,"objeto e sua chave"); </a:t>
            </a:r>
            <a:r>
              <a:rPr lang="pt-BR" dirty="0"/>
              <a:t>//insere um objeto com sua chave no mapa</a:t>
            </a:r>
          </a:p>
          <a:p>
            <a:r>
              <a:rPr lang="pt-BR" b="1" dirty="0" err="1"/>
              <a:t>mapa.entrySet</a:t>
            </a:r>
            <a:r>
              <a:rPr lang="pt-BR" b="1" dirty="0"/>
              <a:t>(); </a:t>
            </a:r>
            <a:r>
              <a:rPr lang="pt-BR" dirty="0"/>
              <a:t>//retorna um conjunto (Set) com todos os elementos (chave-valor)</a:t>
            </a:r>
          </a:p>
          <a:p>
            <a:r>
              <a:rPr lang="pt-BR" b="1" dirty="0" err="1"/>
              <a:t>mapa.keySet</a:t>
            </a:r>
            <a:r>
              <a:rPr lang="pt-BR" b="1" dirty="0"/>
              <a:t>(); </a:t>
            </a:r>
            <a:r>
              <a:rPr lang="pt-BR" dirty="0"/>
              <a:t>//retorna uma coleção (</a:t>
            </a:r>
            <a:r>
              <a:rPr lang="pt-BR" dirty="0" err="1"/>
              <a:t>collection</a:t>
            </a:r>
            <a:r>
              <a:rPr lang="pt-BR" dirty="0"/>
              <a:t>) com todos as chaves</a:t>
            </a:r>
          </a:p>
          <a:p>
            <a:r>
              <a:rPr lang="pt-BR" b="1" dirty="0" err="1"/>
              <a:t>mapa.values</a:t>
            </a:r>
            <a:r>
              <a:rPr lang="pt-BR" b="1" dirty="0"/>
              <a:t>(); </a:t>
            </a:r>
            <a:r>
              <a:rPr lang="pt-BR" dirty="0"/>
              <a:t>//retorna uma coleção (</a:t>
            </a:r>
            <a:r>
              <a:rPr lang="pt-BR" dirty="0" err="1"/>
              <a:t>collection</a:t>
            </a:r>
            <a:r>
              <a:rPr lang="pt-BR" dirty="0"/>
              <a:t>) com todos os valores</a:t>
            </a:r>
          </a:p>
          <a:p>
            <a:r>
              <a:rPr lang="pt-BR" b="1" dirty="0" err="1"/>
              <a:t>mapa.containsKey</a:t>
            </a:r>
            <a:r>
              <a:rPr lang="pt-BR" b="1" dirty="0"/>
              <a:t>(1); </a:t>
            </a:r>
            <a:r>
              <a:rPr lang="pt-BR" dirty="0"/>
              <a:t>//verifica se a chave está no mapa</a:t>
            </a:r>
          </a:p>
        </p:txBody>
      </p:sp>
    </p:spTree>
    <p:extLst>
      <p:ext uri="{BB962C8B-B14F-4D97-AF65-F5344CB8AC3E}">
        <p14:creationId xmlns:p14="http://schemas.microsoft.com/office/powerpoint/2010/main" val="4170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89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tângulo 7"/>
          <p:cNvSpPr/>
          <p:nvPr/>
        </p:nvSpPr>
        <p:spPr>
          <a:xfrm>
            <a:off x="1859872" y="1628800"/>
            <a:ext cx="5267904"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pt-BR" dirty="0" smtClean="0"/>
              <a:t>	Uso muito importante para Mapas</a:t>
            </a:r>
            <a:endParaRPr lang="pt-BR" dirty="0"/>
          </a:p>
        </p:txBody>
      </p:sp>
      <p:sp>
        <p:nvSpPr>
          <p:cNvPr id="9" name="Retângulo 8"/>
          <p:cNvSpPr/>
          <p:nvPr/>
        </p:nvSpPr>
        <p:spPr>
          <a:xfrm>
            <a:off x="539552" y="2258738"/>
            <a:ext cx="7920880" cy="646331"/>
          </a:xfrm>
          <a:prstGeom prst="rect">
            <a:avLst/>
          </a:prstGeom>
        </p:spPr>
        <p:txBody>
          <a:bodyPr wrap="square">
            <a:spAutoFit/>
          </a:bodyPr>
          <a:lstStyle/>
          <a:p>
            <a:pPr algn="just"/>
            <a:r>
              <a:rPr lang="pt-BR" dirty="0" smtClean="0"/>
              <a:t>	Na </a:t>
            </a:r>
            <a:r>
              <a:rPr lang="pt-BR" dirty="0"/>
              <a:t>verdade, não devemos utilizar nem </a:t>
            </a:r>
            <a:r>
              <a:rPr lang="pt-BR" dirty="0" err="1"/>
              <a:t>IFs</a:t>
            </a:r>
            <a:r>
              <a:rPr lang="pt-BR" dirty="0"/>
              <a:t>, nem Switch-Case, nem qualquer outra estrutura condicional em nosso código!</a:t>
            </a:r>
          </a:p>
        </p:txBody>
      </p:sp>
      <p:sp>
        <p:nvSpPr>
          <p:cNvPr id="10" name="Retângulo 9"/>
          <p:cNvSpPr/>
          <p:nvPr/>
        </p:nvSpPr>
        <p:spPr>
          <a:xfrm>
            <a:off x="539552" y="3256213"/>
            <a:ext cx="7920880" cy="923330"/>
          </a:xfrm>
          <a:prstGeom prst="rect">
            <a:avLst/>
          </a:prstGeom>
        </p:spPr>
        <p:txBody>
          <a:bodyPr wrap="square">
            <a:spAutoFit/>
          </a:bodyPr>
          <a:lstStyle/>
          <a:p>
            <a:pPr algn="just"/>
            <a:r>
              <a:rPr lang="pt-BR" dirty="0"/>
              <a:t>	</a:t>
            </a:r>
            <a:r>
              <a:rPr lang="pt-BR" dirty="0" smtClean="0"/>
              <a:t>Queremos </a:t>
            </a:r>
            <a:r>
              <a:rPr lang="pt-BR" dirty="0"/>
              <a:t>nos beneficiar das inúmeras vantagens da Orientação a Objetos, e o IF nos remete à velha e ultrapassada programação estruturada. Aliás, o IF é a própria estruturação do código que desejamos </a:t>
            </a:r>
            <a:r>
              <a:rPr lang="pt-BR" dirty="0" smtClean="0"/>
              <a:t>evitar.</a:t>
            </a:r>
            <a:endParaRPr lang="pt-BR" dirty="0"/>
          </a:p>
        </p:txBody>
      </p:sp>
      <p:sp>
        <p:nvSpPr>
          <p:cNvPr id="11" name="Retângulo 10"/>
          <p:cNvSpPr/>
          <p:nvPr/>
        </p:nvSpPr>
        <p:spPr>
          <a:xfrm>
            <a:off x="917339" y="4683884"/>
            <a:ext cx="732706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just"/>
            <a:r>
              <a:rPr lang="pt-BR" dirty="0"/>
              <a:t> </a:t>
            </a:r>
            <a:r>
              <a:rPr lang="pt-BR" dirty="0" smtClean="0"/>
              <a:t>	"</a:t>
            </a:r>
            <a:r>
              <a:rPr lang="pt-BR" dirty="0"/>
              <a:t>Mas se não posso usar nem IF, nem Switch-Case, nem nada parecido, COMO é que vou tratar isso?"</a:t>
            </a:r>
          </a:p>
        </p:txBody>
      </p:sp>
    </p:spTree>
    <p:extLst>
      <p:ext uri="{BB962C8B-B14F-4D97-AF65-F5344CB8AC3E}">
        <p14:creationId xmlns:p14="http://schemas.microsoft.com/office/powerpoint/2010/main" val="67659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2" cstate="print">
            <a:extLst>
              <a:ext uri="{BEBA8EAE-BF5A-486C-A8C5-ECC9F3942E4B}">
                <a14:imgProps xmlns:a14="http://schemas.microsoft.com/office/drawing/2010/main">
                  <a14:imgLayer r:embed="rId3">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13" name="Espaço Reservado para Número de Slide 12"/>
          <p:cNvSpPr>
            <a:spLocks noGrp="1"/>
          </p:cNvSpPr>
          <p:nvPr>
            <p:ph type="sldNum" sz="quarter" idx="12"/>
          </p:nvPr>
        </p:nvSpPr>
        <p:spPr/>
        <p:txBody>
          <a:bodyPr/>
          <a:lstStyle/>
          <a:p>
            <a:fld id="{D957C912-26D7-4E98-9CF3-5E4B8600EDFC}" type="slidenum">
              <a:rPr lang="pt-BR" smtClean="0"/>
              <a:t>9</a:t>
            </a:fld>
            <a:endParaRPr lang="pt-BR"/>
          </a:p>
        </p:txBody>
      </p:sp>
      <p:sp>
        <p:nvSpPr>
          <p:cNvPr id="14" name="Espaço Reservado para Rodapé 13"/>
          <p:cNvSpPr>
            <a:spLocks noGrp="1"/>
          </p:cNvSpPr>
          <p:nvPr>
            <p:ph type="ftr" sz="quarter" idx="11"/>
          </p:nvPr>
        </p:nvSpPr>
        <p:spPr/>
        <p:txBody>
          <a:bodyPr/>
          <a:lstStyle/>
          <a:p>
            <a:r>
              <a:rPr lang="pt-BR" smtClean="0"/>
              <a:t>Java Orientação a Objetos</a:t>
            </a:r>
            <a:endParaRPr lang="pt-BR"/>
          </a:p>
        </p:txBody>
      </p:sp>
      <p:pic>
        <p:nvPicPr>
          <p:cNvPr id="1026" name="Picture 2" descr="C:\Users\Lucas Biason\Desktop\image005.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p:blipFill>
        <p:spPr bwMode="auto">
          <a:xfrm>
            <a:off x="2175531" y="1349376"/>
            <a:ext cx="4772025" cy="438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42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90</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tângulo 7"/>
          <p:cNvSpPr/>
          <p:nvPr/>
        </p:nvSpPr>
        <p:spPr>
          <a:xfrm>
            <a:off x="395536" y="1556792"/>
            <a:ext cx="8424936" cy="1754326"/>
          </a:xfrm>
          <a:prstGeom prst="rect">
            <a:avLst/>
          </a:prstGeom>
        </p:spPr>
        <p:txBody>
          <a:bodyPr wrap="square">
            <a:spAutoFit/>
          </a:bodyPr>
          <a:lstStyle/>
          <a:p>
            <a:r>
              <a:rPr lang="pt-BR" dirty="0" smtClean="0"/>
              <a:t>	Nosso </a:t>
            </a:r>
            <a:r>
              <a:rPr lang="pt-BR" dirty="0"/>
              <a:t>exemplo diz que: o programa deverá receber do usuário uma informação "PF" ou "PJ", indicando se vai tratar de Pessoa Física ou Pessoa Jurídica</a:t>
            </a:r>
            <a:r>
              <a:rPr lang="pt-BR" dirty="0" smtClean="0"/>
              <a:t>.</a:t>
            </a:r>
            <a:r>
              <a:rPr lang="pt-BR" dirty="0"/>
              <a:t/>
            </a:r>
            <a:br>
              <a:rPr lang="pt-BR" dirty="0"/>
            </a:br>
            <a:r>
              <a:rPr lang="pt-BR" dirty="0" smtClean="0"/>
              <a:t>	SE </a:t>
            </a:r>
            <a:r>
              <a:rPr lang="pt-BR" dirty="0"/>
              <a:t>for pessoa física, o sistema imprime na tela "Pessoa Física", consulta e grava dados num banco </a:t>
            </a:r>
            <a:r>
              <a:rPr lang="pt-BR" dirty="0" smtClean="0"/>
              <a:t>Oracle.</a:t>
            </a:r>
          </a:p>
          <a:p>
            <a:r>
              <a:rPr lang="pt-BR" dirty="0" smtClean="0"/>
              <a:t>	SE </a:t>
            </a:r>
            <a:r>
              <a:rPr lang="pt-BR" dirty="0"/>
              <a:t>for pessoa jurídica, o sistema imprime na tela "Pessoa Jurídica", consulta e grava dados num banco </a:t>
            </a:r>
            <a:r>
              <a:rPr lang="pt-BR" dirty="0" smtClean="0"/>
              <a:t>DB2.</a:t>
            </a:r>
            <a:endParaRPr lang="pt-BR" dirty="0"/>
          </a:p>
        </p:txBody>
      </p:sp>
      <p:sp>
        <p:nvSpPr>
          <p:cNvPr id="9" name="Retângulo 8"/>
          <p:cNvSpPr/>
          <p:nvPr/>
        </p:nvSpPr>
        <p:spPr>
          <a:xfrm>
            <a:off x="2322004" y="3501008"/>
            <a:ext cx="4572000" cy="230832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b="1" dirty="0" err="1"/>
              <a:t>if</a:t>
            </a:r>
            <a:r>
              <a:rPr lang="pt-BR" b="1" dirty="0"/>
              <a:t>(</a:t>
            </a:r>
            <a:r>
              <a:rPr lang="pt-BR" b="1" dirty="0" err="1"/>
              <a:t>tipo.equals</a:t>
            </a:r>
            <a:r>
              <a:rPr lang="pt-BR" b="1" dirty="0"/>
              <a:t>("PF")){</a:t>
            </a:r>
          </a:p>
          <a:p>
            <a:r>
              <a:rPr lang="pt-BR" dirty="0"/>
              <a:t>    </a:t>
            </a:r>
            <a:r>
              <a:rPr lang="pt-BR" dirty="0" err="1"/>
              <a:t>System.out.println</a:t>
            </a:r>
            <a:r>
              <a:rPr lang="pt-BR" dirty="0"/>
              <a:t>("Pessoa Física");</a:t>
            </a:r>
          </a:p>
          <a:p>
            <a:r>
              <a:rPr lang="pt-BR" dirty="0"/>
              <a:t>    </a:t>
            </a:r>
            <a:r>
              <a:rPr lang="pt-BR" dirty="0" err="1"/>
              <a:t>System.out.println</a:t>
            </a:r>
            <a:r>
              <a:rPr lang="pt-BR" dirty="0"/>
              <a:t>("Consultando Oracle...");</a:t>
            </a:r>
          </a:p>
          <a:p>
            <a:r>
              <a:rPr lang="pt-BR" dirty="0"/>
              <a:t>}</a:t>
            </a:r>
          </a:p>
          <a:p>
            <a:r>
              <a:rPr lang="pt-BR" b="1" dirty="0" err="1"/>
              <a:t>if</a:t>
            </a:r>
            <a:r>
              <a:rPr lang="pt-BR" b="1" dirty="0"/>
              <a:t>(</a:t>
            </a:r>
            <a:r>
              <a:rPr lang="pt-BR" b="1" dirty="0" err="1"/>
              <a:t>tipo.equals</a:t>
            </a:r>
            <a:r>
              <a:rPr lang="pt-BR" b="1" dirty="0"/>
              <a:t>("PJ")){</a:t>
            </a:r>
          </a:p>
          <a:p>
            <a:r>
              <a:rPr lang="pt-BR" dirty="0"/>
              <a:t>    </a:t>
            </a:r>
            <a:r>
              <a:rPr lang="pt-BR" dirty="0" err="1"/>
              <a:t>System.out.println</a:t>
            </a:r>
            <a:r>
              <a:rPr lang="pt-BR" dirty="0"/>
              <a:t>("Pessoa Jurídica");</a:t>
            </a:r>
          </a:p>
          <a:p>
            <a:r>
              <a:rPr lang="pt-BR" dirty="0"/>
              <a:t>    </a:t>
            </a:r>
            <a:r>
              <a:rPr lang="pt-BR" dirty="0" err="1"/>
              <a:t>System.out.println</a:t>
            </a:r>
            <a:r>
              <a:rPr lang="pt-BR" dirty="0"/>
              <a:t>("Consultando DB2...");</a:t>
            </a:r>
          </a:p>
          <a:p>
            <a:r>
              <a:rPr lang="pt-BR" u="sng" dirty="0"/>
              <a:t>}</a:t>
            </a:r>
            <a:endParaRPr lang="pt-BR" dirty="0"/>
          </a:p>
        </p:txBody>
      </p:sp>
    </p:spTree>
    <p:extLst>
      <p:ext uri="{BB962C8B-B14F-4D97-AF65-F5344CB8AC3E}">
        <p14:creationId xmlns:p14="http://schemas.microsoft.com/office/powerpoint/2010/main" val="378167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91</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8" name="Retângulo 7"/>
          <p:cNvSpPr/>
          <p:nvPr/>
        </p:nvSpPr>
        <p:spPr>
          <a:xfrm>
            <a:off x="3038189" y="1268760"/>
            <a:ext cx="3312368" cy="92333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smtClean="0"/>
              <a:t>public</a:t>
            </a:r>
            <a:r>
              <a:rPr lang="pt-BR" b="1" dirty="0" smtClean="0"/>
              <a:t> interface Pessoa {</a:t>
            </a:r>
          </a:p>
          <a:p>
            <a:r>
              <a:rPr lang="pt-BR" b="1" dirty="0" smtClean="0"/>
              <a:t>	</a:t>
            </a:r>
            <a:r>
              <a:rPr lang="pt-BR" b="1" dirty="0" err="1" smtClean="0"/>
              <a:t>public</a:t>
            </a:r>
            <a:r>
              <a:rPr lang="pt-BR" b="1" dirty="0" smtClean="0"/>
              <a:t> </a:t>
            </a:r>
            <a:r>
              <a:rPr lang="pt-BR" b="1" dirty="0" err="1" smtClean="0"/>
              <a:t>void</a:t>
            </a:r>
            <a:r>
              <a:rPr lang="pt-BR" b="1" dirty="0" smtClean="0"/>
              <a:t> imprime();</a:t>
            </a:r>
          </a:p>
          <a:p>
            <a:r>
              <a:rPr lang="pt-BR" dirty="0" smtClean="0"/>
              <a:t>}</a:t>
            </a:r>
            <a:endParaRPr lang="pt-BR" dirty="0"/>
          </a:p>
        </p:txBody>
      </p:sp>
      <p:sp>
        <p:nvSpPr>
          <p:cNvPr id="9" name="Retângulo 8"/>
          <p:cNvSpPr/>
          <p:nvPr/>
        </p:nvSpPr>
        <p:spPr>
          <a:xfrm>
            <a:off x="2051720" y="2374388"/>
            <a:ext cx="5256584" cy="1754326"/>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PessoaFisica</a:t>
            </a:r>
            <a:r>
              <a:rPr lang="pt-BR" b="1" dirty="0"/>
              <a:t> </a:t>
            </a:r>
            <a:r>
              <a:rPr lang="pt-BR" b="1" dirty="0" err="1"/>
              <a:t>implements</a:t>
            </a:r>
            <a:r>
              <a:rPr lang="pt-BR" b="1" dirty="0"/>
              <a:t> Pessoa {</a:t>
            </a:r>
          </a:p>
          <a:p>
            <a:pPr lvl="1"/>
            <a:r>
              <a:rPr lang="pt-BR" b="1" dirty="0" err="1"/>
              <a:t>public</a:t>
            </a:r>
            <a:r>
              <a:rPr lang="pt-BR" b="1" dirty="0"/>
              <a:t> </a:t>
            </a:r>
            <a:r>
              <a:rPr lang="pt-BR" b="1" dirty="0" err="1"/>
              <a:t>void</a:t>
            </a:r>
            <a:r>
              <a:rPr lang="pt-BR" b="1" dirty="0"/>
              <a:t> imprime() {</a:t>
            </a:r>
          </a:p>
          <a:p>
            <a:pPr lvl="2"/>
            <a:r>
              <a:rPr lang="pt-BR" dirty="0" err="1"/>
              <a:t>System.</a:t>
            </a:r>
            <a:r>
              <a:rPr lang="pt-BR" i="1" dirty="0" err="1"/>
              <a:t>out.println</a:t>
            </a:r>
            <a:r>
              <a:rPr lang="pt-BR" i="1" dirty="0"/>
              <a:t>("Pessoa Física");</a:t>
            </a:r>
          </a:p>
          <a:p>
            <a:pPr lvl="2"/>
            <a:r>
              <a:rPr lang="pt-BR" dirty="0" err="1"/>
              <a:t>System.</a:t>
            </a:r>
            <a:r>
              <a:rPr lang="pt-BR" i="1" dirty="0" err="1"/>
              <a:t>out.println</a:t>
            </a:r>
            <a:r>
              <a:rPr lang="pt-BR" i="1" dirty="0"/>
              <a:t>("Consultando Oracle...");</a:t>
            </a:r>
          </a:p>
          <a:p>
            <a:r>
              <a:rPr lang="pt-BR" dirty="0"/>
              <a:t> </a:t>
            </a:r>
            <a:r>
              <a:rPr lang="pt-BR" dirty="0" smtClean="0"/>
              <a:t>        }</a:t>
            </a:r>
            <a:endParaRPr lang="pt-BR" dirty="0"/>
          </a:p>
          <a:p>
            <a:r>
              <a:rPr lang="pt-BR" dirty="0"/>
              <a:t>}</a:t>
            </a:r>
          </a:p>
        </p:txBody>
      </p:sp>
      <p:sp>
        <p:nvSpPr>
          <p:cNvPr id="10" name="Retângulo 9"/>
          <p:cNvSpPr/>
          <p:nvPr/>
        </p:nvSpPr>
        <p:spPr>
          <a:xfrm>
            <a:off x="2066081" y="4328057"/>
            <a:ext cx="5256584" cy="1754326"/>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PessoaJuridica</a:t>
            </a:r>
            <a:r>
              <a:rPr lang="pt-BR" b="1" dirty="0"/>
              <a:t> </a:t>
            </a:r>
            <a:r>
              <a:rPr lang="pt-BR" b="1" dirty="0" err="1"/>
              <a:t>implements</a:t>
            </a:r>
            <a:r>
              <a:rPr lang="pt-BR" b="1" dirty="0"/>
              <a:t> Pessoa {</a:t>
            </a:r>
          </a:p>
          <a:p>
            <a:pPr lvl="1"/>
            <a:r>
              <a:rPr lang="pt-BR" b="1" dirty="0" err="1"/>
              <a:t>public</a:t>
            </a:r>
            <a:r>
              <a:rPr lang="pt-BR" b="1" dirty="0"/>
              <a:t> </a:t>
            </a:r>
            <a:r>
              <a:rPr lang="pt-BR" b="1" dirty="0" err="1"/>
              <a:t>void</a:t>
            </a:r>
            <a:r>
              <a:rPr lang="pt-BR" b="1" dirty="0"/>
              <a:t> imprime() {</a:t>
            </a:r>
          </a:p>
          <a:p>
            <a:pPr lvl="2"/>
            <a:r>
              <a:rPr lang="pt-BR" dirty="0" err="1"/>
              <a:t>System.</a:t>
            </a:r>
            <a:r>
              <a:rPr lang="pt-BR" i="1" dirty="0" err="1"/>
              <a:t>out.println</a:t>
            </a:r>
            <a:r>
              <a:rPr lang="pt-BR" i="1" dirty="0"/>
              <a:t>("Pessoa Jurídica");</a:t>
            </a:r>
          </a:p>
          <a:p>
            <a:pPr lvl="2"/>
            <a:r>
              <a:rPr lang="pt-BR" dirty="0" err="1"/>
              <a:t>System.</a:t>
            </a:r>
            <a:r>
              <a:rPr lang="pt-BR" i="1" dirty="0" err="1"/>
              <a:t>out.println</a:t>
            </a:r>
            <a:r>
              <a:rPr lang="pt-BR" i="1" dirty="0"/>
              <a:t>("Consultando DB2...");</a:t>
            </a:r>
          </a:p>
          <a:p>
            <a:pPr lvl="1"/>
            <a:r>
              <a:rPr lang="pt-BR" dirty="0"/>
              <a:t>}</a:t>
            </a:r>
          </a:p>
          <a:p>
            <a:r>
              <a:rPr lang="pt-BR" dirty="0"/>
              <a:t>}</a:t>
            </a:r>
          </a:p>
        </p:txBody>
      </p:sp>
    </p:spTree>
    <p:extLst>
      <p:ext uri="{BB962C8B-B14F-4D97-AF65-F5344CB8AC3E}">
        <p14:creationId xmlns:p14="http://schemas.microsoft.com/office/powerpoint/2010/main" val="124500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92</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4" name="Retângulo 13"/>
          <p:cNvSpPr/>
          <p:nvPr/>
        </p:nvSpPr>
        <p:spPr>
          <a:xfrm>
            <a:off x="1619672" y="1556792"/>
            <a:ext cx="5940661" cy="4247317"/>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pt-BR" b="1" dirty="0" err="1"/>
              <a:t>public</a:t>
            </a:r>
            <a:r>
              <a:rPr lang="pt-BR" b="1" dirty="0"/>
              <a:t> </a:t>
            </a:r>
            <a:r>
              <a:rPr lang="pt-BR" b="1" dirty="0" err="1"/>
              <a:t>class</a:t>
            </a:r>
            <a:r>
              <a:rPr lang="pt-BR" b="1" dirty="0"/>
              <a:t> </a:t>
            </a:r>
            <a:r>
              <a:rPr lang="pt-BR" b="1" dirty="0" err="1"/>
              <a:t>Executavel</a:t>
            </a:r>
            <a:r>
              <a:rPr lang="pt-BR" b="1" dirty="0"/>
              <a:t> {</a:t>
            </a:r>
          </a:p>
          <a:p>
            <a:pPr lvl="1"/>
            <a:r>
              <a:rPr lang="en-US" b="1" dirty="0"/>
              <a:t>public static void main(String[] </a:t>
            </a:r>
            <a:r>
              <a:rPr lang="en-US" b="1" dirty="0" err="1"/>
              <a:t>args</a:t>
            </a:r>
            <a:r>
              <a:rPr lang="en-US" b="1" dirty="0"/>
              <a:t>){</a:t>
            </a:r>
          </a:p>
          <a:p>
            <a:pPr lvl="1"/>
            <a:r>
              <a:rPr lang="pt-BR" dirty="0"/>
              <a:t>     </a:t>
            </a:r>
            <a:endParaRPr lang="pt-BR" dirty="0" smtClean="0"/>
          </a:p>
          <a:p>
            <a:pPr lvl="1"/>
            <a:r>
              <a:rPr lang="pt-BR" dirty="0"/>
              <a:t> </a:t>
            </a:r>
            <a:r>
              <a:rPr lang="pt-BR" dirty="0" smtClean="0"/>
              <a:t>    </a:t>
            </a:r>
            <a:r>
              <a:rPr lang="pt-BR" b="1" dirty="0" err="1" smtClean="0"/>
              <a:t>Map</a:t>
            </a:r>
            <a:r>
              <a:rPr lang="pt-BR" dirty="0" smtClean="0"/>
              <a:t> </a:t>
            </a:r>
            <a:r>
              <a:rPr lang="pt-BR" dirty="0" err="1"/>
              <a:t>mapaDePessoas</a:t>
            </a:r>
            <a:r>
              <a:rPr lang="pt-BR" dirty="0"/>
              <a:t> = </a:t>
            </a:r>
            <a:r>
              <a:rPr lang="pt-BR" b="1" dirty="0"/>
              <a:t>new </a:t>
            </a:r>
            <a:r>
              <a:rPr lang="pt-BR" b="1" dirty="0" err="1"/>
              <a:t>HashMap</a:t>
            </a:r>
            <a:r>
              <a:rPr lang="pt-BR" b="1" dirty="0"/>
              <a:t>();</a:t>
            </a:r>
          </a:p>
          <a:p>
            <a:pPr lvl="1"/>
            <a:r>
              <a:rPr lang="pt-BR" dirty="0"/>
              <a:t>     </a:t>
            </a:r>
            <a:r>
              <a:rPr lang="pt-BR" dirty="0" err="1"/>
              <a:t>mapaDePessoas.put</a:t>
            </a:r>
            <a:r>
              <a:rPr lang="pt-BR" dirty="0"/>
              <a:t>("PF", </a:t>
            </a:r>
            <a:r>
              <a:rPr lang="pt-BR" b="1" dirty="0"/>
              <a:t>new </a:t>
            </a:r>
            <a:r>
              <a:rPr lang="pt-BR" b="1" dirty="0" err="1"/>
              <a:t>PessoaFisica</a:t>
            </a:r>
            <a:r>
              <a:rPr lang="pt-BR" b="1" dirty="0"/>
              <a:t>());</a:t>
            </a:r>
          </a:p>
          <a:p>
            <a:pPr lvl="1"/>
            <a:r>
              <a:rPr lang="pt-BR" dirty="0"/>
              <a:t>     </a:t>
            </a:r>
            <a:r>
              <a:rPr lang="pt-BR" dirty="0" err="1"/>
              <a:t>mapaDePessoas.put</a:t>
            </a:r>
            <a:r>
              <a:rPr lang="pt-BR" dirty="0"/>
              <a:t>("PJ", </a:t>
            </a:r>
            <a:r>
              <a:rPr lang="pt-BR" b="1" dirty="0"/>
              <a:t>new </a:t>
            </a:r>
            <a:r>
              <a:rPr lang="pt-BR" b="1" dirty="0" err="1"/>
              <a:t>PessoaJuridica</a:t>
            </a:r>
            <a:r>
              <a:rPr lang="pt-BR" b="1" dirty="0" smtClean="0"/>
              <a:t>());</a:t>
            </a:r>
          </a:p>
          <a:p>
            <a:pPr lvl="1"/>
            <a:endParaRPr lang="pt-BR" dirty="0" smtClean="0"/>
          </a:p>
          <a:p>
            <a:pPr lvl="1"/>
            <a:r>
              <a:rPr lang="pt-BR" b="1" dirty="0"/>
              <a:t> </a:t>
            </a:r>
            <a:r>
              <a:rPr lang="pt-BR" b="1" dirty="0" smtClean="0"/>
              <a:t>    Pessoa </a:t>
            </a:r>
            <a:r>
              <a:rPr lang="pt-BR" b="1" dirty="0" err="1"/>
              <a:t>pessoa</a:t>
            </a:r>
            <a:r>
              <a:rPr lang="pt-BR" b="1" dirty="0"/>
              <a:t> = (Pessoa) </a:t>
            </a:r>
            <a:r>
              <a:rPr lang="pt-BR" b="1" dirty="0" err="1"/>
              <a:t>mapaDePessoas.get</a:t>
            </a:r>
            <a:r>
              <a:rPr lang="pt-BR" b="1" dirty="0"/>
              <a:t>("PF");</a:t>
            </a:r>
          </a:p>
          <a:p>
            <a:pPr lvl="1"/>
            <a:r>
              <a:rPr lang="pt-BR" b="1" dirty="0"/>
              <a:t>     </a:t>
            </a:r>
            <a:r>
              <a:rPr lang="pt-BR" b="1" dirty="0" err="1"/>
              <a:t>pessoa.imprime</a:t>
            </a:r>
            <a:r>
              <a:rPr lang="pt-BR" b="1" dirty="0" smtClean="0"/>
              <a:t>();</a:t>
            </a:r>
          </a:p>
          <a:p>
            <a:pPr lvl="1"/>
            <a:endParaRPr lang="pt-BR" b="1" dirty="0"/>
          </a:p>
          <a:p>
            <a:pPr lvl="1"/>
            <a:r>
              <a:rPr lang="pt-BR" b="1" dirty="0" smtClean="0"/>
              <a:t>     Pessoa pessoa2 </a:t>
            </a:r>
            <a:r>
              <a:rPr lang="pt-BR" b="1" dirty="0"/>
              <a:t>= (Pessoa) </a:t>
            </a:r>
            <a:r>
              <a:rPr lang="pt-BR" b="1" dirty="0" err="1"/>
              <a:t>mapaDePessoas.get</a:t>
            </a:r>
            <a:r>
              <a:rPr lang="pt-BR" b="1" dirty="0"/>
              <a:t>("</a:t>
            </a:r>
            <a:r>
              <a:rPr lang="pt-BR" b="1" dirty="0" smtClean="0"/>
              <a:t>PJ");</a:t>
            </a:r>
            <a:endParaRPr lang="pt-BR" b="1" dirty="0"/>
          </a:p>
          <a:p>
            <a:pPr lvl="1"/>
            <a:r>
              <a:rPr lang="pt-BR" b="1" dirty="0"/>
              <a:t>     </a:t>
            </a:r>
            <a:r>
              <a:rPr lang="pt-BR" b="1" dirty="0" smtClean="0"/>
              <a:t>pessoa2.imprime</a:t>
            </a:r>
            <a:r>
              <a:rPr lang="pt-BR" b="1" dirty="0"/>
              <a:t>();</a:t>
            </a:r>
          </a:p>
          <a:p>
            <a:pPr lvl="1"/>
            <a:endParaRPr lang="pt-BR" b="1" dirty="0"/>
          </a:p>
          <a:p>
            <a:pPr lvl="1"/>
            <a:r>
              <a:rPr lang="pt-BR" dirty="0"/>
              <a:t> </a:t>
            </a:r>
            <a:r>
              <a:rPr lang="pt-BR" dirty="0" smtClean="0"/>
              <a:t>}</a:t>
            </a:r>
            <a:endParaRPr lang="pt-BR" dirty="0"/>
          </a:p>
          <a:p>
            <a:r>
              <a:rPr lang="pt-BR" dirty="0"/>
              <a:t>}</a:t>
            </a:r>
          </a:p>
        </p:txBody>
      </p:sp>
    </p:spTree>
    <p:extLst>
      <p:ext uri="{BB962C8B-B14F-4D97-AF65-F5344CB8AC3E}">
        <p14:creationId xmlns:p14="http://schemas.microsoft.com/office/powerpoint/2010/main" val="23365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7020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Coleções - Mapas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93</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1" name="Retângulo 10"/>
          <p:cNvSpPr/>
          <p:nvPr/>
        </p:nvSpPr>
        <p:spPr>
          <a:xfrm>
            <a:off x="1405174" y="1412776"/>
            <a:ext cx="6299174" cy="258532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pt-BR" dirty="0" smtClean="0"/>
              <a:t>	E </a:t>
            </a:r>
            <a:r>
              <a:rPr lang="pt-BR" dirty="0"/>
              <a:t>se eu precisar de um novo tipo para Pessoa Jurídica optante pelo Simples - PJS? </a:t>
            </a:r>
            <a:endParaRPr lang="pt-BR" dirty="0" smtClean="0"/>
          </a:p>
          <a:p>
            <a:pPr algn="just"/>
            <a:r>
              <a:rPr lang="pt-BR" dirty="0"/>
              <a:t>	</a:t>
            </a:r>
            <a:r>
              <a:rPr lang="pt-BR" dirty="0" smtClean="0"/>
              <a:t>Aí </a:t>
            </a:r>
            <a:r>
              <a:rPr lang="pt-BR" dirty="0"/>
              <a:t>então eu vou criar esta nova classe PJS, com suas regras específicas, e adicionar uma entrada no Mapa</a:t>
            </a:r>
            <a:r>
              <a:rPr lang="pt-BR" dirty="0" smtClean="0"/>
              <a:t>:</a:t>
            </a:r>
          </a:p>
          <a:p>
            <a:pPr algn="ctr"/>
            <a:r>
              <a:rPr lang="pt-BR" dirty="0" smtClean="0"/>
              <a:t/>
            </a:r>
            <a:br>
              <a:rPr lang="pt-BR" dirty="0" smtClean="0"/>
            </a:br>
            <a:r>
              <a:rPr lang="pt-BR" b="1" dirty="0" err="1" smtClean="0"/>
              <a:t>mapaDePessoas.put</a:t>
            </a:r>
            <a:r>
              <a:rPr lang="pt-BR" b="1" dirty="0" smtClean="0"/>
              <a:t>("PJS", new PJS());</a:t>
            </a:r>
            <a:endParaRPr lang="pt-BR" dirty="0" smtClean="0"/>
          </a:p>
          <a:p>
            <a:pPr algn="just"/>
            <a:r>
              <a:rPr lang="pt-BR" dirty="0"/>
              <a:t/>
            </a:r>
            <a:br>
              <a:rPr lang="pt-BR" dirty="0"/>
            </a:br>
            <a:r>
              <a:rPr lang="pt-BR" dirty="0" smtClean="0"/>
              <a:t>	E </a:t>
            </a:r>
            <a:r>
              <a:rPr lang="pt-BR" dirty="0"/>
              <a:t>só! Nenhum outro ponto em todo o Projeto precisaria ser alterado!</a:t>
            </a:r>
          </a:p>
        </p:txBody>
      </p:sp>
      <p:sp>
        <p:nvSpPr>
          <p:cNvPr id="12" name="Retângulo 11"/>
          <p:cNvSpPr/>
          <p:nvPr/>
        </p:nvSpPr>
        <p:spPr>
          <a:xfrm>
            <a:off x="1943708" y="4208636"/>
            <a:ext cx="5256584" cy="147732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just"/>
            <a:r>
              <a:rPr lang="pt-BR" dirty="0" smtClean="0">
                <a:solidFill>
                  <a:schemeClr val="tx1"/>
                </a:solidFill>
              </a:rPr>
              <a:t>	O </a:t>
            </a:r>
            <a:r>
              <a:rPr lang="pt-BR" dirty="0">
                <a:solidFill>
                  <a:schemeClr val="tx1"/>
                </a:solidFill>
              </a:rPr>
              <a:t>exemplo aqui apresentado é uma implementação do </a:t>
            </a:r>
            <a:r>
              <a:rPr lang="pt-BR" dirty="0" err="1">
                <a:solidFill>
                  <a:schemeClr val="tx1"/>
                </a:solidFill>
              </a:rPr>
              <a:t>GoF</a:t>
            </a:r>
            <a:r>
              <a:rPr lang="pt-BR" dirty="0">
                <a:solidFill>
                  <a:schemeClr val="tx1"/>
                </a:solidFill>
              </a:rPr>
              <a:t> </a:t>
            </a:r>
            <a:r>
              <a:rPr lang="pt-BR" dirty="0" err="1" smtClean="0">
                <a:solidFill>
                  <a:schemeClr val="tx1"/>
                </a:solidFill>
              </a:rPr>
              <a:t>Pattern</a:t>
            </a:r>
            <a:r>
              <a:rPr lang="pt-BR" dirty="0" smtClean="0">
                <a:solidFill>
                  <a:schemeClr val="tx1"/>
                </a:solidFill>
              </a:rPr>
              <a:t> </a:t>
            </a:r>
            <a:r>
              <a:rPr lang="pt-BR" b="1" dirty="0" err="1" smtClean="0">
                <a:solidFill>
                  <a:schemeClr val="tx1"/>
                </a:solidFill>
              </a:rPr>
              <a:t>Strategy</a:t>
            </a:r>
            <a:r>
              <a:rPr lang="pt-BR" dirty="0">
                <a:solidFill>
                  <a:schemeClr val="tx1"/>
                </a:solidFill>
              </a:rPr>
              <a:t>. </a:t>
            </a:r>
            <a:endParaRPr lang="pt-BR" dirty="0" smtClean="0">
              <a:solidFill>
                <a:schemeClr val="tx1"/>
              </a:solidFill>
            </a:endParaRPr>
          </a:p>
          <a:p>
            <a:pPr algn="just"/>
            <a:r>
              <a:rPr lang="pt-BR" dirty="0">
                <a:solidFill>
                  <a:schemeClr val="tx1"/>
                </a:solidFill>
              </a:rPr>
              <a:t>	</a:t>
            </a:r>
            <a:r>
              <a:rPr lang="pt-BR" dirty="0" smtClean="0">
                <a:solidFill>
                  <a:schemeClr val="tx1"/>
                </a:solidFill>
              </a:rPr>
              <a:t>As </a:t>
            </a:r>
            <a:r>
              <a:rPr lang="pt-BR" dirty="0">
                <a:solidFill>
                  <a:schemeClr val="tx1"/>
                </a:solidFill>
              </a:rPr>
              <a:t>classes </a:t>
            </a:r>
            <a:r>
              <a:rPr lang="pt-BR" dirty="0" err="1" smtClean="0">
                <a:solidFill>
                  <a:schemeClr val="tx1"/>
                </a:solidFill>
              </a:rPr>
              <a:t>PessoaFisica</a:t>
            </a:r>
            <a:r>
              <a:rPr lang="pt-BR" dirty="0" smtClean="0">
                <a:solidFill>
                  <a:schemeClr val="tx1"/>
                </a:solidFill>
              </a:rPr>
              <a:t> </a:t>
            </a:r>
            <a:r>
              <a:rPr lang="pt-BR" dirty="0">
                <a:solidFill>
                  <a:schemeClr val="tx1"/>
                </a:solidFill>
              </a:rPr>
              <a:t>e </a:t>
            </a:r>
            <a:r>
              <a:rPr lang="pt-BR" dirty="0" err="1" smtClean="0">
                <a:solidFill>
                  <a:schemeClr val="tx1"/>
                </a:solidFill>
              </a:rPr>
              <a:t>PessoaJuridica</a:t>
            </a:r>
            <a:r>
              <a:rPr lang="pt-BR" dirty="0" smtClean="0">
                <a:solidFill>
                  <a:schemeClr val="tx1"/>
                </a:solidFill>
              </a:rPr>
              <a:t> </a:t>
            </a:r>
            <a:r>
              <a:rPr lang="pt-BR" dirty="0">
                <a:solidFill>
                  <a:schemeClr val="tx1"/>
                </a:solidFill>
              </a:rPr>
              <a:t>podem ser entendidas como estratégias que encapsulam seus algoritmos. </a:t>
            </a:r>
          </a:p>
        </p:txBody>
      </p:sp>
    </p:spTree>
    <p:extLst>
      <p:ext uri="{BB962C8B-B14F-4D97-AF65-F5344CB8AC3E}">
        <p14:creationId xmlns:p14="http://schemas.microsoft.com/office/powerpoint/2010/main" val="5818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84" t="66136" r="18884" b="4714"/>
          <a:stretch/>
        </p:blipFill>
        <p:spPr bwMode="auto">
          <a:xfrm>
            <a:off x="2699792" y="4528657"/>
            <a:ext cx="4034647" cy="1492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ucas\Desktop\brown_flowers.png"/>
          <p:cNvPicPr>
            <a:picLocks noChangeAspect="1" noChangeArrowheads="1"/>
          </p:cNvPicPr>
          <p:nvPr/>
        </p:nvPicPr>
        <p:blipFill rotWithShape="1">
          <a:blip r:embed="rId3">
            <a:extLst>
              <a:ext uri="{28A0092B-C50C-407E-A947-70E740481C1C}">
                <a14:useLocalDpi xmlns:a14="http://schemas.microsoft.com/office/drawing/2010/main" val="0"/>
              </a:ext>
            </a:extLst>
          </a:blip>
          <a:srcRect l="19424" t="2502" r="18344" b="57067"/>
          <a:stretch/>
        </p:blipFill>
        <p:spPr bwMode="auto">
          <a:xfrm>
            <a:off x="2627784" y="291916"/>
            <a:ext cx="4034647" cy="20702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389436" y="2362200"/>
            <a:ext cx="8363937" cy="2212848"/>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 name="Title 2"/>
          <p:cNvSpPr>
            <a:spLocks noGrp="1"/>
          </p:cNvSpPr>
          <p:nvPr>
            <p:ph type="ctrTitle"/>
          </p:nvPr>
        </p:nvSpPr>
        <p:spPr/>
        <p:txBody>
          <a:bodyPr/>
          <a:lstStyle/>
          <a:p>
            <a:r>
              <a:rPr lang="pt-BR" sz="6000" dirty="0" smtClean="0"/>
              <a:t>Exceções</a:t>
            </a:r>
            <a:endParaRPr lang="en-US" sz="6000" dirty="0"/>
          </a:p>
        </p:txBody>
      </p:sp>
      <p:pic>
        <p:nvPicPr>
          <p:cNvPr id="8" name="Imagem 7" descr="C:\Users\Renato\Desktop\logo_res.jpg"/>
          <p:cNvPicPr/>
          <p:nvPr/>
        </p:nvPicPr>
        <p:blipFill>
          <a:blip r:embed="rId4" cstate="print">
            <a:extLst>
              <a:ext uri="{BEBA8EAE-BF5A-486C-A8C5-ECC9F3942E4B}">
                <a14:imgProps xmlns:a14="http://schemas.microsoft.com/office/drawing/2010/main">
                  <a14:imgLayer r:embed="rId5">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sp>
        <p:nvSpPr>
          <p:cNvPr id="4" name="Subtítulo 3"/>
          <p:cNvSpPr>
            <a:spLocks noGrp="1"/>
          </p:cNvSpPr>
          <p:nvPr>
            <p:ph type="subTitle" idx="1"/>
          </p:nvPr>
        </p:nvSpPr>
        <p:spPr>
          <a:xfrm>
            <a:off x="539551" y="6011996"/>
            <a:ext cx="6194887" cy="738664"/>
          </a:xfrm>
        </p:spPr>
        <p:txBody>
          <a:bodyPr/>
          <a:lstStyle/>
          <a:p>
            <a:r>
              <a:rPr lang="pt-BR" sz="2400" b="0" dirty="0" smtClean="0">
                <a:solidFill>
                  <a:schemeClr val="bg1">
                    <a:lumMod val="50000"/>
                  </a:schemeClr>
                </a:solidFill>
                <a:latin typeface="Georgia" pitchFamily="18" charset="0"/>
              </a:rPr>
              <a:t>Aprendendo o conceito de erros e exceções, tratamento de exceções e criando exceções próprias</a:t>
            </a:r>
            <a:endParaRPr lang="pt-BR" sz="2400" b="0" dirty="0">
              <a:solidFill>
                <a:schemeClr val="bg1">
                  <a:lumMod val="50000"/>
                </a:schemeClr>
              </a:solidFill>
              <a:latin typeface="Georgia" pitchFamily="18" charset="0"/>
            </a:endParaRPr>
          </a:p>
        </p:txBody>
      </p:sp>
    </p:spTree>
    <p:extLst>
      <p:ext uri="{BB962C8B-B14F-4D97-AF65-F5344CB8AC3E}">
        <p14:creationId xmlns:p14="http://schemas.microsoft.com/office/powerpoint/2010/main" val="2827799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05439"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Teoria</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95</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0" name="Retângulo 9"/>
          <p:cNvSpPr/>
          <p:nvPr/>
        </p:nvSpPr>
        <p:spPr>
          <a:xfrm>
            <a:off x="432047" y="1052736"/>
            <a:ext cx="4572000" cy="1200329"/>
          </a:xfrm>
          <a:prstGeom prst="rect">
            <a:avLst/>
          </a:prstGeom>
        </p:spPr>
        <p:txBody>
          <a:bodyPr>
            <a:spAutoFit/>
          </a:bodyPr>
          <a:lstStyle/>
          <a:p>
            <a:pPr algn="just"/>
            <a:r>
              <a:rPr lang="pt-BR" dirty="0" smtClean="0"/>
              <a:t>	Uma </a:t>
            </a:r>
            <a:r>
              <a:rPr lang="pt-BR" dirty="0"/>
              <a:t>exceção e uma indicação de um problema que ocorre durante a execução de um programa. O nome ‘exceção’ dá a entender que o problema ocorre raramente. </a:t>
            </a:r>
          </a:p>
        </p:txBody>
      </p:sp>
      <p:sp>
        <p:nvSpPr>
          <p:cNvPr id="13" name="Retângulo 12"/>
          <p:cNvSpPr/>
          <p:nvPr/>
        </p:nvSpPr>
        <p:spPr>
          <a:xfrm>
            <a:off x="4391979" y="1844824"/>
            <a:ext cx="4572000" cy="1477328"/>
          </a:xfrm>
          <a:prstGeom prst="rect">
            <a:avLst/>
          </a:prstGeom>
        </p:spPr>
        <p:txBody>
          <a:bodyPr>
            <a:spAutoFit/>
          </a:bodyPr>
          <a:lstStyle/>
          <a:p>
            <a:pPr algn="just"/>
            <a:r>
              <a:rPr lang="pt-BR" dirty="0" smtClean="0"/>
              <a:t>	O </a:t>
            </a:r>
            <a:r>
              <a:rPr lang="pt-BR" dirty="0"/>
              <a:t>tratamento de exceção permitem que os programas fiquem robustos e tolerantes a falhas, isto é, programas que sejam capazes de lidar com possíveis problemas e continuar executando. </a:t>
            </a:r>
          </a:p>
        </p:txBody>
      </p:sp>
      <p:pic>
        <p:nvPicPr>
          <p:cNvPr id="14" name="Imagem 13" descr="hierarquia.png"/>
          <p:cNvPicPr/>
          <p:nvPr/>
        </p:nvPicPr>
        <p:blipFill>
          <a:blip r:embed="rId5">
            <a:extLst>
              <a:ext uri="{28A0092B-C50C-407E-A947-70E740481C1C}">
                <a14:useLocalDpi xmlns:a14="http://schemas.microsoft.com/office/drawing/2010/main" val="0"/>
              </a:ext>
            </a:extLst>
          </a:blip>
          <a:srcRect/>
          <a:stretch>
            <a:fillRect/>
          </a:stretch>
        </p:blipFill>
        <p:spPr bwMode="auto">
          <a:xfrm>
            <a:off x="2267744" y="3399589"/>
            <a:ext cx="4536504" cy="2736304"/>
          </a:xfrm>
          <a:prstGeom prst="rect">
            <a:avLst/>
          </a:prstGeom>
          <a:noFill/>
          <a:ln>
            <a:noFill/>
          </a:ln>
        </p:spPr>
      </p:pic>
    </p:spTree>
    <p:extLst>
      <p:ext uri="{BB962C8B-B14F-4D97-AF65-F5344CB8AC3E}">
        <p14:creationId xmlns:p14="http://schemas.microsoft.com/office/powerpoint/2010/main" val="262634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18361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Erros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96</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pic>
        <p:nvPicPr>
          <p:cNvPr id="11" name="Imagem 10" descr="hierarquia.png"/>
          <p:cNvPicPr/>
          <p:nvPr/>
        </p:nvPicPr>
        <p:blipFill>
          <a:blip r:embed="rId5">
            <a:extLst>
              <a:ext uri="{28A0092B-C50C-407E-A947-70E740481C1C}">
                <a14:useLocalDpi xmlns:a14="http://schemas.microsoft.com/office/drawing/2010/main" val="0"/>
              </a:ext>
            </a:extLst>
          </a:blip>
          <a:srcRect/>
          <a:stretch>
            <a:fillRect/>
          </a:stretch>
        </p:blipFill>
        <p:spPr bwMode="auto">
          <a:xfrm>
            <a:off x="2123727" y="1340768"/>
            <a:ext cx="4536504" cy="2736304"/>
          </a:xfrm>
          <a:prstGeom prst="rect">
            <a:avLst/>
          </a:prstGeom>
          <a:noFill/>
          <a:ln>
            <a:noFill/>
          </a:ln>
        </p:spPr>
      </p:pic>
      <p:sp>
        <p:nvSpPr>
          <p:cNvPr id="12" name="Rectangle 2"/>
          <p:cNvSpPr>
            <a:spLocks noChangeArrowheads="1"/>
          </p:cNvSpPr>
          <p:nvPr/>
        </p:nvSpPr>
        <p:spPr bwMode="auto">
          <a:xfrm>
            <a:off x="1405174" y="4359587"/>
            <a:ext cx="6299174"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539750" algn="just" defTabSz="914400" rtl="0" eaLnBrk="1" fontAlgn="base" latinLnBrk="0" hangingPunct="1">
              <a:lnSpc>
                <a:spcPct val="100000"/>
              </a:lnSpc>
              <a:spcBef>
                <a:spcPct val="0"/>
              </a:spcBef>
              <a:spcAft>
                <a:spcPct val="0"/>
              </a:spcAft>
              <a:buClrTx/>
              <a:buSzTx/>
              <a:buFontTx/>
              <a:buNone/>
              <a:tabLst/>
            </a:pPr>
            <a:r>
              <a:rPr kumimoji="0" lang="pt-BR"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Erros </a:t>
            </a:r>
            <a:r>
              <a:rPr kumimoji="0" lang="pt-BR"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são exceções tão graves que a aplicação não tem o que fazer. São erros todas as classes que descendem diretamente de </a:t>
            </a:r>
            <a:r>
              <a:rPr kumimoji="0" lang="pt-BR" b="0" i="0" u="none" strike="noStrike" cap="none" normalizeH="0" baseline="0" dirty="0" err="1" smtClean="0">
                <a:ln>
                  <a:noFill/>
                </a:ln>
                <a:solidFill>
                  <a:srgbClr val="000000"/>
                </a:solidFill>
                <a:effectLst/>
                <a:latin typeface="Calibri" pitchFamily="34" charset="0"/>
                <a:ea typeface="Times New Roman" pitchFamily="18" charset="0"/>
                <a:cs typeface="Calibri" pitchFamily="34" charset="0"/>
              </a:rPr>
              <a:t>Error</a:t>
            </a:r>
            <a:r>
              <a:rPr kumimoji="0" lang="pt-BR"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a:t>
            </a:r>
            <a:endPar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endParaRPr>
          </a:p>
          <a:p>
            <a:pPr marL="0" marR="0" lvl="0" indent="539750" algn="just" defTabSz="914400" rtl="0" eaLnBrk="0" fontAlgn="base" latinLnBrk="0" hangingPunct="0">
              <a:lnSpc>
                <a:spcPct val="100000"/>
              </a:lnSpc>
              <a:spcBef>
                <a:spcPct val="0"/>
              </a:spcBef>
              <a:spcAft>
                <a:spcPct val="0"/>
              </a:spcAft>
              <a:buClrTx/>
              <a:buSzTx/>
              <a:buFontTx/>
              <a:buNone/>
              <a:tabLst/>
            </a:pPr>
            <a:r>
              <a:rPr kumimoji="0" lang="pt-BR" b="0" i="0" u="none" strike="noStrike" cap="none" normalizeH="0" baseline="0" dirty="0" smtClean="0">
                <a:ln>
                  <a:noFill/>
                </a:ln>
                <a:solidFill>
                  <a:srgbClr val="000000"/>
                </a:solidFill>
                <a:effectLst/>
                <a:latin typeface="Calibri" pitchFamily="34" charset="0"/>
                <a:ea typeface="MS Mincho" pitchFamily="49" charset="-128"/>
                <a:cs typeface="Calibri" pitchFamily="34" charset="0"/>
              </a:rPr>
              <a:t>Erros indicam que alguma coisa está realmente muito errada na construção do código ou no ambiente de execução. </a:t>
            </a:r>
            <a:endParaRPr kumimoji="0" lang="pt-BR"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tângulo 14"/>
          <p:cNvSpPr/>
          <p:nvPr/>
        </p:nvSpPr>
        <p:spPr>
          <a:xfrm>
            <a:off x="1979712" y="3429000"/>
            <a:ext cx="1656184"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225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2321341"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Falhas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97</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pic>
        <p:nvPicPr>
          <p:cNvPr id="13" name="Imagem 12" descr="hierarquia.png"/>
          <p:cNvPicPr/>
          <p:nvPr/>
        </p:nvPicPr>
        <p:blipFill>
          <a:blip r:embed="rId5">
            <a:extLst>
              <a:ext uri="{28A0092B-C50C-407E-A947-70E740481C1C}">
                <a14:useLocalDpi xmlns:a14="http://schemas.microsoft.com/office/drawing/2010/main" val="0"/>
              </a:ext>
            </a:extLst>
          </a:blip>
          <a:srcRect/>
          <a:stretch>
            <a:fillRect/>
          </a:stretch>
        </p:blipFill>
        <p:spPr bwMode="auto">
          <a:xfrm>
            <a:off x="2123727" y="1412776"/>
            <a:ext cx="4536504" cy="2736304"/>
          </a:xfrm>
          <a:prstGeom prst="rect">
            <a:avLst/>
          </a:prstGeom>
          <a:noFill/>
          <a:ln>
            <a:noFill/>
          </a:ln>
        </p:spPr>
      </p:pic>
      <p:sp>
        <p:nvSpPr>
          <p:cNvPr id="14" name="Rectangle 2"/>
          <p:cNvSpPr>
            <a:spLocks noChangeArrowheads="1"/>
          </p:cNvSpPr>
          <p:nvPr/>
        </p:nvSpPr>
        <p:spPr bwMode="auto">
          <a:xfrm>
            <a:off x="177734" y="4293096"/>
            <a:ext cx="8786754"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algn="just"/>
            <a:r>
              <a:rPr lang="pt-BR" dirty="0" smtClean="0"/>
              <a:t>	</a:t>
            </a:r>
            <a:r>
              <a:rPr lang="pt-BR" b="1" dirty="0" smtClean="0"/>
              <a:t>Falhas</a:t>
            </a:r>
            <a:r>
              <a:rPr lang="pt-BR" dirty="0" smtClean="0"/>
              <a:t> </a:t>
            </a:r>
            <a:r>
              <a:rPr lang="pt-BR" dirty="0"/>
              <a:t>são exceções que a aplicação causa e pode tratar. Digo pode tratar porque não é obrigada a fazê-lo. São falhas todas as classes que descendem diretamente </a:t>
            </a:r>
            <a:r>
              <a:rPr lang="pt-BR" dirty="0" smtClean="0"/>
              <a:t>de </a:t>
            </a:r>
            <a:r>
              <a:rPr lang="pt-BR" b="1" dirty="0" err="1" smtClean="0"/>
              <a:t>RuntimeException</a:t>
            </a:r>
            <a:r>
              <a:rPr lang="pt-BR" dirty="0"/>
              <a:t>.</a:t>
            </a:r>
          </a:p>
          <a:p>
            <a:pPr algn="just"/>
            <a:r>
              <a:rPr lang="pt-BR" dirty="0" smtClean="0"/>
              <a:t>	Se </a:t>
            </a:r>
            <a:r>
              <a:rPr lang="pt-BR" dirty="0"/>
              <a:t>a aplicação nunca apanhar este tipo de exceção, tudo bem, a JVM irá capturá-la. Mas provavelmente a sua aplicação não mais funcionará corretamente. Exemplos de falhas são </a:t>
            </a:r>
            <a:r>
              <a:rPr lang="pt-BR" b="1" dirty="0" err="1"/>
              <a:t>IllegalArgumentException</a:t>
            </a:r>
            <a:r>
              <a:rPr lang="pt-BR" dirty="0"/>
              <a:t> e </a:t>
            </a:r>
            <a:r>
              <a:rPr lang="pt-BR" b="1" dirty="0" err="1"/>
              <a:t>NullPointer-Exception</a:t>
            </a:r>
            <a:r>
              <a:rPr lang="pt-BR" dirty="0"/>
              <a:t>. </a:t>
            </a:r>
          </a:p>
        </p:txBody>
      </p:sp>
      <p:sp>
        <p:nvSpPr>
          <p:cNvPr id="16" name="Retângulo 15"/>
          <p:cNvSpPr/>
          <p:nvPr/>
        </p:nvSpPr>
        <p:spPr>
          <a:xfrm>
            <a:off x="4716016" y="3501008"/>
            <a:ext cx="216024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6706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4802533"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Exceções de Contingência</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98</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pic>
        <p:nvPicPr>
          <p:cNvPr id="11" name="Imagem 10" descr="hierarquia.png"/>
          <p:cNvPicPr/>
          <p:nvPr/>
        </p:nvPicPr>
        <p:blipFill>
          <a:blip r:embed="rId5">
            <a:extLst>
              <a:ext uri="{28A0092B-C50C-407E-A947-70E740481C1C}">
                <a14:useLocalDpi xmlns:a14="http://schemas.microsoft.com/office/drawing/2010/main" val="0"/>
              </a:ext>
            </a:extLst>
          </a:blip>
          <a:srcRect/>
          <a:stretch>
            <a:fillRect/>
          </a:stretch>
        </p:blipFill>
        <p:spPr bwMode="auto">
          <a:xfrm>
            <a:off x="2123727" y="1628800"/>
            <a:ext cx="4536504" cy="2736304"/>
          </a:xfrm>
          <a:prstGeom prst="rect">
            <a:avLst/>
          </a:prstGeom>
          <a:noFill/>
          <a:ln>
            <a:noFill/>
          </a:ln>
        </p:spPr>
      </p:pic>
      <p:sp>
        <p:nvSpPr>
          <p:cNvPr id="12" name="Rectangle 2"/>
          <p:cNvSpPr>
            <a:spLocks noChangeArrowheads="1"/>
          </p:cNvSpPr>
          <p:nvPr/>
        </p:nvSpPr>
        <p:spPr bwMode="auto">
          <a:xfrm>
            <a:off x="1405174" y="4647620"/>
            <a:ext cx="6299174"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algn="just"/>
            <a:r>
              <a:rPr lang="pt-BR" dirty="0" smtClean="0"/>
              <a:t>	</a:t>
            </a:r>
            <a:r>
              <a:rPr lang="pt-BR" b="1" dirty="0"/>
              <a:t>Exceções de Contingência </a:t>
            </a:r>
            <a:r>
              <a:rPr lang="pt-BR" dirty="0"/>
              <a:t>são aquelas que a aplicação pode causar ou não, mas que tem que tratar explicitamente. Exceções de Contingência são todas aquelas que descendem diretamente de </a:t>
            </a:r>
            <a:r>
              <a:rPr lang="pt-BR" b="1" dirty="0" err="1"/>
              <a:t>Exception</a:t>
            </a:r>
            <a:r>
              <a:rPr lang="pt-BR" dirty="0"/>
              <a:t> exceto as que descendem de </a:t>
            </a:r>
            <a:r>
              <a:rPr lang="pt-BR" dirty="0" err="1"/>
              <a:t>RuntimeException</a:t>
            </a:r>
            <a:r>
              <a:rPr lang="pt-BR" dirty="0"/>
              <a:t>.</a:t>
            </a:r>
          </a:p>
        </p:txBody>
      </p:sp>
      <p:sp>
        <p:nvSpPr>
          <p:cNvPr id="15" name="Retângulo 14"/>
          <p:cNvSpPr/>
          <p:nvPr/>
        </p:nvSpPr>
        <p:spPr>
          <a:xfrm>
            <a:off x="4716016" y="2780928"/>
            <a:ext cx="2160240"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910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8520" y="6264696"/>
            <a:ext cx="9361040" cy="620688"/>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a:p>
        </p:txBody>
      </p:sp>
      <p:pic>
        <p:nvPicPr>
          <p:cNvPr id="5" name="Imagem 4" descr="C:\Users\Renato\Desktop\logo_res.jpg"/>
          <p:cNvPicPr/>
          <p:nvPr/>
        </p:nvPicPr>
        <p:blipFill>
          <a:blip r:embed="rId3" cstate="print">
            <a:extLst>
              <a:ext uri="{BEBA8EAE-BF5A-486C-A8C5-ECC9F3942E4B}">
                <a14:imgProps xmlns:a14="http://schemas.microsoft.com/office/drawing/2010/main">
                  <a14:imgLayer r:embed="rId4">
                    <a14:imgEffect>
                      <a14:backgroundRemoval t="0" b="100000" l="0" r="100000">
                        <a14:foregroundMark x1="79531" y1="43413" x2="79531" y2="43413"/>
                        <a14:foregroundMark x1="84844" y1="8383" x2="84844" y2="8383"/>
                        <a14:foregroundMark x1="95938" y1="31737" x2="95938" y2="31737"/>
                        <a14:foregroundMark x1="93125" y1="47605" x2="93125" y2="47605"/>
                        <a14:foregroundMark x1="72969" y1="14970" x2="72969" y2="14970"/>
                        <a14:foregroundMark x1="81250" y1="26347" x2="81250" y2="26347"/>
                        <a14:foregroundMark x1="90313" y1="30240" x2="90313" y2="30240"/>
                        <a14:foregroundMark x1="66875" y1="46108" x2="66875" y2="46108"/>
                        <a14:foregroundMark x1="87031" y1="46707" x2="87031" y2="46707"/>
                        <a14:foregroundMark x1="81563" y1="80539" x2="81563" y2="80539"/>
                        <a14:foregroundMark x1="69844" y1="68862" x2="69844" y2="68862"/>
                        <a14:foregroundMark x1="69844" y1="56886" x2="69844" y2="56886"/>
                        <a14:foregroundMark x1="64375" y1="72156" x2="64375" y2="72156"/>
                        <a14:foregroundMark x1="50000" y1="65269" x2="50000" y2="65269"/>
                        <a14:foregroundMark x1="50313" y1="58683" x2="50313" y2="58683"/>
                        <a14:foregroundMark x1="43125" y1="83234" x2="43125" y2="83234"/>
                        <a14:foregroundMark x1="25156" y1="68862" x2="25156" y2="68862"/>
                        <a14:foregroundMark x1="15937" y1="67365" x2="15937" y2="67365"/>
                        <a14:foregroundMark x1="7969" y1="65868" x2="7969" y2="65868"/>
                        <a14:foregroundMark x1="2656" y1="68862" x2="2656" y2="68862"/>
                        <a14:foregroundMark x1="2969" y1="52096" x2="2969" y2="52096"/>
                      </a14:backgroundRemoval>
                    </a14:imgEffect>
                  </a14:imgLayer>
                </a14:imgProps>
              </a:ext>
            </a:extLst>
          </a:blip>
          <a:srcRect/>
          <a:stretch>
            <a:fillRect/>
          </a:stretch>
        </p:blipFill>
        <p:spPr bwMode="auto">
          <a:xfrm>
            <a:off x="7884368" y="116632"/>
            <a:ext cx="1070728" cy="608982"/>
          </a:xfrm>
          <a:prstGeom prst="rect">
            <a:avLst/>
          </a:prstGeom>
          <a:noFill/>
          <a:ln w="9525">
            <a:noFill/>
            <a:miter lim="800000"/>
            <a:headEnd/>
            <a:tailEnd/>
          </a:ln>
        </p:spPr>
      </p:pic>
      <p:cxnSp>
        <p:nvCxnSpPr>
          <p:cNvPr id="6" name="Conector reto 5"/>
          <p:cNvCxnSpPr/>
          <p:nvPr/>
        </p:nvCxnSpPr>
        <p:spPr>
          <a:xfrm>
            <a:off x="1439652" y="908720"/>
            <a:ext cx="6264696" cy="0"/>
          </a:xfrm>
          <a:prstGeom prst="line">
            <a:avLst/>
          </a:prstGeom>
          <a:ln>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sp>
        <p:nvSpPr>
          <p:cNvPr id="7" name="CaixaDeTexto 6"/>
          <p:cNvSpPr txBox="1"/>
          <p:nvPr/>
        </p:nvSpPr>
        <p:spPr>
          <a:xfrm>
            <a:off x="1405174" y="404663"/>
            <a:ext cx="3902287" cy="461665"/>
          </a:xfrm>
          <a:prstGeom prst="rect">
            <a:avLst/>
          </a:prstGeom>
          <a:noFill/>
        </p:spPr>
        <p:txBody>
          <a:bodyPr wrap="none" rtlCol="0">
            <a:spAutoFit/>
          </a:bodyPr>
          <a:lstStyle/>
          <a:p>
            <a:r>
              <a:rPr lang="pt-BR" sz="2400" dirty="0" smtClean="0">
                <a:effectLst>
                  <a:outerShdw blurRad="50800" dist="38100" dir="2700000" algn="tl" rotWithShape="0">
                    <a:prstClr val="black">
                      <a:alpha val="40000"/>
                    </a:prstClr>
                  </a:outerShdw>
                </a:effectLst>
              </a:rPr>
              <a:t>Exceções – Tratando Exceções</a:t>
            </a:r>
          </a:p>
        </p:txBody>
      </p:sp>
      <p:sp>
        <p:nvSpPr>
          <p:cNvPr id="2" name="Espaço Reservado para Número de Slide 1"/>
          <p:cNvSpPr>
            <a:spLocks noGrp="1"/>
          </p:cNvSpPr>
          <p:nvPr>
            <p:ph type="sldNum" sz="quarter" idx="12"/>
          </p:nvPr>
        </p:nvSpPr>
        <p:spPr/>
        <p:txBody>
          <a:bodyPr/>
          <a:lstStyle/>
          <a:p>
            <a:fld id="{D957C912-26D7-4E98-9CF3-5E4B8600EDFC}" type="slidenum">
              <a:rPr lang="pt-BR" smtClean="0"/>
              <a:t>99</a:t>
            </a:fld>
            <a:endParaRPr lang="pt-BR"/>
          </a:p>
        </p:txBody>
      </p:sp>
      <p:sp>
        <p:nvSpPr>
          <p:cNvPr id="3" name="Espaço Reservado para Rodapé 2"/>
          <p:cNvSpPr>
            <a:spLocks noGrp="1"/>
          </p:cNvSpPr>
          <p:nvPr>
            <p:ph type="ftr" sz="quarter" idx="11"/>
          </p:nvPr>
        </p:nvSpPr>
        <p:spPr/>
        <p:txBody>
          <a:bodyPr/>
          <a:lstStyle/>
          <a:p>
            <a:r>
              <a:rPr lang="pt-BR" smtClean="0"/>
              <a:t>Java Orientação a Objetos</a:t>
            </a:r>
            <a:endParaRPr lang="pt-BR"/>
          </a:p>
        </p:txBody>
      </p:sp>
      <p:sp>
        <p:nvSpPr>
          <p:cNvPr id="13" name="Retângulo 12"/>
          <p:cNvSpPr/>
          <p:nvPr/>
        </p:nvSpPr>
        <p:spPr>
          <a:xfrm>
            <a:off x="2286000" y="2420888"/>
            <a:ext cx="4572000" cy="2308324"/>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r>
              <a:rPr lang="pt-BR" dirty="0" smtClean="0"/>
              <a:t>String</a:t>
            </a:r>
            <a:r>
              <a:rPr lang="pt-BR" dirty="0"/>
              <a:t>[] teste = </a:t>
            </a:r>
            <a:r>
              <a:rPr lang="pt-BR" b="1" dirty="0"/>
              <a:t>new String[-5];</a:t>
            </a:r>
          </a:p>
          <a:p>
            <a:endParaRPr lang="pt-BR" dirty="0"/>
          </a:p>
          <a:p>
            <a:r>
              <a:rPr lang="pt-BR" dirty="0"/>
              <a:t>teste[5]="";</a:t>
            </a:r>
          </a:p>
          <a:p>
            <a:endParaRPr lang="pt-BR" dirty="0"/>
          </a:p>
          <a:p>
            <a:r>
              <a:rPr lang="pt-BR" dirty="0"/>
              <a:t>String s = </a:t>
            </a:r>
            <a:r>
              <a:rPr lang="pt-BR" b="1" dirty="0" err="1"/>
              <a:t>null</a:t>
            </a:r>
            <a:r>
              <a:rPr lang="pt-BR" b="1" dirty="0"/>
              <a:t>;</a:t>
            </a:r>
          </a:p>
          <a:p>
            <a:r>
              <a:rPr lang="pt-BR" dirty="0" err="1"/>
              <a:t>s.toString</a:t>
            </a:r>
            <a:r>
              <a:rPr lang="pt-BR" dirty="0"/>
              <a:t>();</a:t>
            </a:r>
          </a:p>
          <a:p>
            <a:endParaRPr lang="pt-BR" dirty="0"/>
          </a:p>
          <a:p>
            <a:r>
              <a:rPr lang="pt-BR" b="1" dirty="0" err="1" smtClean="0"/>
              <a:t>int</a:t>
            </a:r>
            <a:r>
              <a:rPr lang="pt-BR" b="1" dirty="0" smtClean="0"/>
              <a:t> </a:t>
            </a:r>
            <a:r>
              <a:rPr lang="pt-BR" b="1" dirty="0"/>
              <a:t>i = </a:t>
            </a:r>
            <a:r>
              <a:rPr lang="pt-BR" b="1" dirty="0" err="1"/>
              <a:t>Integer.</a:t>
            </a:r>
            <a:r>
              <a:rPr lang="pt-BR" b="1" i="1" dirty="0" err="1"/>
              <a:t>parseInt</a:t>
            </a:r>
            <a:r>
              <a:rPr lang="pt-BR" b="1" i="1" dirty="0"/>
              <a:t>("oi");</a:t>
            </a:r>
            <a:endParaRPr lang="pt-BR" dirty="0"/>
          </a:p>
        </p:txBody>
      </p:sp>
    </p:spTree>
    <p:extLst>
      <p:ext uri="{BB962C8B-B14F-4D97-AF65-F5344CB8AC3E}">
        <p14:creationId xmlns:p14="http://schemas.microsoft.com/office/powerpoint/2010/main" val="393431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Tema do Office">
  <a:themeElements>
    <a:clrScheme name="Personalizada 3">
      <a:dk1>
        <a:sysClr val="windowText" lastClr="000000"/>
      </a:dk1>
      <a:lt1>
        <a:sysClr val="window" lastClr="FFFFFF"/>
      </a:lt1>
      <a:dk2>
        <a:srgbClr val="000000"/>
      </a:dk2>
      <a:lt2>
        <a:srgbClr val="F8F8F8"/>
      </a:lt2>
      <a:accent1>
        <a:srgbClr val="FF4519"/>
      </a:accent1>
      <a:accent2>
        <a:srgbClr val="FF6600"/>
      </a:accent2>
      <a:accent3>
        <a:srgbClr val="FF9933"/>
      </a:accent3>
      <a:accent4>
        <a:srgbClr val="006600"/>
      </a:accent4>
      <a:accent5>
        <a:srgbClr val="5F5F5F"/>
      </a:accent5>
      <a:accent6>
        <a:srgbClr val="0070C0"/>
      </a:accent6>
      <a:hlink>
        <a:srgbClr val="5F5F5F"/>
      </a:hlink>
      <a:folHlink>
        <a:srgbClr val="919191"/>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8654</TotalTime>
  <Words>6574</Words>
  <Application>Microsoft Office PowerPoint</Application>
  <PresentationFormat>Apresentação na tela (4:3)</PresentationFormat>
  <Paragraphs>1974</Paragraphs>
  <Slides>133</Slides>
  <Notes>124</Notes>
  <HiddenSlides>0</HiddenSlides>
  <MMClips>0</MMClips>
  <ScaleCrop>false</ScaleCrop>
  <HeadingPairs>
    <vt:vector size="4" baseType="variant">
      <vt:variant>
        <vt:lpstr>Tema</vt:lpstr>
      </vt:variant>
      <vt:variant>
        <vt:i4>1</vt:i4>
      </vt:variant>
      <vt:variant>
        <vt:lpstr>Títulos de slides</vt:lpstr>
      </vt:variant>
      <vt:variant>
        <vt:i4>133</vt:i4>
      </vt:variant>
    </vt:vector>
  </HeadingPairs>
  <TitlesOfParts>
    <vt:vector size="134" baseType="lpstr">
      <vt:lpstr>Tema do Office</vt:lpstr>
      <vt:lpstr>Java Orientação a Objetos</vt:lpstr>
      <vt:lpstr>Apresentação do PowerPoint</vt:lpstr>
      <vt:lpstr>Apresentação do PowerPoint</vt:lpstr>
      <vt:lpstr>Introdução</vt:lpstr>
      <vt:lpstr>Apresentação do PowerPoint</vt:lpstr>
      <vt:lpstr>Apresentação do PowerPoint</vt:lpstr>
      <vt:lpstr>Apresentação do PowerPoint</vt:lpstr>
      <vt:lpstr>Apresentação do PowerPoint</vt:lpstr>
      <vt:lpstr>Apresentação do PowerPoint</vt:lpstr>
      <vt:lpstr>Apresentação do PowerPoint</vt:lpstr>
      <vt:lpstr>Estruturas Básicas da Linguagem Java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Classe JOptionPane – Criando Caixas de Diálogos</vt:lpstr>
      <vt:lpstr>Apresentação do PowerPoint</vt:lpstr>
      <vt:lpstr>Apresentação do PowerPoint</vt:lpstr>
      <vt:lpstr>Apresentação do PowerPoint</vt:lpstr>
      <vt:lpstr>Apresentação do PowerPoint</vt:lpstr>
      <vt:lpstr>Introdução a Classes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Orientação a Objetos – relações entre Classes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Genéricos e Coleções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Exceções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Tipos ENUM</vt:lpstr>
      <vt:lpstr>Apresentação do PowerPoint</vt:lpstr>
      <vt:lpstr>Apresentação do PowerPoint</vt:lpstr>
      <vt:lpstr>Apresentação do PowerPoint</vt:lpstr>
      <vt:lpstr>Threads</vt:lpstr>
      <vt:lpstr>Apresentação do PowerPoint</vt:lpstr>
      <vt:lpstr>Apresentação do PowerPoint</vt:lpstr>
      <vt:lpstr>Apresentação do PowerPoint</vt:lpstr>
      <vt:lpstr>Java 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Orientação a Objetos</dc:title>
  <dc:creator>Lucas</dc:creator>
  <cp:lastModifiedBy>Lucas</cp:lastModifiedBy>
  <cp:revision>105</cp:revision>
  <dcterms:created xsi:type="dcterms:W3CDTF">2012-03-31T20:57:08Z</dcterms:created>
  <dcterms:modified xsi:type="dcterms:W3CDTF">2012-08-07T13:53:45Z</dcterms:modified>
</cp:coreProperties>
</file>